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8"/>
  </p:notesMasterIdLst>
  <p:handoutMasterIdLst>
    <p:handoutMasterId r:id="rId39"/>
  </p:handoutMasterIdLst>
  <p:sldIdLst>
    <p:sldId id="26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20" r:id="rId17"/>
    <p:sldId id="302" r:id="rId18"/>
    <p:sldId id="303" r:id="rId19"/>
    <p:sldId id="304" r:id="rId20"/>
    <p:sldId id="321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5" r:id="rId31"/>
    <p:sldId id="314" r:id="rId32"/>
    <p:sldId id="316" r:id="rId33"/>
    <p:sldId id="291" r:id="rId34"/>
    <p:sldId id="318" r:id="rId35"/>
    <p:sldId id="319" r:id="rId36"/>
    <p:sldId id="289" r:id="rId37"/>
  </p:sldIdLst>
  <p:sldSz cx="9144000" cy="6858000" type="screen4x3"/>
  <p:notesSz cx="6669088" cy="97536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72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3176"/>
    <a:srgbClr val="0F5494"/>
    <a:srgbClr val="FFD624"/>
    <a:srgbClr val="3166CF"/>
    <a:srgbClr val="3E6FD2"/>
    <a:srgbClr val="2D5EC1"/>
    <a:srgbClr val="BDDEFF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42" autoAdjust="0"/>
  </p:normalViewPr>
  <p:slideViewPr>
    <p:cSldViewPr showGuides="1"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2" d="100"/>
          <a:sy n="62" d="100"/>
        </p:scale>
        <p:origin x="-2850" y="-78"/>
      </p:cViewPr>
      <p:guideLst>
        <p:guide orient="horz" pos="3072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66" y="1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3816"/>
            <a:ext cx="2890665" cy="48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66" y="9263816"/>
            <a:ext cx="2890665" cy="48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19AE9C2-957E-4966-9576-B839B0C012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2145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66" y="1"/>
            <a:ext cx="2890665" cy="48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1838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598" y="4632688"/>
            <a:ext cx="5335893" cy="438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3816"/>
            <a:ext cx="2890665" cy="48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66" y="9263816"/>
            <a:ext cx="2890665" cy="48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81" tIns="44891" rIns="89781" bIns="448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6EE333-4375-46A0-8D7E-4185E86429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35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741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8238" indent="-280092" defTabSz="92741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20367" indent="-224073" defTabSz="92741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8513" indent="-224073" defTabSz="92741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6660" indent="-224073" defTabSz="92741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4806" indent="-224073" defTabSz="9274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2954" indent="-224073" defTabSz="9274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61100" indent="-224073" defTabSz="9274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9247" indent="-224073" defTabSz="9274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51DFA5B-A20E-4D7D-A58B-662B2FA22408}" type="slidenum">
              <a:rPr lang="fr-FR" altLang="en-US" sz="1200"/>
              <a:pPr/>
              <a:t>2</a:t>
            </a:fld>
            <a:endParaRPr lang="fr-FR" altLang="en-US" sz="120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77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0" i="1" dirty="0">
                <a:solidFill>
                  <a:schemeClr val="bg1">
                    <a:lumMod val="95000"/>
                  </a:schemeClr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E463619-65F9-45C4-AF25-8FF1A9A2EFA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4448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8BF8726E-3E1E-4DC5-8626-D7C557F529D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7756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20A19D2-198C-46A9-8933-A564E99A27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433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0" i="1" dirty="0">
                <a:solidFill>
                  <a:schemeClr val="bg1"/>
                </a:solidFill>
              </a:rPr>
              <a:t>Eurostat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1A35B1E4-DEE4-4159-906E-66501177E1C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155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56B85E45-23BC-468C-9535-994D0B90F7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123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69C6614-AAF8-4FED-9D22-5E1345D7BC4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9966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7A1D0364-FEF8-4A4F-A933-65BC3245899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48213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4AF57362-426B-4D31-A60F-1C5B8DF7F89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9982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E61EAB17-2512-46E7-AA88-D53CCF2DCA9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7266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B1195FAD-6DC1-4042-9A95-4AEBA22011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4983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133176"/>
                </a:solidFill>
              </a:defRPr>
            </a:lvl1pPr>
          </a:lstStyle>
          <a:p>
            <a:pPr>
              <a:defRPr/>
            </a:pPr>
            <a:fld id="{ACB16CAC-B683-4EF4-B241-D5A81D8F68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047385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Et dolor fragum</a:t>
            </a:r>
            <a:endParaRPr lang="en-GB" smtClean="0"/>
          </a:p>
          <a:p>
            <a:pPr lvl="1"/>
            <a:r>
              <a:rPr lang="en-GB" smtClean="0"/>
              <a:t>Et dolor fragum</a:t>
            </a:r>
          </a:p>
          <a:p>
            <a:pPr lvl="2"/>
            <a:r>
              <a:rPr lang="en-GB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dirty="0">
                <a:solidFill>
                  <a:srgbClr val="133176"/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rgbClr val="133176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rgbClr val="13317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2F313E5-6C32-4CCC-A291-B01EDBC05B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xUriServ/LexUriServ.do?uri=CELEX:32012D0186:EN:NOT" TargetMode="External"/><Relationship Id="rId2" Type="http://schemas.openxmlformats.org/officeDocument/2006/relationships/hyperlink" Target="http://eur-lex.europa.eu/LexUriServ/LexUriServ.do?uri=CELEX:32010R1090:EN:NOT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transport/publications" TargetMode="External"/><Relationship Id="rId2" Type="http://schemas.openxmlformats.org/officeDocument/2006/relationships/hyperlink" Target="https://ec.europa.eu/eurostat/web/transport/legislat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mailto:Anna.Bialas-Motyl@ec.europa.eu" TargetMode="External"/><Relationship Id="rId3" Type="http://schemas.openxmlformats.org/officeDocument/2006/relationships/hyperlink" Target="mailto:Annabelle.JANSEN@ec.europa.eu" TargetMode="External"/><Relationship Id="rId7" Type="http://schemas.openxmlformats.org/officeDocument/2006/relationships/hyperlink" Target="mailto:Georges.Xenellis@ec.europa.eu" TargetMode="External"/><Relationship Id="rId2" Type="http://schemas.openxmlformats.org/officeDocument/2006/relationships/hyperlink" Target="mailto:Nikolaos.Roubanis@ec.europa.e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Boryana.Milusheva@ec.europa.eu" TargetMode="External"/><Relationship Id="rId5" Type="http://schemas.openxmlformats.org/officeDocument/2006/relationships/hyperlink" Target="mailto:Evangelia.FORD-ALEXANDRAKI@ec.europa.eu" TargetMode="External"/><Relationship Id="rId4" Type="http://schemas.openxmlformats.org/officeDocument/2006/relationships/hyperlink" Target="mailto:Gabriela.MARIN@ec.europa.eu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Emilia-Maria.ISCRU@ec.europa.eu" TargetMode="External"/><Relationship Id="rId2" Type="http://schemas.openxmlformats.org/officeDocument/2006/relationships/hyperlink" Target="mailto:Hans.Strelow@ec.europa.e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ESTAT-E3-SECRETARIAT@ec.europa.eu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187624" y="1700808"/>
            <a:ext cx="7092280" cy="2089150"/>
          </a:xfrm>
        </p:spPr>
        <p:txBody>
          <a:bodyPr/>
          <a:lstStyle/>
          <a:p>
            <a:pPr algn="ctr"/>
            <a:r>
              <a:rPr lang="fr-FR" altLang="en-US" sz="3200" dirty="0"/>
              <a:t>Transport </a:t>
            </a:r>
            <a:r>
              <a:rPr lang="fr-FR" altLang="en-US" sz="3200" dirty="0" err="1" smtClean="0"/>
              <a:t>Statistics</a:t>
            </a:r>
            <a:endParaRPr lang="en-GB" sz="3200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07504" y="4653136"/>
            <a:ext cx="8568952" cy="1512168"/>
          </a:xfrm>
        </p:spPr>
        <p:txBody>
          <a:bodyPr/>
          <a:lstStyle/>
          <a:p>
            <a:r>
              <a:rPr lang="de-DE" sz="1600" dirty="0" smtClean="0"/>
              <a:t>European Commission</a:t>
            </a:r>
          </a:p>
          <a:p>
            <a:r>
              <a:rPr lang="de-DE" sz="1600" dirty="0" err="1" smtClean="0"/>
              <a:t>Eurostat</a:t>
            </a:r>
            <a:endParaRPr lang="de-DE" sz="1600" dirty="0" smtClean="0"/>
          </a:p>
          <a:p>
            <a:r>
              <a:rPr lang="de-DE" sz="1600" dirty="0" smtClean="0"/>
              <a:t>Unit E3 Transport</a:t>
            </a:r>
          </a:p>
          <a:p>
            <a:endParaRPr lang="de-DE" sz="1600" dirty="0"/>
          </a:p>
          <a:p>
            <a:r>
              <a:rPr lang="de-DE" sz="1600" dirty="0" smtClean="0"/>
              <a:t>12-13 </a:t>
            </a:r>
            <a:r>
              <a:rPr lang="de-DE" sz="1600" dirty="0" err="1" smtClean="0"/>
              <a:t>February</a:t>
            </a:r>
            <a:r>
              <a:rPr lang="de-DE" sz="1600" dirty="0" smtClean="0"/>
              <a:t> 2019</a:t>
            </a:r>
            <a:endParaRPr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482569" y="980728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Rail (2)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772816"/>
            <a:ext cx="8712968" cy="451609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000" dirty="0" smtClean="0"/>
              <a:t>Regulation (EU) </a:t>
            </a:r>
            <a:r>
              <a:rPr lang="en-US" sz="2000" dirty="0" smtClean="0">
                <a:cs typeface="Times New Roman" panose="02020603050405020304" pitchFamily="18" charset="0"/>
              </a:rPr>
              <a:t>2018/643 </a:t>
            </a:r>
            <a:r>
              <a:rPr lang="en-US" altLang="en-US" sz="2000" dirty="0" smtClean="0"/>
              <a:t>– annexes</a:t>
            </a:r>
          </a:p>
          <a:p>
            <a:pPr marL="0" indent="0">
              <a:buNone/>
              <a:defRPr/>
            </a:pPr>
            <a:endParaRPr lang="en-US" altLang="en-US" sz="2000" dirty="0" smtClean="0"/>
          </a:p>
          <a:p>
            <a:pPr lvl="1" algn="just" eaLnBrk="1" hangingPunct="1">
              <a:defRPr/>
            </a:pPr>
            <a:r>
              <a:rPr lang="en-US" altLang="en-US" sz="1800" dirty="0" smtClean="0"/>
              <a:t>Annex I – Tables I1-I9 - detailed reporting on goods transport (goods transported by type of transport, by type of goods, by category of dangerous goods, etc.)</a:t>
            </a:r>
          </a:p>
          <a:p>
            <a:pPr lvl="2" algn="just" eaLnBrk="1" hangingPunct="1">
              <a:defRPr/>
            </a:pPr>
            <a:r>
              <a:rPr lang="en-US" altLang="en-US" sz="1800" dirty="0" smtClean="0"/>
              <a:t>5 months after end of reference period (threshold of 200 million </a:t>
            </a:r>
            <a:r>
              <a:rPr lang="en-US" altLang="en-US" sz="1800" dirty="0" err="1" smtClean="0"/>
              <a:t>tkm</a:t>
            </a:r>
            <a:r>
              <a:rPr lang="en-US" altLang="en-US" sz="1800" dirty="0" smtClean="0"/>
              <a:t> and 500 000 </a:t>
            </a:r>
            <a:r>
              <a:rPr lang="en-US" altLang="en-US" sz="1800" dirty="0" err="1" smtClean="0"/>
              <a:t>tonnes</a:t>
            </a:r>
            <a:r>
              <a:rPr lang="en-US" altLang="en-US" sz="1800" dirty="0" smtClean="0"/>
              <a:t>)</a:t>
            </a:r>
          </a:p>
          <a:p>
            <a:pPr lvl="1" algn="just">
              <a:defRPr/>
            </a:pPr>
            <a:r>
              <a:rPr lang="en-US" altLang="en-US" sz="1800" dirty="0" smtClean="0"/>
              <a:t>Annex II – Tables II1-II3 - detailed </a:t>
            </a:r>
            <a:r>
              <a:rPr lang="en-US" altLang="en-US" sz="1800" dirty="0"/>
              <a:t>reporting on passengers transport (by type of transport, by </a:t>
            </a:r>
            <a:r>
              <a:rPr lang="en-US" altLang="en-US" sz="1800" dirty="0" smtClean="0"/>
              <a:t>country of embarkation and disembarkation, </a:t>
            </a:r>
            <a:r>
              <a:rPr lang="en-US" altLang="en-US" sz="1800" dirty="0"/>
              <a:t>etc.)</a:t>
            </a:r>
          </a:p>
          <a:p>
            <a:pPr lvl="2" algn="just">
              <a:defRPr/>
            </a:pPr>
            <a:r>
              <a:rPr lang="en-US" altLang="en-US" sz="1800" dirty="0" smtClean="0"/>
              <a:t>8 months </a:t>
            </a:r>
            <a:r>
              <a:rPr lang="en-US" altLang="en-US" sz="1800" dirty="0"/>
              <a:t>after end of reference period (threshold of </a:t>
            </a:r>
            <a:r>
              <a:rPr lang="en-US" altLang="en-US" sz="1800" dirty="0" smtClean="0"/>
              <a:t>100 </a:t>
            </a:r>
            <a:r>
              <a:rPr lang="en-US" altLang="en-US" sz="1800" dirty="0"/>
              <a:t>million </a:t>
            </a:r>
            <a:r>
              <a:rPr lang="en-US" altLang="en-US" sz="1800" dirty="0" err="1" smtClean="0"/>
              <a:t>pkm</a:t>
            </a:r>
            <a:r>
              <a:rPr lang="en-US" altLang="en-US" sz="1800" dirty="0" smtClean="0"/>
              <a:t>)</a:t>
            </a:r>
          </a:p>
          <a:p>
            <a:pPr lvl="1" algn="just">
              <a:defRPr/>
            </a:pPr>
            <a:r>
              <a:rPr lang="en-US" altLang="en-US" sz="1800" dirty="0" smtClean="0"/>
              <a:t>Annex III </a:t>
            </a:r>
            <a:r>
              <a:rPr lang="en-US" altLang="en-US" sz="1800" dirty="0"/>
              <a:t>– </a:t>
            </a:r>
            <a:r>
              <a:rPr lang="en-US" altLang="en-US" sz="1800" dirty="0" smtClean="0"/>
              <a:t>Tables III1-III2 - quarterly </a:t>
            </a:r>
            <a:r>
              <a:rPr lang="en-US" altLang="en-US" sz="1800" dirty="0"/>
              <a:t>statistics on goods and passengers </a:t>
            </a:r>
            <a:r>
              <a:rPr lang="en-US" altLang="en-US" sz="1800" dirty="0" smtClean="0"/>
              <a:t>transport</a:t>
            </a:r>
          </a:p>
          <a:p>
            <a:pPr lvl="2" algn="just">
              <a:defRPr/>
            </a:pPr>
            <a:r>
              <a:rPr lang="en-US" altLang="en-US" sz="1800" dirty="0"/>
              <a:t>3 months after end of reference period</a:t>
            </a:r>
          </a:p>
          <a:p>
            <a:pPr lvl="2" eaLnBrk="1" hangingPunct="1">
              <a:defRPr/>
            </a:pPr>
            <a:endParaRPr lang="en-US" altLang="en-US" sz="1800" dirty="0" smtClean="0"/>
          </a:p>
          <a:p>
            <a:pPr lvl="2" eaLnBrk="1" hangingPunct="1">
              <a:defRPr/>
            </a:pPr>
            <a:endParaRPr lang="en-US" altLang="en-US" sz="1800" dirty="0" smtClean="0"/>
          </a:p>
          <a:p>
            <a:pPr lvl="1" eaLnBrk="1" hangingPunct="1">
              <a:buFontTx/>
              <a:buNone/>
              <a:defRPr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72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326201" y="980728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Rail (3)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315275" y="1844824"/>
            <a:ext cx="8653644" cy="4680520"/>
          </a:xfrm>
        </p:spPr>
        <p:txBody>
          <a:bodyPr/>
          <a:lstStyle/>
          <a:p>
            <a:r>
              <a:rPr lang="en-US" altLang="en-US" sz="1800" b="1" dirty="0" smtClean="0"/>
              <a:t>Annex IV –Tables IV1-IV4 – Regional statistics on goods and passenger transport (national/international goods and passengers by region of loading/unloading and region of embarkation/disembarkation)</a:t>
            </a:r>
          </a:p>
          <a:p>
            <a:pPr marL="457200" lvl="1" indent="0" algn="just" eaLnBrk="1" hangingPunct="1">
              <a:buNone/>
            </a:pPr>
            <a:r>
              <a:rPr lang="en-US" altLang="en-US" sz="1800" b="0" dirty="0"/>
              <a:t>12 months after end of reference </a:t>
            </a:r>
            <a:r>
              <a:rPr lang="en-US" altLang="en-US" sz="1800" b="0" dirty="0" smtClean="0"/>
              <a:t>period (every 5 years)</a:t>
            </a:r>
          </a:p>
          <a:p>
            <a:pPr marL="457200" lvl="1" indent="0" algn="just" eaLnBrk="1" hangingPunct="1">
              <a:buNone/>
            </a:pPr>
            <a:endParaRPr lang="en-US" altLang="en-US" sz="1800" b="0" dirty="0"/>
          </a:p>
          <a:p>
            <a:pPr algn="just"/>
            <a:r>
              <a:rPr lang="en-US" altLang="en-US" sz="1800" b="1" dirty="0" smtClean="0"/>
              <a:t>Annex V – Tables V1-V3 - Statistics on traffic flows on the rail network (goods/passengers transport by network segment)</a:t>
            </a:r>
          </a:p>
          <a:p>
            <a:pPr marL="457200" lvl="1" indent="0" algn="just">
              <a:buNone/>
            </a:pPr>
            <a:r>
              <a:rPr lang="en-US" altLang="en-US" sz="1800" b="0" dirty="0"/>
              <a:t>18 months after end of reference period (every 5 years)</a:t>
            </a:r>
          </a:p>
          <a:p>
            <a:pPr marL="457200" lvl="1" indent="0" algn="just" eaLnBrk="1" hangingPunct="1">
              <a:buNone/>
            </a:pPr>
            <a:endParaRPr lang="en-US" altLang="en-US" sz="1800" b="0" dirty="0"/>
          </a:p>
          <a:p>
            <a:pPr algn="just"/>
            <a:r>
              <a:rPr lang="en-US" altLang="en-US" sz="1800" b="1" dirty="0" smtClean="0"/>
              <a:t>Annex VIII.1 – Level of transport activity (goods transported and train movements)</a:t>
            </a:r>
          </a:p>
          <a:p>
            <a:pPr marL="457200" lvl="1" indent="0" algn="just" eaLnBrk="1" hangingPunct="1">
              <a:buNone/>
            </a:pPr>
            <a:r>
              <a:rPr lang="en-US" altLang="en-US" sz="1800" b="0" dirty="0"/>
              <a:t>5 months after end of reference period</a:t>
            </a:r>
          </a:p>
          <a:p>
            <a:pPr marL="457200" lvl="1" indent="0" algn="just" eaLnBrk="1" hangingPunct="1">
              <a:buNone/>
            </a:pPr>
            <a:r>
              <a:rPr lang="en-US" altLang="en-US" sz="1600" b="0" dirty="0" smtClean="0"/>
              <a:t>(Threshold less than 200 million </a:t>
            </a:r>
            <a:r>
              <a:rPr lang="en-US" altLang="en-US" sz="1600" b="0" dirty="0" err="1" smtClean="0"/>
              <a:t>tkm</a:t>
            </a:r>
            <a:r>
              <a:rPr lang="en-US" altLang="en-US" sz="1600" b="0" dirty="0" smtClean="0"/>
              <a:t> and less than 500 000 </a:t>
            </a:r>
            <a:r>
              <a:rPr lang="en-US" altLang="en-US" sz="1600" b="0" dirty="0" err="1" smtClean="0"/>
              <a:t>tonnes</a:t>
            </a:r>
            <a:r>
              <a:rPr lang="en-US" altLang="en-US" sz="1600" b="0" dirty="0" smtClean="0"/>
              <a:t>; and not reporting under annex I)</a:t>
            </a:r>
          </a:p>
        </p:txBody>
      </p:sp>
    </p:spTree>
    <p:extLst>
      <p:ext uri="{BB962C8B-B14F-4D97-AF65-F5344CB8AC3E}">
        <p14:creationId xmlns:p14="http://schemas.microsoft.com/office/powerpoint/2010/main" xmlns="" val="8315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326201" y="980728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Rail (4)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315275" y="1844824"/>
            <a:ext cx="8653644" cy="4680520"/>
          </a:xfrm>
        </p:spPr>
        <p:txBody>
          <a:bodyPr/>
          <a:lstStyle/>
          <a:p>
            <a:pPr algn="just"/>
            <a:r>
              <a:rPr lang="en-US" altLang="en-US" sz="1800" b="1" dirty="0" smtClean="0"/>
              <a:t>Annex VIII.2 – Level of transport activity (passengers transported and train movements)</a:t>
            </a:r>
          </a:p>
          <a:p>
            <a:pPr marL="457200" lvl="1" indent="0" algn="just" eaLnBrk="1" hangingPunct="1">
              <a:buNone/>
            </a:pPr>
            <a:r>
              <a:rPr lang="en-US" altLang="en-US" sz="1800" b="0" dirty="0" smtClean="0"/>
              <a:t>8 </a:t>
            </a:r>
            <a:r>
              <a:rPr lang="en-US" altLang="en-US" sz="1800" b="0" dirty="0"/>
              <a:t>months after end of reference period</a:t>
            </a:r>
          </a:p>
          <a:p>
            <a:pPr marL="457200" lvl="1" indent="0" algn="just">
              <a:buNone/>
            </a:pPr>
            <a:r>
              <a:rPr lang="en-US" altLang="en-US" sz="1600" b="0" dirty="0"/>
              <a:t>(Threshold less than </a:t>
            </a:r>
            <a:r>
              <a:rPr lang="en-US" altLang="en-US" sz="1600" b="0" dirty="0" smtClean="0"/>
              <a:t>100 </a:t>
            </a:r>
            <a:r>
              <a:rPr lang="en-US" altLang="en-US" sz="1600" b="0" dirty="0"/>
              <a:t>million </a:t>
            </a:r>
            <a:r>
              <a:rPr lang="en-US" altLang="en-US" sz="1600" b="0" dirty="0" err="1" smtClean="0"/>
              <a:t>pkm</a:t>
            </a:r>
            <a:r>
              <a:rPr lang="en-US" altLang="en-US" sz="1600" b="0" dirty="0"/>
              <a:t> and not reporting under annex I)</a:t>
            </a:r>
            <a:endParaRPr lang="en-US" altLang="en-US" sz="1600" dirty="0" smtClean="0"/>
          </a:p>
          <a:p>
            <a:pPr lvl="1" algn="just" eaLnBrk="1" hangingPunct="1">
              <a:buFont typeface="Arial" panose="020B0604020202020204" pitchFamily="34" charset="0"/>
              <a:buChar char="•"/>
            </a:pPr>
            <a:endParaRPr lang="en-US" altLang="en-US" sz="1600" dirty="0" smtClean="0"/>
          </a:p>
          <a:p>
            <a:pPr algn="just"/>
            <a:r>
              <a:rPr lang="en-US" altLang="en-US" sz="1800" b="1" dirty="0" smtClean="0"/>
              <a:t>Annex VI </a:t>
            </a:r>
            <a:r>
              <a:rPr lang="en-US" altLang="en-US" sz="1800" dirty="0" smtClean="0"/>
              <a:t>- NST 2007 (Classification of goods)</a:t>
            </a:r>
          </a:p>
          <a:p>
            <a:pPr algn="just"/>
            <a:r>
              <a:rPr lang="en-US" altLang="en-US" sz="1800" b="1" dirty="0"/>
              <a:t>A</a:t>
            </a:r>
            <a:r>
              <a:rPr lang="en-US" altLang="en-US" sz="1800" b="1" dirty="0" smtClean="0"/>
              <a:t>nnex VII </a:t>
            </a:r>
            <a:r>
              <a:rPr lang="en-US" altLang="en-US" sz="1800" dirty="0" smtClean="0"/>
              <a:t>– Classification of dangerous goods</a:t>
            </a:r>
          </a:p>
        </p:txBody>
      </p:sp>
    </p:spTree>
    <p:extLst>
      <p:ext uri="{BB962C8B-B14F-4D97-AF65-F5344CB8AC3E}">
        <p14:creationId xmlns:p14="http://schemas.microsoft.com/office/powerpoint/2010/main" xmlns="" val="27190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36700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Inland Waterways (1)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088993"/>
            <a:ext cx="8229600" cy="36337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  <a:p>
            <a:pPr eaLnBrk="1" hangingPunct="1"/>
            <a:r>
              <a:rPr lang="en-US" altLang="en-US" sz="2000" b="1" dirty="0" smtClean="0"/>
              <a:t>Regulation (EU) 2018/974 of the European Parliament and of the Council of 4 July 2018 on statistics of goods transport by inland waterways (Codification)</a:t>
            </a:r>
          </a:p>
          <a:p>
            <a:pPr eaLnBrk="1" hangingPunct="1"/>
            <a:endParaRPr lang="en-US" altLang="en-US" sz="1800" dirty="0" smtClean="0"/>
          </a:p>
          <a:p>
            <a:pPr eaLnBrk="1" hangingPunct="1"/>
            <a:r>
              <a:rPr lang="en-US" altLang="en-US" sz="2000" dirty="0" smtClean="0"/>
              <a:t>Data collection on goods statistics – annual and quarterly data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Deadline for transmission: five months after end of reference period</a:t>
            </a:r>
          </a:p>
        </p:txBody>
      </p:sp>
      <p:sp>
        <p:nvSpPr>
          <p:cNvPr id="1433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C32E244-213F-4EDF-9B29-2E8A1D49459A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4FC9577-BE2D-410D-99EF-5BD801967F0D}" type="slidenum">
              <a:rPr lang="fr-FR" altLang="en-US" sz="1400">
                <a:solidFill>
                  <a:schemeClr val="bg1"/>
                </a:solidFill>
              </a:rPr>
              <a:pPr/>
              <a:t>13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226355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Inland Waterways (2)</a:t>
            </a:r>
            <a:endParaRPr lang="en-GB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GB" sz="2000" dirty="0" smtClean="0"/>
              <a:t>Reporting: Member States with total volume of goods transported annually by inland waterways as national, international or transit transport exceeds 1 000 000 tonnes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endParaRPr lang="en-GB" sz="2000" dirty="0" smtClean="0"/>
          </a:p>
          <a:p>
            <a:pPr algn="just" eaLnBrk="1" hangingPunct="1">
              <a:defRPr/>
            </a:pPr>
            <a:r>
              <a:rPr lang="en-GB" sz="2000" dirty="0" smtClean="0"/>
              <a:t>By way of derogation, Member States where there is no international or transit inland waterways transport but where the total volume of goods transported annually as national transport exceeds 1 000 000 tonnes shall supply a simplified data set</a:t>
            </a:r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-252536" y="6237312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762188C-9F6D-402E-83D0-1201C1303A12}" type="slidenum">
              <a:rPr lang="fr-FR" altLang="en-US" sz="1400">
                <a:solidFill>
                  <a:schemeClr val="bg1"/>
                </a:solidFill>
              </a:rPr>
              <a:pPr/>
              <a:t>14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332028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422494" y="1268760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Inland Waterways (3)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idx="1"/>
          </p:nvPr>
        </p:nvSpPr>
        <p:spPr>
          <a:xfrm>
            <a:off x="470559" y="2211816"/>
            <a:ext cx="8229600" cy="4457544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000" dirty="0" smtClean="0"/>
              <a:t>Regulation (EU) No 2018/974 – annexes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000" dirty="0" smtClean="0"/>
          </a:p>
          <a:p>
            <a:pPr lvl="1" eaLnBrk="1" hangingPunct="1">
              <a:defRPr/>
            </a:pPr>
            <a:r>
              <a:rPr lang="en-US" altLang="en-US" dirty="0" smtClean="0"/>
              <a:t>Annex I – Table I1 – goods transport by type of goods (annual data)</a:t>
            </a:r>
          </a:p>
          <a:p>
            <a:pPr lvl="1">
              <a:defRPr/>
            </a:pPr>
            <a:r>
              <a:rPr lang="en-US" altLang="en-US" dirty="0" smtClean="0"/>
              <a:t>Annex II – Table II1 - </a:t>
            </a:r>
            <a:r>
              <a:rPr lang="en-US" altLang="en-US" dirty="0"/>
              <a:t>transport </a:t>
            </a:r>
            <a:r>
              <a:rPr lang="en-US" altLang="en-US" dirty="0" smtClean="0"/>
              <a:t>by nationality </a:t>
            </a:r>
            <a:r>
              <a:rPr lang="en-US" altLang="en-US" dirty="0"/>
              <a:t>of vessel </a:t>
            </a:r>
            <a:r>
              <a:rPr lang="en-US" altLang="en-US" dirty="0" smtClean="0"/>
              <a:t>and type of vessel (annual data)</a:t>
            </a:r>
          </a:p>
          <a:p>
            <a:pPr lvl="1">
              <a:defRPr/>
            </a:pPr>
            <a:r>
              <a:rPr lang="en-US" altLang="en-US" dirty="0"/>
              <a:t>Annex II – Table </a:t>
            </a:r>
            <a:r>
              <a:rPr lang="en-US" altLang="en-US" dirty="0" smtClean="0"/>
              <a:t>II2 – </a:t>
            </a:r>
            <a:r>
              <a:rPr lang="en-US" altLang="en-US" dirty="0"/>
              <a:t>v</a:t>
            </a:r>
            <a:r>
              <a:rPr lang="en-US" altLang="en-US" dirty="0" smtClean="0"/>
              <a:t>essel traffic (annual </a:t>
            </a:r>
            <a:r>
              <a:rPr lang="en-US" altLang="en-US" dirty="0"/>
              <a:t>data)</a:t>
            </a:r>
          </a:p>
          <a:p>
            <a:pPr lvl="1">
              <a:defRPr/>
            </a:pPr>
            <a:r>
              <a:rPr lang="en-US" altLang="en-US" dirty="0" smtClean="0"/>
              <a:t>Annex III – Table III1 - </a:t>
            </a:r>
            <a:r>
              <a:rPr lang="en-US" altLang="en-US" dirty="0"/>
              <a:t>c</a:t>
            </a:r>
            <a:r>
              <a:rPr lang="en-US" altLang="en-US" dirty="0" smtClean="0"/>
              <a:t>ontainer transport by type of goods (annual data)</a:t>
            </a:r>
          </a:p>
          <a:p>
            <a:pPr lvl="1" eaLnBrk="1" hangingPunct="1">
              <a:defRPr/>
            </a:pPr>
            <a:endParaRPr lang="en-US" altLang="en-US" dirty="0" smtClean="0"/>
          </a:p>
          <a:p>
            <a:pPr lvl="2" eaLnBrk="1" hangingPunct="1">
              <a:defRPr/>
            </a:pPr>
            <a:endParaRPr lang="en-US" altLang="en-US" sz="1800" dirty="0" smtClean="0"/>
          </a:p>
        </p:txBody>
      </p:sp>
      <p:sp>
        <p:nvSpPr>
          <p:cNvPr id="1638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A7365E6-9F46-4240-B8E8-A277E0078A70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F9C742-6E6B-4D1E-94E4-39A1A98AF339}" type="slidenum">
              <a:rPr lang="fr-FR" altLang="en-US" sz="1400">
                <a:solidFill>
                  <a:schemeClr val="bg1"/>
                </a:solidFill>
              </a:rPr>
              <a:pPr/>
              <a:t>15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12893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422494" y="1268760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Inland Waterways (4)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idx="1"/>
          </p:nvPr>
        </p:nvSpPr>
        <p:spPr>
          <a:xfrm>
            <a:off x="470559" y="2211816"/>
            <a:ext cx="8229600" cy="4457544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000" dirty="0" smtClean="0"/>
              <a:t>Regulation (EU) No 2018/974 – annexes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000" dirty="0" smtClean="0"/>
          </a:p>
          <a:p>
            <a:pPr lvl="1">
              <a:defRPr/>
            </a:pPr>
            <a:r>
              <a:rPr lang="en-US" altLang="en-US" dirty="0"/>
              <a:t>Annex IV – Table IV1 – transport by nationality of vessels (quarterly data)</a:t>
            </a:r>
          </a:p>
          <a:p>
            <a:pPr lvl="1" eaLnBrk="1" hangingPunct="1">
              <a:defRPr/>
            </a:pPr>
            <a:r>
              <a:rPr lang="en-US" altLang="en-US" dirty="0" smtClean="0"/>
              <a:t>Annex IV – Table IV2 – container transport by nationality of vessels (quarterly data)</a:t>
            </a:r>
          </a:p>
          <a:p>
            <a:pPr lvl="1">
              <a:defRPr/>
            </a:pPr>
            <a:r>
              <a:rPr lang="en-US" altLang="en-US" dirty="0" smtClean="0"/>
              <a:t>Annex </a:t>
            </a:r>
            <a:r>
              <a:rPr lang="en-US" altLang="en-US" dirty="0"/>
              <a:t>V</a:t>
            </a:r>
            <a:r>
              <a:rPr lang="en-US" altLang="en-US" dirty="0" smtClean="0"/>
              <a:t> – </a:t>
            </a:r>
            <a:r>
              <a:rPr lang="en-US" altLang="en-US" dirty="0"/>
              <a:t>Table </a:t>
            </a:r>
            <a:r>
              <a:rPr lang="en-US" altLang="en-US" dirty="0" smtClean="0"/>
              <a:t>V1 - </a:t>
            </a:r>
            <a:r>
              <a:rPr lang="en-US" altLang="en-US" dirty="0"/>
              <a:t>goods </a:t>
            </a:r>
            <a:r>
              <a:rPr lang="en-US" altLang="en-US" dirty="0" smtClean="0"/>
              <a:t>transport (annual data)</a:t>
            </a:r>
          </a:p>
          <a:p>
            <a:pPr lvl="2">
              <a:defRPr/>
            </a:pPr>
            <a:r>
              <a:rPr lang="en-US" altLang="en-US" sz="1800" dirty="0" smtClean="0"/>
              <a:t>Simplified dataset to be provided by </a:t>
            </a:r>
            <a:r>
              <a:rPr lang="en-US" altLang="en-US" sz="1800" dirty="0"/>
              <a:t>M</a:t>
            </a:r>
            <a:r>
              <a:rPr lang="en-US" altLang="en-US" sz="1800" dirty="0" smtClean="0"/>
              <a:t>ember States with only national transport exceeding 1 million </a:t>
            </a:r>
            <a:r>
              <a:rPr lang="en-US" altLang="en-US" sz="1800" dirty="0" err="1" smtClean="0"/>
              <a:t>tonnes</a:t>
            </a:r>
            <a:endParaRPr lang="en-US" altLang="en-US" sz="1800" dirty="0" smtClean="0"/>
          </a:p>
          <a:p>
            <a:pPr lvl="1">
              <a:defRPr/>
            </a:pPr>
            <a:endParaRPr lang="en-US" altLang="en-US" dirty="0" smtClean="0"/>
          </a:p>
          <a:p>
            <a:pPr lvl="1" eaLnBrk="1" hangingPunct="1">
              <a:defRPr/>
            </a:pPr>
            <a:r>
              <a:rPr lang="en-US" altLang="en-US" dirty="0" smtClean="0"/>
              <a:t>Annex VI – NST 2007 (goods classification)</a:t>
            </a:r>
          </a:p>
          <a:p>
            <a:pPr lvl="1" eaLnBrk="1" hangingPunct="1">
              <a:defRPr/>
            </a:pPr>
            <a:endParaRPr lang="en-US" altLang="en-US" dirty="0" smtClean="0"/>
          </a:p>
          <a:p>
            <a:pPr lvl="1" eaLnBrk="1" hangingPunct="1">
              <a:defRPr/>
            </a:pPr>
            <a:endParaRPr lang="en-US" altLang="en-US" dirty="0" smtClean="0"/>
          </a:p>
          <a:p>
            <a:pPr lvl="2" eaLnBrk="1" hangingPunct="1">
              <a:defRPr/>
            </a:pPr>
            <a:endParaRPr lang="en-US" altLang="en-US" sz="1800" dirty="0" smtClean="0"/>
          </a:p>
        </p:txBody>
      </p:sp>
      <p:sp>
        <p:nvSpPr>
          <p:cNvPr id="1638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A7365E6-9F46-4240-B8E8-A277E0078A70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2F9C742-6E6B-4D1E-94E4-39A1A98AF339}" type="slidenum">
              <a:rPr lang="fr-FR" altLang="en-US" sz="1400">
                <a:solidFill>
                  <a:schemeClr val="bg1"/>
                </a:solidFill>
              </a:rPr>
              <a:pPr/>
              <a:t>16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5184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980728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Air (1)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852007"/>
            <a:ext cx="8229600" cy="466019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b="1" dirty="0" smtClean="0"/>
              <a:t>Regulation (EC) No 437/2003 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 smtClean="0"/>
              <a:t>Scope: Member States (MS) shall establish statistical returns by commercial air services to or from Community </a:t>
            </a:r>
            <a:r>
              <a:rPr lang="en-GB" altLang="en-US" sz="1800" b="1" dirty="0" smtClean="0">
                <a:solidFill>
                  <a:srgbClr val="275D9C"/>
                </a:solidFill>
              </a:rPr>
              <a:t>airports</a:t>
            </a:r>
            <a:r>
              <a:rPr lang="en-GB" altLang="en-US" sz="1800" b="1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smtClean="0"/>
              <a:t>Data collection – monthly and annual statistics: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Passengers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Freight and mail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Flights 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Passenger seats available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Aircraft movements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/>
              <a:t>Deadline for transmission the data: six months after end of reference period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/>
              <a:t>For airport with traffic </a:t>
            </a:r>
            <a:r>
              <a:rPr lang="en-US" altLang="en-US" sz="1800" dirty="0" smtClean="0">
                <a:cs typeface="Arial" panose="020B0604020202020204" pitchFamily="34" charset="0"/>
              </a:rPr>
              <a:t>&gt; 150 000 passenger units annually, MS must report datasets A1, B1 and C1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>
                <a:cs typeface="Arial" panose="020B0604020202020204" pitchFamily="34" charset="0"/>
              </a:rPr>
              <a:t>For airports with traffic between 15 000 and 150 000 passenger units per year, MS must report simplified data set (C1 only)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sz="1800" dirty="0" smtClean="0"/>
          </a:p>
        </p:txBody>
      </p:sp>
      <p:sp>
        <p:nvSpPr>
          <p:cNvPr id="1741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A75791-7EB7-47D5-9827-C1139439E1A7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3B3A438-9181-438C-BD5C-11C8617CD200}" type="slidenum">
              <a:rPr lang="fr-FR" altLang="en-US" sz="1400">
                <a:solidFill>
                  <a:schemeClr val="bg1"/>
                </a:solidFill>
              </a:rPr>
              <a:pPr/>
              <a:t>17</a:t>
            </a:fld>
            <a:endParaRPr lang="fr-FR" altLang="en-US" sz="1400" b="0" dirty="0"/>
          </a:p>
        </p:txBody>
      </p:sp>
    </p:spTree>
    <p:extLst>
      <p:ext uri="{BB962C8B-B14F-4D97-AF65-F5344CB8AC3E}">
        <p14:creationId xmlns:p14="http://schemas.microsoft.com/office/powerpoint/2010/main" xmlns="" val="407224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Air (2)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000" dirty="0" smtClean="0"/>
              <a:t>Regulation (EC) No 437/2003 – annex I:</a:t>
            </a:r>
          </a:p>
          <a:p>
            <a:pPr lvl="1" eaLnBrk="1" hangingPunct="1"/>
            <a:r>
              <a:rPr lang="en-US" altLang="en-US" dirty="0" smtClean="0"/>
              <a:t>Dataset A1. Flight stage (passengers, freight and mail on board, aircraft type) – monthly</a:t>
            </a:r>
          </a:p>
          <a:p>
            <a:pPr lvl="1"/>
            <a:r>
              <a:rPr lang="en-US" altLang="en-US" dirty="0"/>
              <a:t>Dataset B1</a:t>
            </a:r>
            <a:r>
              <a:rPr lang="en-US" altLang="en-US" dirty="0" smtClean="0"/>
              <a:t>. On flight origin/destination (passengers carried, freight and mail loaded/unloaded) - </a:t>
            </a:r>
            <a:r>
              <a:rPr lang="en-US" altLang="en-US" dirty="0"/>
              <a:t>monthly</a:t>
            </a:r>
          </a:p>
          <a:p>
            <a:pPr lvl="1"/>
            <a:r>
              <a:rPr lang="en-US" altLang="en-US" dirty="0" smtClean="0"/>
              <a:t>Dataset </a:t>
            </a:r>
            <a:r>
              <a:rPr lang="en-US" altLang="en-US" dirty="0"/>
              <a:t>C1</a:t>
            </a:r>
            <a:r>
              <a:rPr lang="en-US" altLang="en-US" dirty="0" smtClean="0"/>
              <a:t>. Airports (passengers carried, direct transit passengers, freight and mail loaded/unloaded, aircraft movements) – annual</a:t>
            </a:r>
          </a:p>
          <a:p>
            <a:pPr lvl="1" eaLnBrk="1" hangingPunct="1">
              <a:buFontTx/>
              <a:buNone/>
            </a:pPr>
            <a:endParaRPr lang="en-US" altLang="en-US" dirty="0" smtClean="0"/>
          </a:p>
        </p:txBody>
      </p:sp>
      <p:sp>
        <p:nvSpPr>
          <p:cNvPr id="1843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5A485C1-A57F-4910-BEAF-7251E6C3C9EA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392A614-454A-42EC-8EFF-9C94CDC8A549}" type="slidenum">
              <a:rPr lang="fr-FR" altLang="en-US" sz="1400">
                <a:solidFill>
                  <a:schemeClr val="bg1"/>
                </a:solidFill>
              </a:rPr>
              <a:pPr/>
              <a:t>18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331212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24223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Air (3)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060848"/>
            <a:ext cx="8229600" cy="4536504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Data set A1: Flight stage data</a:t>
            </a:r>
          </a:p>
          <a:p>
            <a:pPr lvl="1" eaLnBrk="1" hangingPunct="1"/>
            <a:r>
              <a:rPr lang="en-GB" altLang="en-US" dirty="0" smtClean="0"/>
              <a:t>Reporting county</a:t>
            </a:r>
          </a:p>
          <a:p>
            <a:pPr lvl="1" eaLnBrk="1" hangingPunct="1"/>
            <a:r>
              <a:rPr lang="en-GB" altLang="en-US" dirty="0" smtClean="0"/>
              <a:t>Reporting airport</a:t>
            </a:r>
          </a:p>
          <a:p>
            <a:pPr lvl="1" eaLnBrk="1" hangingPunct="1"/>
            <a:r>
              <a:rPr lang="en-GB" altLang="en-US" dirty="0" smtClean="0"/>
              <a:t>Next/previous airport</a:t>
            </a:r>
          </a:p>
          <a:p>
            <a:pPr lvl="1" eaLnBrk="1" hangingPunct="1"/>
            <a:r>
              <a:rPr lang="en-GB" altLang="en-US" dirty="0" smtClean="0"/>
              <a:t>Arrival/departure</a:t>
            </a:r>
          </a:p>
          <a:p>
            <a:pPr lvl="1" eaLnBrk="1" hangingPunct="1"/>
            <a:r>
              <a:rPr lang="en-GB" altLang="en-US" dirty="0"/>
              <a:t>Scheduled/non-scheduled service</a:t>
            </a:r>
          </a:p>
          <a:p>
            <a:pPr lvl="1" eaLnBrk="1" hangingPunct="1"/>
            <a:r>
              <a:rPr lang="en-GB" altLang="en-US" dirty="0" smtClean="0"/>
              <a:t>Airline information</a:t>
            </a:r>
            <a:r>
              <a:rPr lang="en-GB" altLang="en-US" dirty="0" smtClean="0">
                <a:solidFill>
                  <a:srgbClr val="FF0000"/>
                </a:solidFill>
              </a:rPr>
              <a:t> </a:t>
            </a:r>
          </a:p>
          <a:p>
            <a:pPr lvl="1" eaLnBrk="1" hangingPunct="1"/>
            <a:r>
              <a:rPr lang="en-GB" altLang="en-US" dirty="0" smtClean="0"/>
              <a:t>Aircraft type</a:t>
            </a:r>
          </a:p>
          <a:p>
            <a:pPr lvl="1" eaLnBrk="1" hangingPunct="1"/>
            <a:r>
              <a:rPr lang="en-GB" altLang="en-US" dirty="0" smtClean="0"/>
              <a:t>Passengers on board</a:t>
            </a:r>
          </a:p>
          <a:p>
            <a:pPr lvl="1" eaLnBrk="1" hangingPunct="1"/>
            <a:r>
              <a:rPr lang="en-GB" altLang="en-US" dirty="0" smtClean="0"/>
              <a:t>Freight and mail on board</a:t>
            </a:r>
            <a:endParaRPr lang="en-GB" altLang="en-US" dirty="0" smtClean="0">
              <a:solidFill>
                <a:srgbClr val="FF0000"/>
              </a:solidFill>
            </a:endParaRPr>
          </a:p>
          <a:p>
            <a:pPr lvl="1" eaLnBrk="1" hangingPunct="1"/>
            <a:r>
              <a:rPr lang="en-GB" altLang="en-US" dirty="0" smtClean="0"/>
              <a:t>Number of commercial flights</a:t>
            </a:r>
          </a:p>
          <a:p>
            <a:pPr lvl="1" eaLnBrk="1" hangingPunct="1"/>
            <a:r>
              <a:rPr lang="en-GB" altLang="en-US" dirty="0" smtClean="0"/>
              <a:t>Passenger seat available</a:t>
            </a:r>
          </a:p>
        </p:txBody>
      </p:sp>
      <p:sp>
        <p:nvSpPr>
          <p:cNvPr id="1945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47EAA752-AC16-49C3-8ED5-0D95738DC469}" type="slidenum">
              <a:rPr lang="fr-FR" altLang="en-US" sz="1400" b="0" i="1">
                <a:solidFill>
                  <a:schemeClr val="bg1"/>
                </a:solidFill>
              </a:rPr>
              <a:pPr algn="l"/>
              <a:t>19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32839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86335" y="1268760"/>
            <a:ext cx="8229600" cy="936625"/>
          </a:xfrm>
        </p:spPr>
        <p:txBody>
          <a:bodyPr/>
          <a:lstStyle/>
          <a:p>
            <a:pPr eaLnBrk="1" hangingPunct="1"/>
            <a:r>
              <a:rPr lang="fr-FR" altLang="en-US" dirty="0" smtClean="0"/>
              <a:t>General information (1)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472769" y="2160818"/>
            <a:ext cx="8229600" cy="429251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800" dirty="0" smtClean="0"/>
              <a:t>Transport statistics are required to support the </a:t>
            </a:r>
            <a:r>
              <a:rPr lang="en-GB" altLang="en-US" sz="1800" b="1" dirty="0" smtClean="0"/>
              <a:t>Community transport policy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GB" alt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 smtClean="0"/>
              <a:t>Transport is also an important part of Community </a:t>
            </a:r>
            <a:r>
              <a:rPr lang="en-GB" altLang="en-US" sz="1800" b="1" dirty="0" smtClean="0"/>
              <a:t>regional and environmental/climate change policies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GB" altLang="en-US" sz="1800" b="1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1800" b="1" dirty="0" smtClean="0"/>
              <a:t>The 2011 White Paper on Transport</a:t>
            </a:r>
            <a:r>
              <a:rPr lang="en-GB" altLang="en-US" sz="1800" dirty="0" smtClean="0"/>
              <a:t> defines a strategy and an action plan for transport policy over the decade and it is in line with the priorities set in </a:t>
            </a:r>
            <a:r>
              <a:rPr lang="en-GB" altLang="en-US" sz="1800" dirty="0"/>
              <a:t>the EU 2020 strategy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GB" altLang="en-US" sz="1800" dirty="0" smtClean="0"/>
          </a:p>
          <a:p>
            <a:pPr eaLnBrk="1" hangingPunct="1">
              <a:lnSpc>
                <a:spcPct val="90000"/>
              </a:lnSpc>
            </a:pPr>
            <a:r>
              <a:rPr lang="fr-BE" altLang="en-US" sz="1800" b="1" dirty="0" smtClean="0"/>
              <a:t>Our main </a:t>
            </a:r>
            <a:r>
              <a:rPr lang="fr-BE" altLang="en-US" sz="1800" b="1" dirty="0" err="1" smtClean="0"/>
              <a:t>users</a:t>
            </a:r>
            <a:r>
              <a:rPr lang="fr-BE" altLang="en-US" sz="1800" b="1" dirty="0" smtClean="0"/>
              <a:t>: </a:t>
            </a:r>
            <a:r>
              <a:rPr lang="fr-BE" altLang="en-US" sz="1800" dirty="0" smtClean="0"/>
              <a:t>DG MOVE, DG ENV, DG CLIMA, DG REGIO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fr-BE" altLang="en-US" sz="1800" b="1" dirty="0" smtClean="0"/>
          </a:p>
          <a:p>
            <a:pPr eaLnBrk="1" hangingPunct="1">
              <a:lnSpc>
                <a:spcPct val="90000"/>
              </a:lnSpc>
            </a:pPr>
            <a:r>
              <a:rPr lang="fr-BE" altLang="en-US" sz="1800" b="1" dirty="0" err="1" smtClean="0"/>
              <a:t>Other</a:t>
            </a:r>
            <a:r>
              <a:rPr lang="fr-BE" altLang="en-US" sz="1800" b="1" dirty="0" smtClean="0"/>
              <a:t> </a:t>
            </a:r>
            <a:r>
              <a:rPr lang="fr-BE" altLang="en-US" sz="1800" b="1" dirty="0" err="1" smtClean="0"/>
              <a:t>users</a:t>
            </a:r>
            <a:r>
              <a:rPr lang="fr-BE" altLang="en-US" sz="1800" b="1" dirty="0" smtClean="0"/>
              <a:t>: </a:t>
            </a:r>
            <a:r>
              <a:rPr lang="fr-BE" altLang="en-US" sz="1800" dirty="0" err="1" smtClean="0"/>
              <a:t>Community</a:t>
            </a:r>
            <a:r>
              <a:rPr lang="fr-BE" altLang="en-US" sz="1800" dirty="0" smtClean="0"/>
              <a:t> </a:t>
            </a:r>
            <a:r>
              <a:rPr lang="fr-BE" altLang="en-US" sz="1800" dirty="0" err="1" smtClean="0"/>
              <a:t>agencies</a:t>
            </a:r>
            <a:r>
              <a:rPr lang="fr-BE" altLang="en-US" sz="1800" dirty="0" smtClean="0"/>
              <a:t>, </a:t>
            </a:r>
            <a:r>
              <a:rPr lang="en-GB" altLang="en-US" sz="1800" dirty="0" smtClean="0"/>
              <a:t>Member</a:t>
            </a:r>
            <a:r>
              <a:rPr lang="fr-BE" altLang="en-US" sz="1800" dirty="0" smtClean="0"/>
              <a:t> States, International institutions, </a:t>
            </a:r>
            <a:r>
              <a:rPr lang="fr-BE" altLang="en-US" sz="1800" dirty="0" err="1" smtClean="0"/>
              <a:t>Industry</a:t>
            </a:r>
            <a:r>
              <a:rPr lang="fr-BE" altLang="en-US" sz="1800" dirty="0" smtClean="0"/>
              <a:t>, the </a:t>
            </a:r>
            <a:r>
              <a:rPr lang="fr-BE" altLang="en-US" sz="1800" dirty="0" err="1" smtClean="0"/>
              <a:t>research</a:t>
            </a:r>
            <a:r>
              <a:rPr lang="fr-BE" altLang="en-US" sz="1800" dirty="0" smtClean="0"/>
              <a:t> </a:t>
            </a:r>
            <a:r>
              <a:rPr lang="fr-BE" altLang="en-US" sz="1800" dirty="0" err="1" smtClean="0"/>
              <a:t>community</a:t>
            </a:r>
            <a:r>
              <a:rPr lang="fr-BE" altLang="en-US" sz="1800" dirty="0" smtClean="0"/>
              <a:t>, media, the public opinion</a:t>
            </a:r>
            <a:endParaRPr lang="en-GB" altLang="en-US" sz="1800" dirty="0" smtClean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48C12A1B-F9FC-4257-BDB6-F60A610BA983}" type="slidenum">
              <a:rPr lang="fr-FR" altLang="en-US" sz="1400" b="0" i="1">
                <a:solidFill>
                  <a:schemeClr val="bg1"/>
                </a:solidFill>
              </a:rPr>
              <a:pPr algn="l"/>
              <a:t>2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298658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Air (4)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18739" y="2276872"/>
            <a:ext cx="8229600" cy="3633788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Data set B1. On flight origin/destination </a:t>
            </a:r>
          </a:p>
          <a:p>
            <a:pPr lvl="1" eaLnBrk="1" hangingPunct="1"/>
            <a:r>
              <a:rPr lang="en-GB" altLang="en-US" dirty="0" smtClean="0"/>
              <a:t>Reporting country</a:t>
            </a:r>
          </a:p>
          <a:p>
            <a:pPr lvl="1" eaLnBrk="1" hangingPunct="1"/>
            <a:r>
              <a:rPr lang="en-GB" altLang="en-US" dirty="0" smtClean="0"/>
              <a:t>Reporting airport </a:t>
            </a:r>
          </a:p>
          <a:p>
            <a:pPr lvl="1" eaLnBrk="1" hangingPunct="1"/>
            <a:r>
              <a:rPr lang="en-GB" altLang="en-US" dirty="0" smtClean="0"/>
              <a:t>On flight origin/destination airport</a:t>
            </a:r>
          </a:p>
          <a:p>
            <a:pPr lvl="1" eaLnBrk="1" hangingPunct="1"/>
            <a:r>
              <a:rPr lang="en-GB" altLang="en-US" dirty="0" smtClean="0"/>
              <a:t>Arrival/departure</a:t>
            </a:r>
          </a:p>
          <a:p>
            <a:pPr lvl="1" eaLnBrk="1" hangingPunct="1"/>
            <a:r>
              <a:rPr lang="en-GB" altLang="en-US" dirty="0" smtClean="0"/>
              <a:t>Scheduled/non-scheduled services </a:t>
            </a:r>
          </a:p>
          <a:p>
            <a:pPr lvl="1" eaLnBrk="1" hangingPunct="1"/>
            <a:r>
              <a:rPr lang="en-GB" altLang="en-US" dirty="0" smtClean="0"/>
              <a:t>Passenger services/all-freight and mail services</a:t>
            </a:r>
          </a:p>
          <a:p>
            <a:pPr lvl="1" eaLnBrk="1" hangingPunct="1"/>
            <a:r>
              <a:rPr lang="en-GB" altLang="en-US" dirty="0" smtClean="0"/>
              <a:t>Airline information </a:t>
            </a:r>
          </a:p>
          <a:p>
            <a:pPr lvl="1" eaLnBrk="1" hangingPunct="1"/>
            <a:r>
              <a:rPr lang="en-GB" altLang="en-US" dirty="0" smtClean="0"/>
              <a:t>Passengers carried</a:t>
            </a:r>
          </a:p>
          <a:p>
            <a:pPr lvl="1" eaLnBrk="1" hangingPunct="1"/>
            <a:r>
              <a:rPr lang="en-GB" altLang="en-US" dirty="0" smtClean="0"/>
              <a:t>Freight and mail loaded/unloaded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22BECE62-6FED-4393-8B3E-F3E0926D69CB}" type="slidenum">
              <a:rPr lang="fr-FR" altLang="en-US" sz="1400" b="0" i="1">
                <a:solidFill>
                  <a:schemeClr val="bg1"/>
                </a:solidFill>
              </a:rPr>
              <a:pPr algn="l"/>
              <a:t>20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16488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77098" y="1052736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Air (5)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444987" y="2003324"/>
            <a:ext cx="8229600" cy="4123928"/>
          </a:xfrm>
        </p:spPr>
        <p:txBody>
          <a:bodyPr/>
          <a:lstStyle/>
          <a:p>
            <a:pPr eaLnBrk="1" hangingPunct="1"/>
            <a:r>
              <a:rPr lang="en-GB" altLang="en-US" sz="2000" dirty="0"/>
              <a:t>Data set C1 (at least annual) – airport data, by reporting airport, broken down by airline information</a:t>
            </a:r>
          </a:p>
          <a:p>
            <a:pPr lvl="1"/>
            <a:r>
              <a:rPr lang="en-GB" altLang="en-US" dirty="0"/>
              <a:t>Reporting country</a:t>
            </a:r>
          </a:p>
          <a:p>
            <a:pPr lvl="1"/>
            <a:r>
              <a:rPr lang="en-GB" altLang="en-US" dirty="0"/>
              <a:t>Reporting airport </a:t>
            </a:r>
            <a:endParaRPr lang="en-GB" altLang="en-US" dirty="0" smtClean="0"/>
          </a:p>
          <a:p>
            <a:pPr lvl="1"/>
            <a:r>
              <a:rPr lang="en-GB" altLang="en-US" dirty="0" smtClean="0"/>
              <a:t>Total Passengers </a:t>
            </a:r>
            <a:r>
              <a:rPr lang="en-GB" altLang="en-US" dirty="0"/>
              <a:t>carried</a:t>
            </a:r>
          </a:p>
          <a:p>
            <a:pPr lvl="1"/>
            <a:r>
              <a:rPr lang="en-GB" altLang="en-US" dirty="0" smtClean="0"/>
              <a:t>Total direct transit passengers</a:t>
            </a:r>
          </a:p>
          <a:p>
            <a:pPr lvl="1"/>
            <a:r>
              <a:rPr lang="en-GB" altLang="en-US" dirty="0" smtClean="0"/>
              <a:t>Total transfer passengers </a:t>
            </a:r>
            <a:r>
              <a:rPr lang="en-GB" altLang="en-US" b="0" dirty="0" smtClean="0"/>
              <a:t>(voluntary)</a:t>
            </a:r>
          </a:p>
          <a:p>
            <a:pPr lvl="1"/>
            <a:r>
              <a:rPr lang="en-GB" altLang="en-US" dirty="0" smtClean="0"/>
              <a:t>Total Freight </a:t>
            </a:r>
            <a:r>
              <a:rPr lang="en-GB" altLang="en-US" dirty="0"/>
              <a:t>and mail loaded/unloaded</a:t>
            </a:r>
          </a:p>
          <a:p>
            <a:pPr lvl="1"/>
            <a:r>
              <a:rPr lang="en-GB" altLang="en-US" dirty="0" smtClean="0"/>
              <a:t>Total commercial aircraft movements</a:t>
            </a:r>
            <a:endParaRPr lang="en-GB" altLang="en-US" dirty="0"/>
          </a:p>
          <a:p>
            <a:pPr lvl="1"/>
            <a:r>
              <a:rPr lang="en-GB" altLang="en-US" dirty="0"/>
              <a:t>Total aircraft movements</a:t>
            </a:r>
          </a:p>
          <a:p>
            <a:pPr marL="457200" lvl="1" indent="0" eaLnBrk="1" hangingPunct="1">
              <a:buNone/>
            </a:pPr>
            <a:endParaRPr lang="en-GB" altLang="en-US" dirty="0" smtClean="0"/>
          </a:p>
        </p:txBody>
      </p:sp>
      <p:sp>
        <p:nvSpPr>
          <p:cNvPr id="2150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0AA47331-195C-425F-90EF-F148947A6B62}" type="slidenum">
              <a:rPr lang="fr-FR" altLang="en-US" sz="1400" b="0" i="1">
                <a:solidFill>
                  <a:schemeClr val="bg1"/>
                </a:solidFill>
              </a:rPr>
              <a:pPr algn="l"/>
              <a:t>21</a:t>
            </a:fld>
            <a:endParaRPr lang="fr-FR" altLang="en-US" sz="1400" b="0" i="1" dirty="0"/>
          </a:p>
        </p:txBody>
      </p:sp>
    </p:spTree>
    <p:extLst>
      <p:ext uri="{BB962C8B-B14F-4D97-AF65-F5344CB8AC3E}">
        <p14:creationId xmlns:p14="http://schemas.microsoft.com/office/powerpoint/2010/main" xmlns="" val="44133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24744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Maritime (1)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27151" y="1916832"/>
            <a:ext cx="8229600" cy="36337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000" b="1" dirty="0"/>
          </a:p>
          <a:p>
            <a:pPr algn="just" eaLnBrk="1" hangingPunct="1">
              <a:lnSpc>
                <a:spcPct val="80000"/>
              </a:lnSpc>
              <a:defRPr/>
            </a:pPr>
            <a:r>
              <a:rPr lang="en-US" sz="2000" b="1" dirty="0" smtClean="0"/>
              <a:t>Directive 2009/42/EC of the European Parliament and of the Council on statistical returns in respect of carriage of goods and passengers by sea (Recast)</a:t>
            </a:r>
          </a:p>
          <a:p>
            <a:pPr marL="0" indent="0" algn="just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000" b="1" dirty="0" smtClean="0">
              <a:hlinkClick r:id="rId2" tooltip="Regulation (EU) No 1090/2010"/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lang="en-US" sz="2000" dirty="0" smtClean="0"/>
              <a:t>Regulation (EU) No 1090/2010 of the European Parliament and of the Council amending Directive 2009/42/EC on statistical returns in respect of carriage of goods and passengers by sea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000" i="1" dirty="0"/>
          </a:p>
          <a:p>
            <a:pPr algn="just" eaLnBrk="1" hangingPunct="1">
              <a:lnSpc>
                <a:spcPct val="80000"/>
              </a:lnSpc>
              <a:defRPr/>
            </a:pPr>
            <a:r>
              <a:rPr lang="en-GB" sz="2000" dirty="0">
                <a:hlinkClick r:id="rId3" tooltip="2012/186/EU"/>
              </a:rPr>
              <a:t>2012/186/EU </a:t>
            </a:r>
            <a:r>
              <a:rPr lang="en-GB" sz="2000" dirty="0" smtClean="0"/>
              <a:t> </a:t>
            </a:r>
            <a:r>
              <a:rPr lang="en-GB" sz="2000" dirty="0"/>
              <a:t>Commission Delegated Decision of 3 February 2012 amending Directive 2009/42/EC of the European Parliament and of the Council on statistical returns in respect of carriage of goods and passengers by sea</a:t>
            </a:r>
            <a:endParaRPr lang="en-US" sz="2000" i="1" dirty="0" smtClean="0"/>
          </a:p>
        </p:txBody>
      </p:sp>
      <p:sp>
        <p:nvSpPr>
          <p:cNvPr id="2253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BC21385-902F-4EC1-A6BC-83841B0FFDEC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71368A7-BCDA-4C23-BEF3-1018CB7D2F1C}" type="slidenum">
              <a:rPr lang="fr-FR" altLang="en-US" sz="1400">
                <a:solidFill>
                  <a:schemeClr val="bg1"/>
                </a:solidFill>
              </a:rPr>
              <a:pPr/>
              <a:t>22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66339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386" y="1268760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Maritime (2)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idx="1"/>
          </p:nvPr>
        </p:nvSpPr>
        <p:spPr>
          <a:xfrm>
            <a:off x="424058" y="2205385"/>
            <a:ext cx="8468421" cy="3633788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Directive 2009/42 – content</a:t>
            </a:r>
          </a:p>
          <a:p>
            <a:pPr lvl="1" eaLnBrk="1" hangingPunct="1"/>
            <a:r>
              <a:rPr lang="en-US" altLang="en-US" dirty="0" smtClean="0"/>
              <a:t>Data collection</a:t>
            </a:r>
          </a:p>
          <a:p>
            <a:pPr lvl="2" eaLnBrk="1" hangingPunct="1"/>
            <a:r>
              <a:rPr lang="en-US" altLang="en-US" sz="1800" dirty="0" smtClean="0"/>
              <a:t>Cargo and passengers </a:t>
            </a:r>
          </a:p>
          <a:p>
            <a:pPr lvl="2" eaLnBrk="1" hangingPunct="1"/>
            <a:r>
              <a:rPr lang="en-US" altLang="en-US" sz="1800" dirty="0" smtClean="0"/>
              <a:t>Vessels</a:t>
            </a:r>
          </a:p>
          <a:p>
            <a:pPr lvl="1" eaLnBrk="1" hangingPunct="1"/>
            <a:r>
              <a:rPr lang="en-US" altLang="en-US" dirty="0" smtClean="0"/>
              <a:t>Data reported for the ports handling </a:t>
            </a:r>
            <a:r>
              <a:rPr lang="en-US" altLang="en-US" dirty="0" smtClean="0">
                <a:cs typeface="Arial" panose="020B0604020202020204" pitchFamily="34" charset="0"/>
              </a:rPr>
              <a:t>&gt; 1 million tons of goods or &gt; 200 000 passengers movements annually (main ports)</a:t>
            </a:r>
          </a:p>
          <a:p>
            <a:pPr lvl="1" eaLnBrk="1" hangingPunct="1"/>
            <a:r>
              <a:rPr lang="en-US" altLang="en-US" dirty="0" smtClean="0">
                <a:cs typeface="Arial" panose="020B0604020202020204" pitchFamily="34" charset="0"/>
              </a:rPr>
              <a:t>For the other ports just dataset A3 must be reported</a:t>
            </a:r>
          </a:p>
          <a:p>
            <a:pPr lvl="1" eaLnBrk="1" hangingPunct="1"/>
            <a:r>
              <a:rPr lang="en-US" altLang="en-US" dirty="0" smtClean="0"/>
              <a:t>Deadline for transmission the data: 5 months after end of reference period for quarterly and 8 months for data of annual periodicity</a:t>
            </a:r>
          </a:p>
          <a:p>
            <a:pPr lvl="1" eaLnBrk="1" hangingPunct="1"/>
            <a:endParaRPr lang="en-US" altLang="en-US" dirty="0" smtClean="0">
              <a:cs typeface="Arial" panose="020B0604020202020204" pitchFamily="34" charset="0"/>
            </a:endParaRPr>
          </a:p>
        </p:txBody>
      </p:sp>
      <p:sp>
        <p:nvSpPr>
          <p:cNvPr id="2355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116636-9B1C-45D8-9A3D-DDC9842A9647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1A095FE-3D5E-4E2F-AD48-BBF10D2AFB97}" type="slidenum">
              <a:rPr lang="fr-FR" altLang="en-US" sz="1400">
                <a:solidFill>
                  <a:schemeClr val="bg1"/>
                </a:solidFill>
              </a:rPr>
              <a:pPr/>
              <a:t>23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591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9492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Maritime (3)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112548"/>
            <a:ext cx="8229600" cy="3633788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Directive 2009/42 – annexes</a:t>
            </a:r>
          </a:p>
          <a:p>
            <a:pPr lvl="1" eaLnBrk="1" hangingPunct="1"/>
            <a:r>
              <a:rPr lang="en-US" altLang="en-US" sz="1800" dirty="0" smtClean="0"/>
              <a:t>Annex I - Variables and definitions</a:t>
            </a:r>
          </a:p>
          <a:p>
            <a:pPr lvl="1" eaLnBrk="1" hangingPunct="1"/>
            <a:r>
              <a:rPr lang="en-US" altLang="en-US" sz="1800" dirty="0" smtClean="0"/>
              <a:t>Annex II – Type of cargo classification</a:t>
            </a:r>
          </a:p>
          <a:p>
            <a:pPr lvl="1" eaLnBrk="1" hangingPunct="1"/>
            <a:r>
              <a:rPr lang="en-US" altLang="en-US" sz="1800" dirty="0" smtClean="0"/>
              <a:t>Annex III – Goods classification</a:t>
            </a:r>
          </a:p>
          <a:p>
            <a:pPr lvl="1" eaLnBrk="1" hangingPunct="1"/>
            <a:r>
              <a:rPr lang="en-US" altLang="en-US" sz="1800" dirty="0" smtClean="0"/>
              <a:t>Annex IV – Maritime coastal areas classification</a:t>
            </a:r>
          </a:p>
          <a:p>
            <a:pPr lvl="1" eaLnBrk="1" hangingPunct="1"/>
            <a:r>
              <a:rPr lang="en-US" altLang="en-US" sz="1800" dirty="0" smtClean="0"/>
              <a:t>Annex V – Nationality of registration of vessels codification</a:t>
            </a:r>
          </a:p>
          <a:p>
            <a:pPr lvl="1" eaLnBrk="1" hangingPunct="1"/>
            <a:r>
              <a:rPr lang="en-US" altLang="en-US" sz="1800" dirty="0" smtClean="0"/>
              <a:t>Annex VI – Type of ship classification</a:t>
            </a:r>
          </a:p>
          <a:p>
            <a:pPr lvl="1" eaLnBrk="1" hangingPunct="1"/>
            <a:r>
              <a:rPr lang="en-US" altLang="en-US" sz="1800" dirty="0" smtClean="0"/>
              <a:t>Annex VII – Vessel size class</a:t>
            </a:r>
          </a:p>
          <a:p>
            <a:pPr lvl="1" eaLnBrk="1" hangingPunct="1"/>
            <a:r>
              <a:rPr lang="en-US" altLang="en-US" sz="1800" dirty="0" smtClean="0"/>
              <a:t>Annex VIII – Statistical datasets</a:t>
            </a:r>
          </a:p>
        </p:txBody>
      </p:sp>
      <p:sp>
        <p:nvSpPr>
          <p:cNvPr id="24578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2DE9DE6-F01F-4F5D-8C36-00C65525ABC1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24579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25F7F1B-D767-4A7E-B648-AA17AA2931C8}" type="slidenum">
              <a:rPr lang="fr-FR" altLang="en-US" sz="1400">
                <a:solidFill>
                  <a:schemeClr val="bg1"/>
                </a:solidFill>
              </a:rPr>
              <a:pPr/>
              <a:t>24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398547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xfrm>
            <a:off x="295436" y="909011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Maritime (4)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idx="1"/>
          </p:nvPr>
        </p:nvSpPr>
        <p:spPr>
          <a:xfrm>
            <a:off x="-34528" y="1700808"/>
            <a:ext cx="8820472" cy="4752528"/>
          </a:xfrm>
        </p:spPr>
        <p:txBody>
          <a:bodyPr/>
          <a:lstStyle/>
          <a:p>
            <a:pPr lvl="2"/>
            <a:r>
              <a:rPr lang="en-US" altLang="en-US" sz="1800" b="1" dirty="0"/>
              <a:t>Directive 2009/42 – </a:t>
            </a:r>
            <a:r>
              <a:rPr lang="en-US" altLang="en-US" sz="1800" b="1" dirty="0" smtClean="0"/>
              <a:t>datasets</a:t>
            </a:r>
            <a:endParaRPr lang="en-US" altLang="en-US" sz="1800" b="1" dirty="0"/>
          </a:p>
          <a:p>
            <a:pPr lvl="2"/>
            <a:r>
              <a:rPr lang="en-US" altLang="en-US" sz="1800" dirty="0" smtClean="0"/>
              <a:t>Table </a:t>
            </a:r>
            <a:r>
              <a:rPr lang="en-US" altLang="en-US" sz="1800" dirty="0"/>
              <a:t>A1 – goods by type of cargo, quarterly</a:t>
            </a:r>
          </a:p>
          <a:p>
            <a:pPr lvl="2"/>
            <a:r>
              <a:rPr lang="en-US" altLang="en-US" sz="1800" dirty="0"/>
              <a:t>Table A2 – </a:t>
            </a:r>
            <a:r>
              <a:rPr lang="en-US" altLang="en-US" sz="1800" b="1" dirty="0" smtClean="0"/>
              <a:t>non-unit-load</a:t>
            </a:r>
            <a:r>
              <a:rPr lang="en-US" altLang="en-US" sz="1800" dirty="0" smtClean="0"/>
              <a:t> </a:t>
            </a:r>
            <a:r>
              <a:rPr lang="en-US" altLang="en-US" sz="1800" dirty="0"/>
              <a:t>transport by port and type of cargo, quarterly</a:t>
            </a:r>
          </a:p>
          <a:p>
            <a:pPr lvl="2"/>
            <a:r>
              <a:rPr lang="en-US" altLang="en-US" sz="1800" dirty="0"/>
              <a:t>Table A3 </a:t>
            </a:r>
            <a:r>
              <a:rPr lang="en-US" altLang="en-US" sz="1800" dirty="0" smtClean="0"/>
              <a:t>– </a:t>
            </a:r>
            <a:r>
              <a:rPr lang="en-US" altLang="en-US" sz="1800" b="1" dirty="0" smtClean="0"/>
              <a:t>goods and passengers </a:t>
            </a:r>
            <a:r>
              <a:rPr lang="en-US" altLang="en-US" sz="1800" b="1" dirty="0"/>
              <a:t>by port, annual</a:t>
            </a:r>
          </a:p>
          <a:p>
            <a:pPr lvl="2" eaLnBrk="1" hangingPunct="1"/>
            <a:r>
              <a:rPr lang="en-US" altLang="en-US" sz="1800" dirty="0" smtClean="0"/>
              <a:t>Table B1 – goods by port, type of cargo, </a:t>
            </a:r>
            <a:r>
              <a:rPr lang="en-US" altLang="en-US" sz="1800" b="1" dirty="0" smtClean="0"/>
              <a:t>type of goods</a:t>
            </a:r>
            <a:r>
              <a:rPr lang="en-US" altLang="en-US" sz="1800" dirty="0" smtClean="0"/>
              <a:t>, annual</a:t>
            </a:r>
          </a:p>
          <a:p>
            <a:pPr lvl="2" eaLnBrk="1" hangingPunct="1"/>
            <a:r>
              <a:rPr lang="en-US" altLang="en-US" sz="1800" dirty="0" smtClean="0"/>
              <a:t>Table C1 – </a:t>
            </a:r>
            <a:r>
              <a:rPr lang="en-US" altLang="en-US" sz="1800" b="1" dirty="0" smtClean="0"/>
              <a:t>unit-load </a:t>
            </a:r>
            <a:r>
              <a:rPr lang="en-US" altLang="en-US" sz="1800" dirty="0" smtClean="0"/>
              <a:t>transport by port, type of cargo, quarterly</a:t>
            </a:r>
          </a:p>
          <a:p>
            <a:pPr lvl="2" eaLnBrk="1" hangingPunct="1"/>
            <a:r>
              <a:rPr lang="en-US" altLang="en-US" sz="1800" dirty="0" smtClean="0"/>
              <a:t>Table D1 – </a:t>
            </a:r>
            <a:r>
              <a:rPr lang="en-US" altLang="en-US" sz="1800" b="1" dirty="0" smtClean="0"/>
              <a:t>passengers</a:t>
            </a:r>
            <a:r>
              <a:rPr lang="en-US" altLang="en-US" sz="1800" dirty="0" smtClean="0"/>
              <a:t> by port and nationality of vessels, quarterly (annual transmission)</a:t>
            </a:r>
          </a:p>
          <a:p>
            <a:pPr lvl="2" eaLnBrk="1" hangingPunct="1"/>
            <a:r>
              <a:rPr lang="en-US" altLang="en-US" sz="1800" dirty="0" smtClean="0"/>
              <a:t>Table E1 – </a:t>
            </a:r>
            <a:r>
              <a:rPr lang="en-US" altLang="en-US" sz="1800" b="1" dirty="0" smtClean="0"/>
              <a:t>goods</a:t>
            </a:r>
            <a:r>
              <a:rPr lang="en-US" altLang="en-US" sz="1800" dirty="0" smtClean="0"/>
              <a:t> by port, type of cargo and </a:t>
            </a:r>
            <a:r>
              <a:rPr lang="en-US" altLang="en-US" sz="1800" b="1" dirty="0" smtClean="0"/>
              <a:t>nationality of vessels</a:t>
            </a:r>
            <a:r>
              <a:rPr lang="en-US" altLang="en-US" sz="1800" dirty="0" smtClean="0"/>
              <a:t>, annual</a:t>
            </a:r>
          </a:p>
          <a:p>
            <a:pPr lvl="2"/>
            <a:r>
              <a:rPr lang="en-US" altLang="en-US" sz="1800" dirty="0" smtClean="0"/>
              <a:t>Table F1 – </a:t>
            </a:r>
            <a:r>
              <a:rPr lang="en-US" altLang="en-US" sz="1800" b="1" dirty="0" smtClean="0"/>
              <a:t>number of vessels</a:t>
            </a:r>
            <a:r>
              <a:rPr lang="en-US" altLang="en-US" sz="1800" dirty="0" smtClean="0"/>
              <a:t> </a:t>
            </a:r>
            <a:r>
              <a:rPr lang="en-US" altLang="en-US" sz="1800" b="1" dirty="0" smtClean="0"/>
              <a:t>and deadweight</a:t>
            </a:r>
            <a:r>
              <a:rPr lang="en-US" altLang="en-US" sz="1800" dirty="0" smtClean="0"/>
              <a:t>, by type and size of vessel, quarterly (optional</a:t>
            </a:r>
            <a:r>
              <a:rPr lang="en-US" altLang="en-US" sz="1800" dirty="0"/>
              <a:t>) (annual transmission)</a:t>
            </a:r>
          </a:p>
          <a:p>
            <a:pPr lvl="2"/>
            <a:r>
              <a:rPr lang="en-US" altLang="en-US" sz="1800" dirty="0" smtClean="0"/>
              <a:t>Table F2 –</a:t>
            </a:r>
            <a:r>
              <a:rPr lang="en-US" altLang="en-US" sz="1800" b="1" dirty="0" smtClean="0"/>
              <a:t> number of vessels and gross tonnage </a:t>
            </a:r>
            <a:r>
              <a:rPr lang="en-US" altLang="en-US" sz="1800" dirty="0" smtClean="0"/>
              <a:t>by type and size of vessel, </a:t>
            </a:r>
            <a:r>
              <a:rPr lang="en-US" altLang="en-US" sz="1800" dirty="0"/>
              <a:t>quarterly (annual transmission)</a:t>
            </a:r>
          </a:p>
          <a:p>
            <a:pPr lvl="2" eaLnBrk="1" hangingPunct="1"/>
            <a:endParaRPr lang="en-US" altLang="en-US" sz="1800" dirty="0" smtClean="0"/>
          </a:p>
          <a:p>
            <a:pPr lvl="2" eaLnBrk="1" hangingPunct="1">
              <a:buFontTx/>
              <a:buNone/>
            </a:pPr>
            <a:endParaRPr lang="en-US" altLang="en-US" sz="1800" dirty="0" smtClean="0"/>
          </a:p>
          <a:p>
            <a:pPr lvl="2" eaLnBrk="1" hangingPunct="1"/>
            <a:endParaRPr lang="en-US" altLang="en-US" sz="1800" dirty="0" smtClean="0"/>
          </a:p>
        </p:txBody>
      </p:sp>
      <p:sp>
        <p:nvSpPr>
          <p:cNvPr id="2560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BD4E832-1CAB-496D-B177-D35A0411C63E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82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24744"/>
            <a:ext cx="8229600" cy="936625"/>
          </a:xfrm>
        </p:spPr>
        <p:txBody>
          <a:bodyPr/>
          <a:lstStyle/>
          <a:p>
            <a:pPr algn="ctr" eaLnBrk="1" hangingPunct="1"/>
            <a:r>
              <a:rPr lang="en-US" altLang="en-US" sz="2400" dirty="0" smtClean="0"/>
              <a:t>Voluntary data collection</a:t>
            </a:r>
            <a:br>
              <a:rPr lang="en-US" altLang="en-US" sz="2400" dirty="0" smtClean="0"/>
            </a:br>
            <a:endParaRPr lang="en-US" altLang="en-US" sz="2400" dirty="0" smtClean="0"/>
          </a:p>
        </p:txBody>
      </p:sp>
      <p:sp>
        <p:nvSpPr>
          <p:cNvPr id="2765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700808"/>
            <a:ext cx="8686800" cy="46805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000" dirty="0" smtClean="0"/>
              <a:t>Common questionnaire (Eurostat/ITF/UNECE)</a:t>
            </a:r>
          </a:p>
          <a:p>
            <a:pPr lvl="1" eaLnBrk="1" hangingPunct="1"/>
            <a:r>
              <a:rPr lang="en-US" altLang="en-US" dirty="0" smtClean="0"/>
              <a:t>Tool to collect also data not covered by the legal acts </a:t>
            </a:r>
            <a:r>
              <a:rPr lang="en-US" altLang="en-US" b="0" dirty="0" smtClean="0">
                <a:solidFill>
                  <a:srgbClr val="0F5494"/>
                </a:solidFill>
                <a:latin typeface="+mn-lt"/>
              </a:rPr>
              <a:t>Data </a:t>
            </a:r>
            <a:r>
              <a:rPr lang="en-US" altLang="en-US" b="0" dirty="0">
                <a:solidFill>
                  <a:srgbClr val="0F5494"/>
                </a:solidFill>
                <a:latin typeface="+mn-lt"/>
              </a:rPr>
              <a:t>on infrastructure, </a:t>
            </a:r>
            <a:r>
              <a:rPr lang="en-US" altLang="en-US" b="0" dirty="0" smtClean="0">
                <a:solidFill>
                  <a:srgbClr val="0F5494"/>
                </a:solidFill>
                <a:latin typeface="+mn-lt"/>
              </a:rPr>
              <a:t>investment </a:t>
            </a:r>
            <a:r>
              <a:rPr lang="en-US" altLang="en-US" b="0" dirty="0">
                <a:solidFill>
                  <a:srgbClr val="0F5494"/>
                </a:solidFill>
                <a:latin typeface="+mn-lt"/>
              </a:rPr>
              <a:t>and means (fleets)</a:t>
            </a:r>
          </a:p>
          <a:p>
            <a:pPr lvl="1" eaLnBrk="1" hangingPunct="1"/>
            <a:r>
              <a:rPr lang="en-US" altLang="en-US" dirty="0" smtClean="0"/>
              <a:t>Annual data</a:t>
            </a:r>
          </a:p>
          <a:p>
            <a:pPr lvl="1"/>
            <a:r>
              <a:rPr lang="en-US" altLang="en-US" dirty="0" smtClean="0"/>
              <a:t>Glossary for transport statistics </a:t>
            </a:r>
            <a:r>
              <a:rPr lang="de-DE" dirty="0" smtClean="0"/>
              <a:t>(Data </a:t>
            </a:r>
            <a:r>
              <a:rPr lang="de-DE" dirty="0" err="1" smtClean="0"/>
              <a:t>definition</a:t>
            </a:r>
            <a:r>
              <a:rPr lang="de-DE" dirty="0" smtClean="0"/>
              <a:t>)</a:t>
            </a:r>
          </a:p>
          <a:p>
            <a:pPr lvl="1"/>
            <a:endParaRPr lang="en-US" altLang="en-US" dirty="0" smtClean="0"/>
          </a:p>
          <a:p>
            <a:pPr marL="0" indent="0" eaLnBrk="1" hangingPunct="1">
              <a:buNone/>
            </a:pPr>
            <a:r>
              <a:rPr lang="en-US" altLang="en-US" sz="2000" dirty="0" smtClean="0"/>
              <a:t>Regional data </a:t>
            </a:r>
          </a:p>
          <a:p>
            <a:pPr lvl="1" eaLnBrk="1" hangingPunct="1"/>
            <a:r>
              <a:rPr lang="en-US" altLang="en-US" dirty="0" smtClean="0"/>
              <a:t>“Gentlemen agreement”</a:t>
            </a:r>
          </a:p>
          <a:p>
            <a:pPr lvl="2" eaLnBrk="1" hangingPunct="1"/>
            <a:r>
              <a:rPr lang="en-US" altLang="en-US" sz="1800" dirty="0" smtClean="0"/>
              <a:t>Collects yearly data at NUTS 2 level on:</a:t>
            </a:r>
          </a:p>
          <a:p>
            <a:pPr lvl="3" eaLnBrk="1" hangingPunct="1"/>
            <a:r>
              <a:rPr lang="en-US" altLang="en-US" sz="2000" dirty="0" smtClean="0"/>
              <a:t> </a:t>
            </a:r>
            <a:r>
              <a:rPr lang="en-US" altLang="en-US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Vehicle stock </a:t>
            </a:r>
          </a:p>
          <a:p>
            <a:pPr lvl="3" eaLnBrk="1" hangingPunct="1"/>
            <a:r>
              <a:rPr lang="en-US" altLang="en-US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 Road, rail and IWW networks </a:t>
            </a:r>
          </a:p>
          <a:p>
            <a:pPr lvl="3" eaLnBrk="1" hangingPunct="1"/>
            <a:r>
              <a:rPr lang="en-US" altLang="en-US" dirty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en-US" dirty="0" smtClean="0">
                <a:solidFill>
                  <a:srgbClr val="0F5494"/>
                </a:solidFill>
                <a:latin typeface="+mn-lt"/>
                <a:ea typeface="+mn-ea"/>
                <a:cs typeface="+mn-cs"/>
              </a:rPr>
              <a:t>Safety</a:t>
            </a:r>
          </a:p>
          <a:p>
            <a:pPr marL="0" lvl="2" indent="0">
              <a:buClr>
                <a:srgbClr val="0F5494"/>
              </a:buClr>
            </a:pPr>
            <a:r>
              <a:rPr lang="en-US" altLang="en-US" sz="2000" dirty="0" smtClean="0">
                <a:ea typeface="+mn-ea"/>
                <a:cs typeface="+mn-cs"/>
              </a:rPr>
              <a:t>Others (grants, development, project)</a:t>
            </a:r>
            <a:endParaRPr lang="en-US" altLang="en-US" dirty="0">
              <a:solidFill>
                <a:srgbClr val="0F549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70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0" dirty="0" smtClean="0"/>
              <a:t>Transport Safety </a:t>
            </a:r>
            <a:br>
              <a:rPr lang="en-GB" altLang="en-US" b="0" dirty="0" smtClean="0"/>
            </a:br>
            <a:endParaRPr lang="en-US" altLang="en-US" b="0" dirty="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000" dirty="0" smtClean="0"/>
              <a:t>Eurostat disseminate safety data based on administrative agreement with EU agencies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Road - CARE of DG MOVE (Council Decision 93/704/EC)</a:t>
            </a:r>
          </a:p>
          <a:p>
            <a:r>
              <a:rPr lang="en-US" altLang="en-US" sz="2000" dirty="0"/>
              <a:t>Rail - </a:t>
            </a:r>
            <a:r>
              <a:rPr lang="en-GB" sz="2000" dirty="0"/>
              <a:t>European Railway Agency (ERA)</a:t>
            </a:r>
            <a:endParaRPr lang="en-US" altLang="en-US" sz="2000" dirty="0"/>
          </a:p>
          <a:p>
            <a:r>
              <a:rPr lang="en-US" altLang="en-US" sz="2000" dirty="0" smtClean="0"/>
              <a:t>Air - </a:t>
            </a:r>
            <a:r>
              <a:rPr lang="en-GB" sz="2000" dirty="0"/>
              <a:t>European Aviation Safety Agency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(EASA)</a:t>
            </a:r>
          </a:p>
          <a:p>
            <a:pPr eaLnBrk="1" hangingPunct="1"/>
            <a:r>
              <a:rPr lang="en-US" altLang="en-US" sz="2000" dirty="0" smtClean="0"/>
              <a:t>Maritime - European Maritime Safety Agency (EMSA)</a:t>
            </a:r>
          </a:p>
        </p:txBody>
      </p:sp>
      <p:sp>
        <p:nvSpPr>
          <p:cNvPr id="2662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2E828F3-80F1-4290-9259-C4888AC16F80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5F65697-9BA7-472F-ADE6-476E3736ED4F}" type="slidenum">
              <a:rPr lang="fr-FR" altLang="en-US" sz="1400">
                <a:solidFill>
                  <a:schemeClr val="bg1"/>
                </a:solidFill>
              </a:rPr>
              <a:pPr/>
              <a:t>27</a:t>
            </a:fld>
            <a:endParaRPr lang="fr-FR" altLang="en-US" sz="1400" b="0" dirty="0"/>
          </a:p>
        </p:txBody>
      </p:sp>
    </p:spTree>
    <p:extLst>
      <p:ext uri="{BB962C8B-B14F-4D97-AF65-F5344CB8AC3E}">
        <p14:creationId xmlns:p14="http://schemas.microsoft.com/office/powerpoint/2010/main" xmlns="" val="236981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NST 2007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537390" y="2205385"/>
            <a:ext cx="8229600" cy="363378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Regulation (EC) 1304/2007</a:t>
            </a:r>
          </a:p>
          <a:p>
            <a:pPr eaLnBrk="1" hangingPunct="1"/>
            <a:r>
              <a:rPr lang="en-GB" altLang="en-US" dirty="0" smtClean="0"/>
              <a:t>Classification system for goods in transport statistics</a:t>
            </a:r>
          </a:p>
          <a:p>
            <a:pPr eaLnBrk="1" hangingPunct="1"/>
            <a:r>
              <a:rPr lang="en-GB" altLang="en-US" dirty="0" smtClean="0"/>
              <a:t>20 divisions: </a:t>
            </a:r>
          </a:p>
          <a:p>
            <a:pPr lvl="1" eaLnBrk="1" hangingPunct="1"/>
            <a:r>
              <a:rPr lang="en-GB" altLang="en-US" sz="1600" b="1" dirty="0" smtClean="0"/>
              <a:t>01</a:t>
            </a:r>
            <a:r>
              <a:rPr lang="en-GB" altLang="en-US" sz="1600" dirty="0" smtClean="0"/>
              <a:t> (</a:t>
            </a:r>
            <a:r>
              <a:rPr lang="en-GB" altLang="en-US" sz="1600" b="1" dirty="0" smtClean="0"/>
              <a:t>Products of agriculture, hunting, and forestry; fish and other fishing products</a:t>
            </a:r>
          </a:p>
          <a:p>
            <a:pPr lvl="1" eaLnBrk="1" hangingPunct="1"/>
            <a:r>
              <a:rPr lang="en-GB" altLang="en-US" sz="1600" b="1" dirty="0" smtClean="0"/>
              <a:t>02 (Coal and lignite; crude petroleum and natural gas)</a:t>
            </a:r>
          </a:p>
          <a:p>
            <a:pPr lvl="1" eaLnBrk="1" hangingPunct="1"/>
            <a:r>
              <a:rPr lang="en-GB" altLang="en-US" sz="1600" b="1" dirty="0" smtClean="0"/>
              <a:t>…</a:t>
            </a:r>
          </a:p>
          <a:p>
            <a:pPr lvl="1" eaLnBrk="1" hangingPunct="1"/>
            <a:r>
              <a:rPr lang="en-GB" altLang="en-US" sz="1600" b="1" dirty="0" smtClean="0"/>
              <a:t>06 (Wood and products of wood and cork (except furniture); articles of straw and plaiting materials; pulp, paper and paper products; printed matter and recorded media</a:t>
            </a:r>
          </a:p>
          <a:p>
            <a:pPr lvl="1" eaLnBrk="1" hangingPunct="1"/>
            <a:r>
              <a:rPr lang="en-GB" altLang="en-US" sz="1600" b="1" dirty="0" smtClean="0"/>
              <a:t>…</a:t>
            </a:r>
          </a:p>
          <a:p>
            <a:pPr lvl="1" eaLnBrk="1" hangingPunct="1"/>
            <a:r>
              <a:rPr lang="en-GB" altLang="en-US" sz="1600" b="1" dirty="0" smtClean="0"/>
              <a:t>20 (Other goods </a:t>
            </a:r>
            <a:r>
              <a:rPr lang="en-GB" altLang="en-US" sz="1600" b="1" dirty="0" err="1" smtClean="0"/>
              <a:t>n.e.c</a:t>
            </a:r>
            <a:r>
              <a:rPr lang="en-GB" altLang="en-US" sz="1600" b="1" dirty="0" smtClean="0"/>
              <a:t>.)</a:t>
            </a:r>
            <a:endParaRPr lang="en-GB" altLang="en-US" sz="1600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CFC43CE5-8882-45F4-AD5A-540412BE01E4}" type="slidenum">
              <a:rPr lang="fr-FR" altLang="en-US" sz="1400" b="0" i="1">
                <a:solidFill>
                  <a:schemeClr val="bg1"/>
                </a:solidFill>
              </a:rPr>
              <a:pPr algn="l"/>
              <a:t>28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265360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496944" cy="936625"/>
          </a:xfrm>
        </p:spPr>
        <p:txBody>
          <a:bodyPr/>
          <a:lstStyle/>
          <a:p>
            <a:r>
              <a:rPr lang="en-GB" dirty="0" smtClean="0"/>
              <a:t>Information 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392182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sz="2000" b="1" dirty="0" err="1">
                <a:solidFill>
                  <a:schemeClr val="hlink"/>
                </a:solidFill>
                <a:ea typeface="ＭＳ Ｐゴシック" pitchFamily="-80" charset="-128"/>
              </a:rPr>
              <a:t>Eurostat</a:t>
            </a:r>
            <a:r>
              <a:rPr lang="de-DE" sz="2000" b="1" dirty="0">
                <a:solidFill>
                  <a:schemeClr val="hlink"/>
                </a:solidFill>
                <a:ea typeface="ＭＳ Ｐゴシック" pitchFamily="-80" charset="-128"/>
              </a:rPr>
              <a:t> </a:t>
            </a:r>
            <a:r>
              <a:rPr lang="de-DE" sz="2000" b="1" dirty="0" err="1" smtClean="0">
                <a:solidFill>
                  <a:schemeClr val="hlink"/>
                </a:solidFill>
                <a:ea typeface="ＭＳ Ｐゴシック" pitchFamily="-80" charset="-128"/>
              </a:rPr>
              <a:t>website</a:t>
            </a:r>
            <a:endParaRPr lang="de-DE" sz="2000" b="1" dirty="0" smtClean="0">
              <a:solidFill>
                <a:schemeClr val="hlink"/>
              </a:solidFill>
              <a:ea typeface="ＭＳ Ｐゴシック" pitchFamily="-80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GB" altLang="en-US" sz="1600" b="1" dirty="0" smtClean="0"/>
              <a:t>1. Legal </a:t>
            </a:r>
            <a:r>
              <a:rPr lang="en-GB" altLang="en-US" sz="1600" b="1" dirty="0"/>
              <a:t>acts on transport </a:t>
            </a:r>
            <a:r>
              <a:rPr lang="en-GB" altLang="en-US" sz="1600" b="1" dirty="0" smtClean="0"/>
              <a:t>statistics </a:t>
            </a:r>
            <a:r>
              <a:rPr lang="en-GB" altLang="en-US" sz="1600" dirty="0" smtClean="0">
                <a:hlinkClick r:id="rId2"/>
              </a:rPr>
              <a:t>https</a:t>
            </a:r>
            <a:r>
              <a:rPr lang="en-GB" altLang="en-US" sz="1600" dirty="0">
                <a:hlinkClick r:id="rId2"/>
              </a:rPr>
              <a:t>://</a:t>
            </a:r>
            <a:r>
              <a:rPr lang="en-GB" altLang="en-US" sz="1600" dirty="0" smtClean="0">
                <a:hlinkClick r:id="rId2"/>
              </a:rPr>
              <a:t>ec.europa.eu/eurostat/web/transport/legislation</a:t>
            </a:r>
            <a:endParaRPr lang="en-GB" altLang="en-US" sz="16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GB" sz="1600" b="1" dirty="0" smtClean="0"/>
              <a:t>2. Manuals </a:t>
            </a:r>
            <a:r>
              <a:rPr lang="en-GB" sz="1600" b="1" dirty="0"/>
              <a:t>and guidelines </a:t>
            </a:r>
            <a:endParaRPr lang="en-GB" sz="16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de-DE" sz="1600" dirty="0">
                <a:hlinkClick r:id="rId3"/>
              </a:rPr>
              <a:t>https://</a:t>
            </a:r>
            <a:r>
              <a:rPr lang="de-DE" sz="1600" dirty="0" smtClean="0">
                <a:hlinkClick r:id="rId3"/>
              </a:rPr>
              <a:t>ec.europa.eu/eurostat/web/transport/publications</a:t>
            </a:r>
            <a:endParaRPr lang="de-DE" sz="16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de-DE" sz="1600" b="1" dirty="0"/>
              <a:t>3. </a:t>
            </a:r>
            <a:r>
              <a:rPr lang="de-DE" sz="1600" b="1" dirty="0" err="1"/>
              <a:t>Glossary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for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transport</a:t>
            </a:r>
            <a:r>
              <a:rPr lang="de-DE" sz="1600" b="1" dirty="0" smtClean="0"/>
              <a:t> (5th </a:t>
            </a:r>
            <a:r>
              <a:rPr lang="de-DE" sz="1600" b="1" dirty="0" err="1" smtClean="0"/>
              <a:t>edition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to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be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soon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available</a:t>
            </a:r>
            <a:r>
              <a:rPr lang="de-DE" sz="1600" b="1" dirty="0" smtClean="0"/>
              <a:t>)</a:t>
            </a:r>
          </a:p>
          <a:p>
            <a:pPr marL="0" indent="0">
              <a:lnSpc>
                <a:spcPct val="150000"/>
              </a:lnSpc>
              <a:spcAft>
                <a:spcPct val="20000"/>
              </a:spcAft>
              <a:buNone/>
            </a:pPr>
            <a:endParaRPr lang="en-GB" sz="1600" b="1" dirty="0" smtClean="0">
              <a:solidFill>
                <a:schemeClr val="hlink"/>
              </a:solidFill>
              <a:ea typeface="ＭＳ Ｐゴシック" pitchFamily="-8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02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96752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sz="2400" dirty="0" smtClean="0"/>
              <a:t>General information (2)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528153" y="2204864"/>
            <a:ext cx="8229600" cy="403244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b="1" dirty="0" smtClean="0"/>
              <a:t>Who we are?</a:t>
            </a:r>
          </a:p>
          <a:p>
            <a:r>
              <a:rPr lang="en-GB" altLang="en-US" sz="2000" dirty="0" smtClean="0"/>
              <a:t>Transport statistics unit (E3) – part of the Directorate for sectoral and regional statistics</a:t>
            </a:r>
          </a:p>
          <a:p>
            <a:pPr eaLnBrk="1" hangingPunct="1"/>
            <a:r>
              <a:rPr lang="en-GB" altLang="en-US" sz="2000" dirty="0" smtClean="0"/>
              <a:t>14 persons and 7 nationalities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z="2000" b="1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b="1" dirty="0" smtClean="0"/>
              <a:t>How do we work?</a:t>
            </a:r>
          </a:p>
          <a:p>
            <a:pPr eaLnBrk="1" hangingPunct="1"/>
            <a:r>
              <a:rPr lang="en-GB" altLang="en-US" sz="2000" dirty="0" smtClean="0"/>
              <a:t>Collect the information from the Member States, check and validate data</a:t>
            </a:r>
          </a:p>
          <a:p>
            <a:pPr eaLnBrk="1" hangingPunct="1"/>
            <a:r>
              <a:rPr lang="en-GB" altLang="en-US" sz="2000" dirty="0" smtClean="0"/>
              <a:t>Produce European aggregates, indicators</a:t>
            </a:r>
          </a:p>
          <a:p>
            <a:pPr eaLnBrk="1" hangingPunct="1"/>
            <a:r>
              <a:rPr lang="en-GB" altLang="en-US" sz="2000" dirty="0" smtClean="0"/>
              <a:t>Disseminate (</a:t>
            </a:r>
            <a:r>
              <a:rPr lang="en-GB" altLang="en-US" sz="2000" dirty="0" err="1" smtClean="0"/>
              <a:t>Eurobase</a:t>
            </a:r>
            <a:r>
              <a:rPr lang="en-GB" altLang="en-US" sz="2000" dirty="0" smtClean="0"/>
              <a:t>, Statistics explained articles, Pocketbook, etc.)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GB" altLang="en-US" sz="1800" b="1" dirty="0" smtClean="0"/>
          </a:p>
        </p:txBody>
      </p:sp>
      <p:sp>
        <p:nvSpPr>
          <p:cNvPr id="512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DE9F5F21-77E7-4883-9168-D4DBF21A7AA7}" type="slidenum">
              <a:rPr lang="fr-FR" altLang="en-US" sz="1400" b="0" i="1">
                <a:solidFill>
                  <a:schemeClr val="bg1"/>
                </a:solidFill>
              </a:rPr>
              <a:pPr algn="l"/>
              <a:t>3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17814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63996"/>
            <a:ext cx="8229600" cy="936625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Transport unit – contact information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844824"/>
            <a:ext cx="8229600" cy="4248472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GB" altLang="en-US" sz="1800" b="1" dirty="0" smtClean="0"/>
              <a:t>Road freight   </a:t>
            </a:r>
            <a:r>
              <a:rPr lang="en-GB" altLang="en-US" dirty="0" smtClean="0"/>
              <a:t>	       </a:t>
            </a:r>
            <a:r>
              <a:rPr lang="en-GB" altLang="en-US" dirty="0" smtClean="0">
                <a:hlinkClick r:id="rId2"/>
              </a:rPr>
              <a:t>Nikolaos.Roubanis@ec.europa.eu</a:t>
            </a:r>
            <a:r>
              <a:rPr lang="en-GB" altLang="en-US" dirty="0" smtClean="0"/>
              <a:t>       	    	       </a:t>
            </a:r>
            <a:r>
              <a:rPr lang="en-GB" altLang="en-US" dirty="0" smtClean="0">
                <a:hlinkClick r:id="rId3"/>
              </a:rPr>
              <a:t>Annabelle.JANSEN@ec.europa.eu</a:t>
            </a:r>
            <a:endParaRPr lang="en-GB" altLang="en-US" dirty="0" smtClean="0"/>
          </a:p>
          <a:p>
            <a:pPr lvl="1" eaLnBrk="1" hangingPunct="1">
              <a:buFontTx/>
              <a:buNone/>
            </a:pPr>
            <a:r>
              <a:rPr lang="en-GB" altLang="en-US" sz="1800" b="1" dirty="0" smtClean="0"/>
              <a:t>Rail</a:t>
            </a:r>
            <a:r>
              <a:rPr lang="en-GB" altLang="en-US" sz="1800" dirty="0" smtClean="0"/>
              <a:t> </a:t>
            </a:r>
          </a:p>
          <a:p>
            <a:pPr lvl="1">
              <a:buNone/>
            </a:pPr>
            <a:r>
              <a:rPr lang="en-GB" altLang="en-US" dirty="0" smtClean="0">
                <a:hlinkClick r:id="rId4"/>
              </a:rPr>
              <a:t>Gabriela.MARIN@ec.europa.eu</a:t>
            </a:r>
            <a:endParaRPr lang="en-GB" altLang="en-US" dirty="0" smtClean="0"/>
          </a:p>
          <a:p>
            <a:pPr lvl="1">
              <a:buNone/>
            </a:pPr>
            <a:r>
              <a:rPr lang="en-GB" altLang="en-US" dirty="0" smtClean="0"/>
              <a:t> </a:t>
            </a:r>
            <a:r>
              <a:rPr lang="en-GB" altLang="en-US" sz="1800" b="1" dirty="0" smtClean="0"/>
              <a:t>Inland Waterways</a:t>
            </a:r>
            <a:r>
              <a:rPr lang="en-GB" altLang="en-US" sz="1800" dirty="0" smtClean="0"/>
              <a:t>    </a:t>
            </a:r>
            <a:r>
              <a:rPr lang="en-GB" altLang="en-US" dirty="0" smtClean="0"/>
              <a:t>	           </a:t>
            </a:r>
          </a:p>
          <a:p>
            <a:pPr lvl="1">
              <a:buNone/>
            </a:pPr>
            <a:r>
              <a:rPr lang="en-GB" altLang="en-US" dirty="0" smtClean="0">
                <a:hlinkClick r:id="rId5"/>
              </a:rPr>
              <a:t>Evangelia.FORD-ALEXANDRAKI@ec.europa.eu</a:t>
            </a:r>
            <a:endParaRPr lang="en-GB" altLang="en-US" dirty="0" smtClean="0"/>
          </a:p>
          <a:p>
            <a:pPr lvl="1">
              <a:buNone/>
            </a:pPr>
            <a:r>
              <a:rPr lang="en-GB" altLang="en-US" sz="1800" b="1" dirty="0" smtClean="0"/>
              <a:t>Maritime</a:t>
            </a:r>
            <a:r>
              <a:rPr lang="en-GB" altLang="en-US" b="1" dirty="0" smtClean="0"/>
              <a:t> </a:t>
            </a:r>
            <a:r>
              <a:rPr lang="en-GB" altLang="en-US" dirty="0" smtClean="0"/>
              <a:t>  	                 	        		                   </a:t>
            </a:r>
            <a:r>
              <a:rPr lang="en-GB" altLang="en-US" dirty="0" smtClean="0">
                <a:hlinkClick r:id="rId6"/>
              </a:rPr>
              <a:t>Boryana.Milusheva@ec.europa.eu</a:t>
            </a:r>
            <a:endParaRPr lang="en-GB" altLang="en-US" dirty="0" smtClean="0"/>
          </a:p>
          <a:p>
            <a:pPr lvl="1">
              <a:buNone/>
            </a:pPr>
            <a:r>
              <a:rPr lang="en-GB" altLang="en-US" dirty="0">
                <a:hlinkClick r:id="rId7"/>
              </a:rPr>
              <a:t>Georges.Xenellis@ec.europa.eu</a:t>
            </a:r>
            <a:endParaRPr lang="en-GB" altLang="en-US" dirty="0"/>
          </a:p>
          <a:p>
            <a:pPr lvl="1" eaLnBrk="1" hangingPunct="1">
              <a:buFontTx/>
              <a:buNone/>
            </a:pPr>
            <a:r>
              <a:rPr lang="en-GB" altLang="en-US" sz="1800" b="1" dirty="0" smtClean="0"/>
              <a:t>Aviation</a:t>
            </a:r>
            <a:r>
              <a:rPr lang="en-GB" altLang="en-US" dirty="0" smtClean="0"/>
              <a:t>                           </a:t>
            </a:r>
          </a:p>
          <a:p>
            <a:pPr lvl="1" eaLnBrk="1" hangingPunct="1">
              <a:buFontTx/>
              <a:buNone/>
            </a:pPr>
            <a:r>
              <a:rPr lang="en-GB" altLang="en-US" dirty="0" smtClean="0">
                <a:hlinkClick r:id="rId8"/>
              </a:rPr>
              <a:t>Anna.Bialas-Motyl@ec.europa.eu</a:t>
            </a:r>
            <a:endParaRPr lang="en-GB" altLang="en-US" dirty="0" smtClean="0"/>
          </a:p>
        </p:txBody>
      </p:sp>
      <p:sp>
        <p:nvSpPr>
          <p:cNvPr id="3072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A4F68977-FA85-4D35-A3F0-5C9365A62ABF}" type="slidenum">
              <a:rPr lang="fr-FR" altLang="en-US" sz="1400" b="0" i="1">
                <a:solidFill>
                  <a:schemeClr val="bg1"/>
                </a:solidFill>
              </a:rPr>
              <a:pPr algn="l"/>
              <a:t>30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40515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96752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Transport unit – contact information</a:t>
            </a:r>
            <a:endParaRPr lang="en-GB" altLang="en-US" dirty="0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167517"/>
            <a:ext cx="8229600" cy="3633788"/>
          </a:xfrm>
        </p:spPr>
        <p:txBody>
          <a:bodyPr/>
          <a:lstStyle/>
          <a:p>
            <a:pPr lvl="1">
              <a:buNone/>
            </a:pPr>
            <a:r>
              <a:rPr lang="en-GB" altLang="en-US" sz="1800" dirty="0">
                <a:solidFill>
                  <a:srgbClr val="275D9C"/>
                </a:solidFill>
              </a:rPr>
              <a:t>Common questionnaire              </a:t>
            </a:r>
          </a:p>
          <a:p>
            <a:pPr lvl="1">
              <a:buNone/>
            </a:pPr>
            <a:r>
              <a:rPr lang="en-GB" altLang="en-US" dirty="0">
                <a:hlinkClick r:id="rId2"/>
              </a:rPr>
              <a:t>Klaus.VOLMICH@ec.europa.eu</a:t>
            </a:r>
          </a:p>
          <a:p>
            <a:pPr lvl="1">
              <a:buNone/>
            </a:pPr>
            <a:r>
              <a:rPr lang="en-GB" altLang="en-US" sz="1800" dirty="0">
                <a:solidFill>
                  <a:srgbClr val="275D9C"/>
                </a:solidFill>
              </a:rPr>
              <a:t>Regional statistics              </a:t>
            </a:r>
          </a:p>
          <a:p>
            <a:pPr lvl="1">
              <a:lnSpc>
                <a:spcPct val="90000"/>
              </a:lnSpc>
              <a:buNone/>
            </a:pPr>
            <a:r>
              <a:rPr lang="en-GB" altLang="en-US" dirty="0">
                <a:hlinkClick r:id="rId3"/>
              </a:rPr>
              <a:t>Emilia-Maria.ISCRU@ec.europa.eu</a:t>
            </a:r>
            <a:endParaRPr lang="en-GB" altLang="en-US" dirty="0"/>
          </a:p>
          <a:p>
            <a:pPr lvl="1">
              <a:buNone/>
            </a:pPr>
            <a:r>
              <a:rPr lang="en-GB" altLang="en-US" sz="1800" b="1" dirty="0" smtClean="0">
                <a:solidFill>
                  <a:srgbClr val="275D9C"/>
                </a:solidFill>
              </a:rPr>
              <a:t>Transport safety                            </a:t>
            </a:r>
            <a:r>
              <a:rPr lang="en-GB" altLang="en-US" dirty="0" smtClean="0">
                <a:hlinkClick r:id="rId2"/>
              </a:rPr>
              <a:t>Klaus.VOLMICH@ec.europa.eu  </a:t>
            </a:r>
            <a:endParaRPr lang="en-GB" altLang="en-US" dirty="0">
              <a:solidFill>
                <a:srgbClr val="FF0000"/>
              </a:solidFill>
              <a:hlinkClick r:id="rId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GB" altLang="en-US" dirty="0" smtClean="0"/>
          </a:p>
          <a:p>
            <a:pPr lvl="1">
              <a:lnSpc>
                <a:spcPct val="90000"/>
              </a:lnSpc>
              <a:buNone/>
            </a:pPr>
            <a:r>
              <a:rPr lang="en-GB" altLang="en-US" sz="1800" b="1" dirty="0" smtClean="0">
                <a:solidFill>
                  <a:srgbClr val="275D9C"/>
                </a:solidFill>
              </a:rPr>
              <a:t>Secretariat</a:t>
            </a:r>
            <a:r>
              <a:rPr lang="en-GB" altLang="en-US" sz="1800" dirty="0" smtClean="0"/>
              <a:t> </a:t>
            </a:r>
            <a:r>
              <a:rPr lang="en-GB" altLang="en-US" dirty="0" smtClean="0"/>
              <a:t>                              </a:t>
            </a:r>
          </a:p>
          <a:p>
            <a:pPr lvl="1">
              <a:lnSpc>
                <a:spcPct val="90000"/>
              </a:lnSpc>
              <a:buNone/>
            </a:pPr>
            <a:r>
              <a:rPr lang="en-GB" altLang="en-US" u="sng" dirty="0" smtClean="0">
                <a:solidFill>
                  <a:schemeClr val="hlink"/>
                </a:solidFill>
                <a:hlinkClick r:id="rId4"/>
              </a:rPr>
              <a:t>ESTAT-E3-SECRETARIAT@ec.europa.eu</a:t>
            </a:r>
            <a:endParaRPr lang="en-GB" altLang="en-US" u="sng" dirty="0" smtClean="0">
              <a:solidFill>
                <a:schemeClr val="hlink"/>
              </a:solidFill>
            </a:endParaRPr>
          </a:p>
          <a:p>
            <a:pPr lvl="1">
              <a:lnSpc>
                <a:spcPct val="90000"/>
              </a:lnSpc>
              <a:buNone/>
            </a:pPr>
            <a:r>
              <a:rPr lang="en-GB" altLang="en-US" sz="1800" b="1" dirty="0" smtClean="0">
                <a:solidFill>
                  <a:srgbClr val="275D9C"/>
                </a:solidFill>
              </a:rPr>
              <a:t>Head of Unit</a:t>
            </a:r>
            <a:r>
              <a:rPr lang="en-GB" altLang="en-US" sz="1800" b="1" dirty="0" smtClean="0">
                <a:solidFill>
                  <a:srgbClr val="005981"/>
                </a:solidFill>
              </a:rPr>
              <a:t>              </a:t>
            </a:r>
          </a:p>
          <a:p>
            <a:pPr lvl="1">
              <a:lnSpc>
                <a:spcPct val="90000"/>
              </a:lnSpc>
              <a:buNone/>
            </a:pPr>
            <a:r>
              <a:rPr lang="en-GB" altLang="en-US" u="sng" dirty="0">
                <a:solidFill>
                  <a:schemeClr val="hlink"/>
                </a:solidFill>
              </a:rPr>
              <a:t>Christian.Goedert@ec.europa.eu</a:t>
            </a:r>
            <a:endParaRPr lang="en-GB" altLang="en-US" u="sng" dirty="0" smtClean="0">
              <a:solidFill>
                <a:schemeClr val="hlink"/>
              </a:solidFill>
            </a:endParaRPr>
          </a:p>
        </p:txBody>
      </p:sp>
      <p:sp>
        <p:nvSpPr>
          <p:cNvPr id="3174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3144CA87-192D-42BA-A04D-733B5F4316B1}" type="slidenum">
              <a:rPr lang="fr-FR" altLang="en-US" sz="1400" b="0" i="1">
                <a:solidFill>
                  <a:schemeClr val="bg1"/>
                </a:solidFill>
              </a:rPr>
              <a:pPr algn="l"/>
              <a:t>31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2925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936625"/>
          </a:xfrm>
        </p:spPr>
        <p:txBody>
          <a:bodyPr/>
          <a:lstStyle/>
          <a:p>
            <a:pPr algn="ctr"/>
            <a:r>
              <a:rPr lang="en-GB" dirty="0" smtClean="0"/>
              <a:t>Thank you for your attention 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61810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429313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sz="2600" dirty="0" smtClean="0"/>
              <a:t>Transport Statistics – legal acts and voluntary data collections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178560"/>
            <a:ext cx="8229600" cy="427477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dirty="0" smtClean="0"/>
              <a:t>Legal acts</a:t>
            </a:r>
          </a:p>
          <a:p>
            <a:pPr lvl="1" eaLnBrk="1" hangingPunct="1"/>
            <a:r>
              <a:rPr lang="en-GB" altLang="en-US" dirty="0" smtClean="0"/>
              <a:t>Road freight</a:t>
            </a:r>
          </a:p>
          <a:p>
            <a:pPr lvl="1" eaLnBrk="1" hangingPunct="1"/>
            <a:r>
              <a:rPr lang="en-GB" altLang="en-US" dirty="0" smtClean="0"/>
              <a:t>Rail</a:t>
            </a:r>
          </a:p>
          <a:p>
            <a:pPr lvl="1" eaLnBrk="1" hangingPunct="1"/>
            <a:r>
              <a:rPr lang="en-GB" altLang="en-US" dirty="0" smtClean="0"/>
              <a:t>Inland Waterways</a:t>
            </a:r>
          </a:p>
          <a:p>
            <a:pPr lvl="1" eaLnBrk="1" hangingPunct="1"/>
            <a:r>
              <a:rPr lang="en-GB" altLang="en-US" dirty="0" smtClean="0"/>
              <a:t>Maritime</a:t>
            </a:r>
          </a:p>
          <a:p>
            <a:pPr lvl="1" eaLnBrk="1" hangingPunct="1"/>
            <a:r>
              <a:rPr lang="en-GB" altLang="en-US" dirty="0" smtClean="0"/>
              <a:t>Air</a:t>
            </a:r>
          </a:p>
          <a:p>
            <a:pPr marL="0" indent="0">
              <a:buNone/>
            </a:pPr>
            <a:r>
              <a:rPr lang="en-GB" altLang="en-US" dirty="0" smtClean="0"/>
              <a:t>Others: Road </a:t>
            </a:r>
            <a:r>
              <a:rPr lang="en-GB" altLang="en-US" dirty="0"/>
              <a:t>safety (CARE database of DG MOVE)</a:t>
            </a:r>
            <a:endParaRPr lang="en-GB" altLang="en-US" dirty="0" smtClean="0"/>
          </a:p>
          <a:p>
            <a:pPr marL="0" indent="0">
              <a:buNone/>
            </a:pPr>
            <a:endParaRPr lang="en-GB" altLang="en-US" dirty="0" smtClean="0"/>
          </a:p>
          <a:p>
            <a:pPr marL="0" indent="0">
              <a:buNone/>
            </a:pPr>
            <a:r>
              <a:rPr lang="en-GB" altLang="en-US" dirty="0" smtClean="0"/>
              <a:t>Voluntary </a:t>
            </a:r>
            <a:r>
              <a:rPr lang="en-GB" altLang="en-US" dirty="0"/>
              <a:t>data collections</a:t>
            </a:r>
          </a:p>
          <a:p>
            <a:pPr lvl="1" eaLnBrk="1" hangingPunct="1"/>
            <a:r>
              <a:rPr lang="en-GB" altLang="en-US" dirty="0" smtClean="0"/>
              <a:t>1. Common questionnaire</a:t>
            </a:r>
          </a:p>
          <a:p>
            <a:pPr lvl="1"/>
            <a:r>
              <a:rPr lang="en-GB" altLang="en-US" dirty="0" smtClean="0"/>
              <a:t>2. Regional statistics</a:t>
            </a:r>
            <a:endParaRPr lang="en-GB" altLang="en-US" dirty="0"/>
          </a:p>
          <a:p>
            <a:pPr lvl="1" eaLnBrk="1" hangingPunct="1"/>
            <a:endParaRPr lang="en-GB" altLang="en-US" dirty="0" smtClean="0"/>
          </a:p>
        </p:txBody>
      </p:sp>
      <p:sp>
        <p:nvSpPr>
          <p:cNvPr id="614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0EA93D5-9705-4EB8-9CCD-ADED09821274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614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7EE10BF-B2A5-45EA-A279-2B579E226407}" type="slidenum">
              <a:rPr lang="fr-FR" altLang="en-US" sz="1400">
                <a:solidFill>
                  <a:schemeClr val="bg1"/>
                </a:solidFill>
              </a:rPr>
              <a:pPr/>
              <a:t>4</a:t>
            </a:fld>
            <a:endParaRPr lang="fr-FR" altLang="en-US" sz="1400" b="0" dirty="0"/>
          </a:p>
        </p:txBody>
      </p:sp>
    </p:spTree>
    <p:extLst>
      <p:ext uri="{BB962C8B-B14F-4D97-AF65-F5344CB8AC3E}">
        <p14:creationId xmlns:p14="http://schemas.microsoft.com/office/powerpoint/2010/main" xmlns="" val="106376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478625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Road freight (1)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501933" y="2239525"/>
            <a:ext cx="8229600" cy="3633788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/>
              <a:t>Regulation (EU) N°70/2012 on statistical returns in respect of the carriage of goods by road  (Recast)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sz="2000" b="1" dirty="0" smtClean="0"/>
          </a:p>
          <a:p>
            <a:pPr eaLnBrk="1" hangingPunct="1">
              <a:defRPr/>
            </a:pPr>
            <a:r>
              <a:rPr lang="en-GB" sz="2000" dirty="0" smtClean="0"/>
              <a:t>Reporting: road transport vehicles which are registered in that Member State with load capacity of more than 3,5 tonnes 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sz="2000" dirty="0" smtClean="0"/>
              <a:t>Frequency: quarterly, 5 months after the end of the reference period</a:t>
            </a:r>
          </a:p>
          <a:p>
            <a:pPr eaLnBrk="1" hangingPunct="1">
              <a:lnSpc>
                <a:spcPct val="80000"/>
              </a:lnSpc>
              <a:defRPr/>
            </a:pPr>
            <a:endParaRPr lang="en-GB" altLang="en-US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sz="2000" dirty="0" smtClean="0"/>
              <a:t>Data collection in MS is based on surveys (Eurostat receives micro data)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sz="20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sz="2000" b="1" u="sng" dirty="0" smtClean="0"/>
          </a:p>
        </p:txBody>
      </p:sp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B02EAC2-8D00-45CF-A4EB-4394945DB847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717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77CC715-6709-4139-9FD9-505910E73245}" type="slidenum">
              <a:rPr lang="fr-FR" altLang="en-US" sz="1400">
                <a:solidFill>
                  <a:schemeClr val="bg1"/>
                </a:solidFill>
              </a:rPr>
              <a:pPr/>
              <a:t>5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132624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268760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Road freight (2)</a:t>
            </a:r>
            <a:endParaRPr lang="en-US" altLang="en-US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8229600" cy="3633788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sz="2000" dirty="0" smtClean="0"/>
          </a:p>
          <a:p>
            <a:pPr eaLnBrk="1" hangingPunct="1">
              <a:defRPr/>
            </a:pPr>
            <a:r>
              <a:rPr lang="en-US" sz="2000" dirty="0" smtClean="0"/>
              <a:t>Regulation (EU) No 70/2012 – annexes:</a:t>
            </a:r>
          </a:p>
          <a:p>
            <a:pPr eaLnBrk="1" hangingPunct="1"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1800" dirty="0" smtClean="0"/>
              <a:t>Annex I - List of variables</a:t>
            </a:r>
          </a:p>
          <a:p>
            <a:pPr lvl="1" eaLnBrk="1" hangingPunct="1">
              <a:defRPr/>
            </a:pPr>
            <a:r>
              <a:rPr lang="en-US" sz="1800" dirty="0" smtClean="0"/>
              <a:t>Annex II - Classification of axle configurations</a:t>
            </a:r>
          </a:p>
          <a:p>
            <a:pPr lvl="1" eaLnBrk="1" hangingPunct="1">
              <a:defRPr/>
            </a:pPr>
            <a:r>
              <a:rPr lang="en-US" sz="1800" dirty="0" smtClean="0"/>
              <a:t>Annex III - Classification of type of journey</a:t>
            </a:r>
          </a:p>
          <a:p>
            <a:pPr lvl="1" eaLnBrk="1" hangingPunct="1">
              <a:defRPr/>
            </a:pPr>
            <a:r>
              <a:rPr lang="en-US" sz="1800" dirty="0" smtClean="0"/>
              <a:t>Annex IV - Classification of goods ( NST 2007 as established by </a:t>
            </a:r>
            <a:r>
              <a:rPr lang="en-GB" sz="1800" dirty="0" smtClean="0"/>
              <a:t>Commission Regulation No 1304/2007)</a:t>
            </a:r>
          </a:p>
          <a:p>
            <a:pPr lvl="1" eaLnBrk="1" hangingPunct="1">
              <a:defRPr/>
            </a:pPr>
            <a:r>
              <a:rPr lang="en-GB" sz="1800" dirty="0" smtClean="0"/>
              <a:t>Annex V - Classification of categories of dangerous goods</a:t>
            </a:r>
          </a:p>
          <a:p>
            <a:pPr lvl="1" eaLnBrk="1" hangingPunct="1">
              <a:defRPr/>
            </a:pPr>
            <a:r>
              <a:rPr lang="en-GB" sz="1800" dirty="0" smtClean="0"/>
              <a:t>Annex VI - Classification of cargo type</a:t>
            </a:r>
          </a:p>
          <a:p>
            <a:pPr lvl="1" eaLnBrk="1" hangingPunct="1">
              <a:defRPr/>
            </a:pPr>
            <a:r>
              <a:rPr lang="en-GB" sz="1800" dirty="0" smtClean="0"/>
              <a:t>Annex VII - Coding of places of loading and unloading</a:t>
            </a:r>
          </a:p>
          <a:p>
            <a:pPr lvl="1" eaLnBrk="1" hangingPunct="1">
              <a:defRPr/>
            </a:pPr>
            <a:endParaRPr lang="en-US" sz="1800" dirty="0" smtClean="0"/>
          </a:p>
        </p:txBody>
      </p:sp>
      <p:sp>
        <p:nvSpPr>
          <p:cNvPr id="81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60ECDC5-B604-4967-A56C-DE27B0AEA07B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819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9ED0F53-077E-41DD-BDED-B2A49254429E}" type="slidenum">
              <a:rPr lang="fr-FR" altLang="en-US" sz="1400">
                <a:solidFill>
                  <a:schemeClr val="bg1"/>
                </a:solidFill>
              </a:rPr>
              <a:pPr/>
              <a:t>6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26510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84445" y="1412776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Road freight (3)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420888"/>
            <a:ext cx="8229600" cy="36337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GB" altLang="en-US" sz="2000" dirty="0" smtClean="0"/>
              <a:t>List of some main variables to be provided by data set: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GB" altLang="en-US" sz="20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GB" altLang="en-US" sz="2000" dirty="0" smtClean="0"/>
              <a:t>Dataset A1: Vehicle-related variables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GB" altLang="en-US" sz="2000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Axle configuration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Age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Maximum permissible weight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Load capacity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Vehicle operator’s NACE (optional)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Type of transport (hired or reward/own account)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Total km covered (loaded and empty)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GB" altLang="en-US" sz="1800" dirty="0" smtClean="0"/>
              <a:t>Vehicle weighting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GB" altLang="en-US" sz="1800" dirty="0" smtClean="0"/>
          </a:p>
        </p:txBody>
      </p:sp>
      <p:sp>
        <p:nvSpPr>
          <p:cNvPr id="921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FA13F794-FA78-4115-B2B6-F223AF455898}" type="slidenum">
              <a:rPr lang="fr-FR" altLang="en-US" sz="1400" b="0" i="1">
                <a:solidFill>
                  <a:schemeClr val="bg1"/>
                </a:solidFill>
              </a:rPr>
              <a:pPr algn="l"/>
              <a:t>7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161613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58913"/>
            <a:ext cx="8229600" cy="936625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Road freight (4)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8229600" cy="363378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Data set A2: Journey-related variables</a:t>
            </a:r>
          </a:p>
          <a:p>
            <a:pPr lvl="1" eaLnBrk="1" hangingPunct="1"/>
            <a:r>
              <a:rPr lang="en-GB" altLang="en-US" sz="1600" dirty="0" smtClean="0"/>
              <a:t>Type of journey (laden, </a:t>
            </a:r>
            <a:r>
              <a:rPr lang="en-GB" altLang="en-US" sz="1600" dirty="0" err="1" smtClean="0"/>
              <a:t>unladen</a:t>
            </a:r>
            <a:r>
              <a:rPr lang="en-GB" altLang="en-US" sz="1600" dirty="0" smtClean="0"/>
              <a:t>)</a:t>
            </a:r>
          </a:p>
          <a:p>
            <a:pPr lvl="1" eaLnBrk="1" hangingPunct="1"/>
            <a:r>
              <a:rPr lang="en-GB" altLang="en-US" sz="1600" dirty="0" smtClean="0"/>
              <a:t>Weight of goods</a:t>
            </a:r>
          </a:p>
          <a:p>
            <a:pPr lvl="1" eaLnBrk="1" hangingPunct="1"/>
            <a:r>
              <a:rPr lang="en-GB" altLang="en-US" sz="1600" dirty="0" smtClean="0"/>
              <a:t>Place of loading/unloading</a:t>
            </a:r>
          </a:p>
          <a:p>
            <a:pPr lvl="1" eaLnBrk="1" hangingPunct="1"/>
            <a:r>
              <a:rPr lang="en-GB" altLang="en-US" sz="1600" dirty="0" smtClean="0"/>
              <a:t>Distance travelled</a:t>
            </a:r>
          </a:p>
          <a:p>
            <a:pPr lvl="1" eaLnBrk="1" hangingPunct="1"/>
            <a:r>
              <a:rPr lang="en-GB" altLang="en-US" sz="1600" dirty="0" smtClean="0"/>
              <a:t>Countries crossed in transit</a:t>
            </a:r>
          </a:p>
          <a:p>
            <a:pPr lvl="1" eaLnBrk="1" hangingPunct="1"/>
            <a:endParaRPr lang="en-GB" altLang="en-US" sz="1600" dirty="0" smtClean="0"/>
          </a:p>
          <a:p>
            <a:pPr eaLnBrk="1" hangingPunct="1"/>
            <a:r>
              <a:rPr lang="en-GB" altLang="en-US" dirty="0" smtClean="0"/>
              <a:t>Data set A3: Goods-related variable</a:t>
            </a:r>
          </a:p>
          <a:p>
            <a:pPr lvl="1" eaLnBrk="1" hangingPunct="1"/>
            <a:r>
              <a:rPr lang="en-GB" altLang="en-US" sz="1600" dirty="0" smtClean="0"/>
              <a:t>Type of goods</a:t>
            </a:r>
          </a:p>
          <a:p>
            <a:pPr lvl="1" eaLnBrk="1" hangingPunct="1"/>
            <a:r>
              <a:rPr lang="en-GB" altLang="en-US" sz="1600" dirty="0" smtClean="0"/>
              <a:t>Weight of goods</a:t>
            </a:r>
          </a:p>
          <a:p>
            <a:pPr lvl="1" eaLnBrk="1" hangingPunct="1"/>
            <a:r>
              <a:rPr lang="en-GB" altLang="en-US" sz="1600" dirty="0" smtClean="0"/>
              <a:t>Place of loading/unloading</a:t>
            </a:r>
          </a:p>
          <a:p>
            <a:pPr lvl="1" eaLnBrk="1" hangingPunct="1"/>
            <a:r>
              <a:rPr lang="en-GB" altLang="en-US" sz="1600" dirty="0" smtClean="0"/>
              <a:t>Distance travelled</a:t>
            </a:r>
          </a:p>
          <a:p>
            <a:pPr eaLnBrk="1" hangingPunct="1"/>
            <a:endParaRPr lang="en-US" altLang="en-US" sz="1800" dirty="0" smtClean="0"/>
          </a:p>
          <a:p>
            <a:pPr eaLnBrk="1" hangingPunct="1"/>
            <a:r>
              <a:rPr lang="en-US" altLang="en-US" sz="1800" dirty="0" smtClean="0"/>
              <a:t>Reports to be provided by the Member States: on the collection methods; information on sample size, non-response rates </a:t>
            </a:r>
            <a:r>
              <a:rPr lang="en-US" altLang="en-US" sz="1800" dirty="0" err="1" smtClean="0"/>
              <a:t>etc</a:t>
            </a:r>
            <a:endParaRPr lang="en-GB" altLang="en-US" dirty="0" smtClean="0"/>
          </a:p>
          <a:p>
            <a:pPr lvl="1" eaLnBrk="1" hangingPunct="1"/>
            <a:endParaRPr lang="en-GB" altLang="en-US" sz="1600" dirty="0" smtClean="0"/>
          </a:p>
        </p:txBody>
      </p:sp>
      <p:sp>
        <p:nvSpPr>
          <p:cNvPr id="10242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400800"/>
            <a:ext cx="1584325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/>
            <a:fld id="{F7BC91A4-43F8-456E-866E-A96ED90FEC8C}" type="slidenum">
              <a:rPr lang="fr-FR" altLang="en-US" sz="1400" b="0" i="1">
                <a:solidFill>
                  <a:schemeClr val="bg1"/>
                </a:solidFill>
              </a:rPr>
              <a:pPr algn="l"/>
              <a:t>8</a:t>
            </a:fld>
            <a:endParaRPr lang="fr-FR" altLang="en-US" sz="1400" b="0" i="1"/>
          </a:p>
        </p:txBody>
      </p:sp>
    </p:spTree>
    <p:extLst>
      <p:ext uri="{BB962C8B-B14F-4D97-AF65-F5344CB8AC3E}">
        <p14:creationId xmlns:p14="http://schemas.microsoft.com/office/powerpoint/2010/main" xmlns="" val="23914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268760"/>
            <a:ext cx="8229600" cy="9366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Rail (1)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62035" y="2230289"/>
            <a:ext cx="8229600" cy="3633788"/>
          </a:xfrm>
        </p:spPr>
        <p:txBody>
          <a:bodyPr/>
          <a:lstStyle/>
          <a:p>
            <a:pPr>
              <a:defRPr/>
            </a:pPr>
            <a:r>
              <a:rPr lang="en-US" sz="2000" b="1" dirty="0" smtClean="0">
                <a:cs typeface="Times New Roman" panose="02020603050405020304" pitchFamily="18" charset="0"/>
              </a:rPr>
              <a:t>Regulation </a:t>
            </a:r>
            <a:r>
              <a:rPr lang="en-US" sz="2000" b="1" dirty="0">
                <a:cs typeface="Times New Roman" panose="02020603050405020304" pitchFamily="18" charset="0"/>
              </a:rPr>
              <a:t>(EU) 2018/643 of the European Parliament and of the Council of 18 April 2018 on rail transport </a:t>
            </a:r>
            <a:r>
              <a:rPr lang="en-US" sz="2000" b="1" dirty="0" smtClean="0">
                <a:cs typeface="Times New Roman" panose="02020603050405020304" pitchFamily="18" charset="0"/>
              </a:rPr>
              <a:t>statistics (Recast)</a:t>
            </a:r>
            <a:endParaRPr lang="en-US" sz="2000" b="1" dirty="0">
              <a:cs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sz="2000" dirty="0" smtClean="0"/>
          </a:p>
          <a:p>
            <a:pPr eaLnBrk="1" hangingPunct="1">
              <a:defRPr/>
            </a:pPr>
            <a:r>
              <a:rPr lang="en-GB" sz="2000" dirty="0" smtClean="0"/>
              <a:t>This </a:t>
            </a:r>
            <a:r>
              <a:rPr lang="en-GB" sz="2000" dirty="0"/>
              <a:t>Regulation </a:t>
            </a:r>
            <a:r>
              <a:rPr lang="en-GB" sz="2000" dirty="0" smtClean="0"/>
              <a:t>covers </a:t>
            </a:r>
            <a:r>
              <a:rPr lang="en-GB" sz="2000" dirty="0"/>
              <a:t>all railways in the </a:t>
            </a:r>
            <a:r>
              <a:rPr lang="en-GB" sz="2000" dirty="0" smtClean="0"/>
              <a:t>Union (except undertakings with mainly tourist services and those that operate within industrial installations)</a:t>
            </a:r>
            <a:endParaRPr lang="en-GB" sz="20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sz="2000" dirty="0"/>
          </a:p>
          <a:p>
            <a:pPr eaLnBrk="1" hangingPunct="1">
              <a:defRPr/>
            </a:pPr>
            <a:r>
              <a:rPr lang="en-GB" sz="2000" dirty="0"/>
              <a:t>Each Member State </a:t>
            </a:r>
            <a:r>
              <a:rPr lang="en-GB" sz="2000" dirty="0" smtClean="0"/>
              <a:t>to </a:t>
            </a:r>
            <a:r>
              <a:rPr lang="en-GB" sz="2000" dirty="0"/>
              <a:t>report statistics which relate to rail transport on its national </a:t>
            </a:r>
            <a:r>
              <a:rPr lang="en-GB" sz="2000" dirty="0" smtClean="0"/>
              <a:t>territory (freight and passenger transport)</a:t>
            </a:r>
          </a:p>
          <a:p>
            <a:pPr eaLnBrk="1" hangingPunct="1">
              <a:defRPr/>
            </a:pPr>
            <a:endParaRPr lang="en-GB" sz="2000" dirty="0" smtClean="0"/>
          </a:p>
          <a:p>
            <a:pPr eaLnBrk="1" hangingPunct="1">
              <a:defRPr/>
            </a:pPr>
            <a:endParaRPr lang="en-GB" sz="2000" dirty="0" smtClean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GB" sz="1800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sz="2000" dirty="0" smtClean="0"/>
          </a:p>
          <a:p>
            <a:pPr eaLnBrk="1" hangingPunct="1">
              <a:defRPr/>
            </a:pPr>
            <a:endParaRPr lang="en-GB" sz="2000" i="1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1126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373D130-BC4A-40AA-A306-AA52FE7B0E66}" type="datetime1">
              <a:rPr lang="en-US" altLang="en-US" sz="1200" smtClean="0">
                <a:solidFill>
                  <a:schemeClr val="bg1"/>
                </a:solidFill>
                <a:latin typeface="Arial Narrow" panose="020B0606020202030204" pitchFamily="34" charset="0"/>
              </a:rPr>
              <a:pPr/>
              <a:t>2/20/2019</a:t>
            </a:fld>
            <a:endParaRPr lang="en-GB" altLang="en-US" sz="1400" i="0" smtClean="0">
              <a:solidFill>
                <a:schemeClr val="bg1"/>
              </a:solidFill>
            </a:endParaRP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245225"/>
            <a:ext cx="2895600" cy="47625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16BCC2C-730C-4A4C-BBF5-826CFA9A7038}" type="slidenum">
              <a:rPr lang="fr-FR" altLang="en-US" sz="1400">
                <a:solidFill>
                  <a:schemeClr val="bg1"/>
                </a:solidFill>
              </a:rPr>
              <a:pPr/>
              <a:t>9</a:t>
            </a:fld>
            <a:endParaRPr lang="fr-FR" altLang="en-US" sz="1400" b="0"/>
          </a:p>
        </p:txBody>
      </p:sp>
    </p:spTree>
    <p:extLst>
      <p:ext uri="{BB962C8B-B14F-4D97-AF65-F5344CB8AC3E}">
        <p14:creationId xmlns:p14="http://schemas.microsoft.com/office/powerpoint/2010/main" xmlns="" val="24850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at_blue_E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_Collab_Status xmlns="d8e0feea-6ad5-4ffb-92eb-dab9a0cea37f">Final</EC_Collab_Status>
    <Statistical_x0020_Programme_x0020_Theme_x0020__x0028_Press_x0029_ xmlns="d8e0feea-6ad5-4ffb-92eb-dab9a0cea37f" xsi:nil="true"/>
    <Frame_x0020_Title_x0020__x0028_Long_x0029_ xmlns="d8e0feea-6ad5-4ffb-92eb-dab9a0cea37f" xsi:nil="true"/>
    <LCI xmlns="d8e0feea-6ad5-4ffb-92eb-dab9a0cea37f" xsi:nil="true"/>
    <Document_x0020_Title xmlns="d8e0feea-6ad5-4ffb-92eb-dab9a0cea37f">Powerpoint Presentation Blue</Document_x0020_Title>
    <Production_x0020_Date xmlns="d8e0feea-6ad5-4ffb-92eb-dab9a0cea37f" xsi:nil="true"/>
    <Thematic_x0020_Base xmlns="d8e0feea-6ad5-4ffb-92eb-dab9a0cea37f" xsi:nil="true"/>
    <_Status xmlns="http://schemas.microsoft.com/sharepoint/v3/fields">Not Started</_Status>
    <Statistical_x0020_Programme_x0020_Theme xmlns="d8e0feea-6ad5-4ffb-92eb-dab9a0cea37f" xsi:nil="true"/>
    <EC_Collab_Reference xmlns="d8e0feea-6ad5-4ffb-92eb-dab9a0cea37f" xsi:nil="true"/>
    <Frame_x0020_Title xmlns="d8e0feea-6ad5-4ffb-92eb-dab9a0cea37f">Powerpoint Presentation Blue</Frame_x0020_Title>
    <Document_x0020_Subtitle xmlns="d8e0feea-6ad5-4ffb-92eb-dab9a0cea37f" xsi:nil="true"/>
    <Meeting_x0020_Date xmlns="d8e0feea-6ad5-4ffb-92eb-dab9a0cea37f" xsi:nil="true"/>
    <Reference_x0020_Code_x0020__x0028_Frame_x0029_ xmlns="d8e0feea-6ad5-4ffb-92eb-dab9a0cea37f" xsi:nil="true"/>
    <Reference_x0020_Code xmlns="d8e0feea-6ad5-4ffb-92eb-dab9a0cea37f" xsi:nil="true"/>
    <EC_Collab_DocumentLanguage xmlns="d8e0feea-6ad5-4ffb-92eb-dab9a0cea37f">EN</EC_Collab_DocumentLanguage>
    <DocID xmlns="d8e0feea-6ad5-4ffb-92eb-dab9a0cea37f" xsi:nil="true"/>
    <LngVerId xmlns="d8e0feea-6ad5-4ffb-92eb-dab9a0cea37f" xsi:nil="true"/>
    <NOMCOM xmlns="d8e0feea-6ad5-4ffb-92eb-dab9a0cea37f" xsi:nil="true"/>
    <_dlc_DocId xmlns="0a0aeac8-6f62-421a-b37d-09c09a5e8553">UAM7TH3CYF7M-9-76846</_dlc_DocId>
    <_dlc_DocIdUrl xmlns="0a0aeac8-6f62-421a-b37d-09c09a5e8553">
      <Url>https://myintracomm-collab.ec.europa.eu/dg/ESTAT/DO.U.C.EUR/_layouts/DocIdRedir.aspx?ID=UAM7TH3CYF7M-9-76846</Url>
      <Description>UAM7TH3CYF7M-9-76846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CA38245252EBB246984C8BB53A56F839" ma:contentTypeVersion="18" ma:contentTypeDescription="Create a new document in this library." ma:contentTypeScope="" ma:versionID="372fec5651c9ce8b649d304101f7aada">
  <xsd:schema xmlns:xsd="http://www.w3.org/2001/XMLSchema" xmlns:xs="http://www.w3.org/2001/XMLSchema" xmlns:p="http://schemas.microsoft.com/office/2006/metadata/properties" xmlns:ns2="http://schemas.microsoft.com/sharepoint/v3/fields" xmlns:ns3="d8e0feea-6ad5-4ffb-92eb-dab9a0cea37f" xmlns:ns4="0a0aeac8-6f62-421a-b37d-09c09a5e8553" targetNamespace="http://schemas.microsoft.com/office/2006/metadata/properties" ma:root="true" ma:fieldsID="c71db3f3795027cb57b74a1666915b33" ns2:_="" ns3:_="" ns4:_="">
    <xsd:import namespace="http://schemas.microsoft.com/sharepoint/v3/fields"/>
    <xsd:import namespace="d8e0feea-6ad5-4ffb-92eb-dab9a0cea37f"/>
    <xsd:import namespace="0a0aeac8-6f62-421a-b37d-09c09a5e8553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_dlc_DocId" minOccurs="0"/>
                <xsd:element ref="ns4:_dlc_DocIdUrl" minOccurs="0"/>
                <xsd:element ref="ns4:_dlc_DocIdPersistId" minOccurs="0"/>
                <xsd:element ref="ns3:Document_x0020_Subtitle" minOccurs="0"/>
                <xsd:element ref="ns3:Document_x0020_Title"/>
                <xsd:element ref="ns3:Frame_x0020_Title"/>
                <xsd:element ref="ns3:LCI" minOccurs="0"/>
                <xsd:element ref="ns3:Meeting_x0020_Date" minOccurs="0"/>
                <xsd:element ref="ns3:NOMCOM" minOccurs="0"/>
                <xsd:element ref="ns3:Production_x0020_Date" minOccurs="0"/>
                <xsd:element ref="ns3:Reference_x0020_Code" minOccurs="0"/>
                <xsd:element ref="ns3:Reference_x0020_Code_x0020__x0028_Frame_x0029_" minOccurs="0"/>
                <xsd:element ref="ns3:Statistical_x0020_Programme_x0020_Theme" minOccurs="0"/>
                <xsd:element ref="ns3:Statistical_x0020_Programme_x0020_Theme_x0020__x0028_Press_x0029_" minOccurs="0"/>
                <xsd:element ref="ns3:Thematic_x0020_Base" minOccurs="0"/>
                <xsd:element ref="ns3:DocID" minOccurs="0"/>
                <xsd:element ref="ns3:LngVerId" minOccurs="0"/>
                <xsd:element ref="ns3:Frame_x0020_Title_x0020__x0028_Long_x00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e0feea-6ad5-4ffb-92eb-dab9a0cea37f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  <xsd:element name="Document_x0020_Subtitle" ma:index="19" nillable="true" ma:displayName="Document Subtitle" ma:internalName="Document_x0020_Subtitle">
      <xsd:simpleType>
        <xsd:restriction base="dms:Text">
          <xsd:maxLength value="255"/>
        </xsd:restriction>
      </xsd:simpleType>
    </xsd:element>
    <xsd:element name="Document_x0020_Title" ma:index="20" ma:displayName="Document Title" ma:internalName="Document_x0020_Title">
      <xsd:simpleType>
        <xsd:restriction base="dms:Note">
          <xsd:maxLength value="255"/>
        </xsd:restriction>
      </xsd:simpleType>
    </xsd:element>
    <xsd:element name="Frame_x0020_Title" ma:index="21" ma:displayName="Frame Title" ma:description="The main title of the document" ma:internalName="Frame_x0020_Title">
      <xsd:simpleType>
        <xsd:restriction base="dms:Text">
          <xsd:maxLength value="255"/>
        </xsd:restriction>
      </xsd:simpleType>
    </xsd:element>
    <xsd:element name="LCI" ma:index="22" nillable="true" ma:displayName="LCI" ma:internalName="LCI">
      <xsd:simpleType>
        <xsd:restriction base="dms:Text">
          <xsd:maxLength value="255"/>
        </xsd:restriction>
      </xsd:simpleType>
    </xsd:element>
    <xsd:element name="Meeting_x0020_Date" ma:index="23" nillable="true" ma:displayName="Meeting Date" ma:format="DateOnly" ma:internalName="Meeting_x0020_Date">
      <xsd:simpleType>
        <xsd:restriction base="dms:DateTime"/>
      </xsd:simpleType>
    </xsd:element>
    <xsd:element name="NOMCOM" ma:index="24" nillable="true" ma:displayName="NOMCOM" ma:internalName="NOMCOM">
      <xsd:simpleType>
        <xsd:restriction base="dms:Text">
          <xsd:maxLength value="255"/>
        </xsd:restriction>
      </xsd:simpleType>
    </xsd:element>
    <xsd:element name="Production_x0020_Date" ma:index="25" nillable="true" ma:displayName="Production Date" ma:format="DateOnly" ma:internalName="Production_x0020_Date">
      <xsd:simpleType>
        <xsd:restriction base="dms:DateTime"/>
      </xsd:simpleType>
    </xsd:element>
    <xsd:element name="Reference_x0020_Code" ma:index="26" nillable="true" ma:displayName="Reference Code" ma:internalName="Reference_x0020_Code">
      <xsd:simpleType>
        <xsd:restriction base="dms:Text">
          <xsd:maxLength value="255"/>
        </xsd:restriction>
      </xsd:simpleType>
    </xsd:element>
    <xsd:element name="Reference_x0020_Code_x0020__x0028_Frame_x0029_" ma:index="27" nillable="true" ma:displayName="Reference Code (Frame)" ma:internalName="Reference_x0020_Code_x0020__x0028_Frame_x0029_">
      <xsd:simpleType>
        <xsd:restriction base="dms:Text">
          <xsd:maxLength value="255"/>
        </xsd:restriction>
      </xsd:simpleType>
    </xsd:element>
    <xsd:element name="Statistical_x0020_Programme_x0020_Theme" ma:index="28" nillable="true" ma:displayName="Statistical Programme Theme" ma:internalName="Statistical_x0020_Programme_x0020_Theme">
      <xsd:simpleType>
        <xsd:restriction base="dms:Text">
          <xsd:maxLength value="255"/>
        </xsd:restriction>
      </xsd:simpleType>
    </xsd:element>
    <xsd:element name="Statistical_x0020_Programme_x0020_Theme_x0020__x0028_Press_x0029_" ma:index="29" nillable="true" ma:displayName="Statistical Programme Theme (Press)" ma:internalName="Statistical_x0020_Programme_x0020_Theme_x0020__x0028_Press_x0029_">
      <xsd:simpleType>
        <xsd:restriction base="dms:Text">
          <xsd:maxLength value="255"/>
        </xsd:restriction>
      </xsd:simpleType>
    </xsd:element>
    <xsd:element name="Thematic_x0020_Base" ma:index="30" nillable="true" ma:displayName="Thematic Base" ma:internalName="Thematic_x0020_Base">
      <xsd:simpleType>
        <xsd:restriction base="dms:Text">
          <xsd:maxLength value="255"/>
        </xsd:restriction>
      </xsd:simpleType>
    </xsd:element>
    <xsd:element name="DocID" ma:index="31" nillable="true" ma:displayName="Douceur 3 ID" ma:description="Legacy ID" ma:internalName="DocID" ma:percentage="FALSE">
      <xsd:simpleType>
        <xsd:restriction base="dms:Number"/>
      </xsd:simpleType>
    </xsd:element>
    <xsd:element name="LngVerId" ma:index="32" nillable="true" ma:displayName="LngVerId" ma:internalName="LngVerId">
      <xsd:simpleType>
        <xsd:restriction base="dms:Number"/>
      </xsd:simpleType>
    </xsd:element>
    <xsd:element name="Frame_x0020_Title_x0020__x0028_Long_x0029_" ma:index="33" nillable="true" ma:displayName="Frame Title (Long)" ma:description="The main title of the document - extended" ma:internalName="Frame_x0020_Title_x0020__x0028_Long_x0029_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aeac8-6f62-421a-b37d-09c09a5e8553" elementFormDefault="qualified">
    <xsd:import namespace="http://schemas.microsoft.com/office/2006/documentManagement/types"/>
    <xsd:import namespace="http://schemas.microsoft.com/office/infopath/2007/PartnerControls"/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15C50B-6511-4643-A2A8-211EE1E5EA1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3BECD20-5386-401E-9EC2-BF50FEAF85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5D79E1-4C76-42B8-882E-FF42CF4168F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0a0aeac8-6f62-421a-b37d-09c09a5e8553"/>
    <ds:schemaRef ds:uri="d8e0feea-6ad5-4ffb-92eb-dab9a0cea37f"/>
    <ds:schemaRef ds:uri="http://schemas.microsoft.com/sharepoint/v3/field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5F505323-86F8-437D-BDB6-29505FA8C6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8e0feea-6ad5-4ffb-92eb-dab9a0cea37f"/>
    <ds:schemaRef ds:uri="0a0aeac8-6f62-421a-b37d-09c09a5e85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1582</TotalTime>
  <Words>2129</Words>
  <Application>Microsoft Office PowerPoint</Application>
  <PresentationFormat>On-screen Show (4:3)</PresentationFormat>
  <Paragraphs>334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Estat_blue_EN</vt:lpstr>
      <vt:lpstr>Transport Statistics</vt:lpstr>
      <vt:lpstr>General information (1)</vt:lpstr>
      <vt:lpstr>General information (2)</vt:lpstr>
      <vt:lpstr>Transport Statistics – legal acts and voluntary data collections</vt:lpstr>
      <vt:lpstr>Road freight (1)</vt:lpstr>
      <vt:lpstr>Road freight (2)</vt:lpstr>
      <vt:lpstr>Road freight (3)</vt:lpstr>
      <vt:lpstr>Road freight (4)</vt:lpstr>
      <vt:lpstr>Rail (1)</vt:lpstr>
      <vt:lpstr>Rail (2)</vt:lpstr>
      <vt:lpstr>Rail (3)</vt:lpstr>
      <vt:lpstr>Rail (4)</vt:lpstr>
      <vt:lpstr>Inland Waterways (1)</vt:lpstr>
      <vt:lpstr>Inland Waterways (2)</vt:lpstr>
      <vt:lpstr>Inland Waterways (3)</vt:lpstr>
      <vt:lpstr>Inland Waterways (4)</vt:lpstr>
      <vt:lpstr>Air (1)</vt:lpstr>
      <vt:lpstr>Air (2)</vt:lpstr>
      <vt:lpstr>Air (3)</vt:lpstr>
      <vt:lpstr>Air (4)</vt:lpstr>
      <vt:lpstr>Air (5)</vt:lpstr>
      <vt:lpstr>Maritime (1)</vt:lpstr>
      <vt:lpstr>Maritime (2)</vt:lpstr>
      <vt:lpstr>Maritime (3)</vt:lpstr>
      <vt:lpstr>Maritime (4)</vt:lpstr>
      <vt:lpstr>Voluntary data collection </vt:lpstr>
      <vt:lpstr>Transport Safety  </vt:lpstr>
      <vt:lpstr>NST 2007</vt:lpstr>
      <vt:lpstr>Information sources</vt:lpstr>
      <vt:lpstr>Transport unit – contact information</vt:lpstr>
      <vt:lpstr>Transport unit – contact information</vt:lpstr>
      <vt:lpstr>Thank you for your attention !</vt:lpstr>
    </vt:vector>
  </TitlesOfParts>
  <Company>European Commission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KONIJN Paul (ESTAT)</dc:creator>
  <cp:lastModifiedBy>Petrika Jorgji</cp:lastModifiedBy>
  <cp:revision>153</cp:revision>
  <cp:lastPrinted>2019-01-23T13:58:40Z</cp:lastPrinted>
  <dcterms:created xsi:type="dcterms:W3CDTF">2013-03-15T13:29:43Z</dcterms:created>
  <dcterms:modified xsi:type="dcterms:W3CDTF">2019-02-20T16:50:36Z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0x010100258AA79CEB83498886A3A0868112325000CA38245252EBB246984C8BB53A56F839</vt:lpwstr>
  </property>
  <property fmtid="{D5CDD505-2E9C-101B-9397-08002B2CF9AE}" pid="3" name="_dlc_DocIdItemGuid">
    <vt:lpwstr>48b17e8f-7936-42ff-bacc-4f7708061fe5</vt:lpwstr>
  </property>
</Properties>
</file>