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9" r:id="rId4"/>
    <p:sldId id="260" r:id="rId5"/>
    <p:sldId id="286" r:id="rId6"/>
    <p:sldId id="290" r:id="rId7"/>
    <p:sldId id="262" r:id="rId8"/>
    <p:sldId id="263" r:id="rId9"/>
    <p:sldId id="277" r:id="rId10"/>
    <p:sldId id="291" r:id="rId11"/>
    <p:sldId id="285" r:id="rId12"/>
    <p:sldId id="280" r:id="rId13"/>
    <p:sldId id="278" r:id="rId14"/>
    <p:sldId id="289" r:id="rId15"/>
    <p:sldId id="275" r:id="rId16"/>
    <p:sldId id="270" r:id="rId17"/>
  </p:sldIdLst>
  <p:sldSz cx="9144000" cy="6858000" type="screen4x3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EFF"/>
    <a:srgbClr val="FFFF99"/>
    <a:srgbClr val="CCFFCC"/>
    <a:srgbClr val="3166CF"/>
    <a:srgbClr val="3E6FD2"/>
    <a:srgbClr val="2D5EC1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47" autoAdjust="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2" y="0"/>
            <a:ext cx="297254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4"/>
            <a:ext cx="297254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2" y="9428164"/>
            <a:ext cx="297254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80DA40EE-C72A-4412-88F9-7EFCB69AE7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5966077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2" y="0"/>
            <a:ext cx="297254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0" y="4714876"/>
            <a:ext cx="5487041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4"/>
            <a:ext cx="297254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2" y="9428164"/>
            <a:ext cx="297254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1BD97369-E818-4ECD-A989-11319EF9A5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862839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938148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761268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64538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95415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892613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892613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dirty="0" smtClean="0">
                <a:latin typeface="Arial Narrow" panose="020B0606020202030204" pitchFamily="34" charset="0"/>
              </a:rPr>
              <a:t>Provides </a:t>
            </a:r>
            <a:r>
              <a:rPr lang="en-GB" b="1" dirty="0" smtClean="0">
                <a:latin typeface="Arial Narrow" panose="020B0606020202030204" pitchFamily="34" charset="0"/>
              </a:rPr>
              <a:t>methods </a:t>
            </a:r>
            <a:r>
              <a:rPr lang="en-GB" dirty="0" smtClean="0">
                <a:latin typeface="Arial Narrow" panose="020B0606020202030204" pitchFamily="34" charset="0"/>
              </a:rPr>
              <a:t>at institutional and process level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dirty="0" smtClean="0">
                <a:latin typeface="Arial Narrow" panose="020B0606020202030204" pitchFamily="34" charset="0"/>
              </a:rPr>
              <a:t>Contains also links to relevant </a:t>
            </a:r>
            <a:r>
              <a:rPr lang="en-GB" b="1" dirty="0" smtClean="0">
                <a:latin typeface="Arial Narrow" panose="020B0606020202030204" pitchFamily="34" charset="0"/>
              </a:rPr>
              <a:t>reference documentation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dirty="0" smtClean="0">
                <a:latin typeface="Arial Narrow" panose="020B0606020202030204" pitchFamily="34" charset="0"/>
              </a:rPr>
              <a:t>Can also be considered as </a:t>
            </a:r>
            <a:r>
              <a:rPr lang="en-GB" b="1" dirty="0" smtClean="0">
                <a:latin typeface="Arial Narrow" panose="020B0606020202030204" pitchFamily="34" charset="0"/>
              </a:rPr>
              <a:t>guidance to compliance assessors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77004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97369-E818-4ECD-A989-11319EF9A5CF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143485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BC66ED9E-C7E3-40E6-9E54-42748994E0C7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5A483-A1DA-46A9-A896-28B9FBB8197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152742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37D2-B74C-4207-A02D-7E7E58EE8B6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392425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55488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27DC3-8988-47CE-AFB1-83575312B8D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609253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501C9-8DBD-4AEB-87E3-0B00AB466F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20539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8FB97-3929-4D02-A76A-2B4C98108D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0319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EA6E0-AE6D-4915-A3B2-ECDFE51F7BC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802416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D3EFE-D9A6-47C7-A0CF-460CF53F9C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452807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BD9CF-28D6-4695-BCC0-8A2DF263F4B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967626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4DBCD-ED5F-4563-B0DE-FA7B0218D5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74227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22CD3-D010-4DAC-BE3A-5018E6A72C2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66015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FE663735-D213-47F6-B2C2-50E00854C79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ec.europa.eu/eurostat/web/quality/quality-reportin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urostat/web/quality/peer-review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myintracomm.ec.europa.eu/dg/ESTAT/1-whoswho/Directorates/D/4/Pages/Quality-management-and-code-of-practice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ur-lex.europa.eu/legal-content/EN/TXT/?uri=CELEX:02009R0223-2015060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urostat/web/quality/european-statistics-code-of-practic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70863" y="2340000"/>
            <a:ext cx="7200000" cy="1448896"/>
          </a:xfrm>
        </p:spPr>
        <p:txBody>
          <a:bodyPr/>
          <a:lstStyle/>
          <a:p>
            <a:pPr algn="ctr"/>
            <a:r>
              <a:rPr lang="en-GB" altLang="en-US" sz="3000" dirty="0" smtClean="0"/>
              <a:t>Quality </a:t>
            </a:r>
            <a:endParaRPr lang="en-GB" altLang="en-US" sz="30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149080"/>
            <a:ext cx="7992888" cy="2232248"/>
          </a:xfrm>
        </p:spPr>
        <p:txBody>
          <a:bodyPr/>
          <a:lstStyle/>
          <a:p>
            <a:pPr algn="ctr"/>
            <a:r>
              <a:rPr lang="fr-BE" altLang="en-US" sz="2000" dirty="0" err="1" smtClean="0">
                <a:solidFill>
                  <a:srgbClr val="BDDEFF"/>
                </a:solidFill>
              </a:rPr>
              <a:t>Explanatory</a:t>
            </a:r>
            <a:r>
              <a:rPr lang="fr-BE" altLang="en-US" sz="2000" dirty="0" smtClean="0">
                <a:solidFill>
                  <a:srgbClr val="BDDEFF"/>
                </a:solidFill>
              </a:rPr>
              <a:t> meeting on </a:t>
            </a:r>
            <a:r>
              <a:rPr lang="fr-BE" altLang="en-US" sz="2000" dirty="0" err="1" smtClean="0">
                <a:solidFill>
                  <a:srgbClr val="BDDEFF"/>
                </a:solidFill>
              </a:rPr>
              <a:t>Chapter</a:t>
            </a:r>
            <a:r>
              <a:rPr lang="fr-BE" altLang="en-US" sz="2000" dirty="0" smtClean="0">
                <a:solidFill>
                  <a:srgbClr val="BDDEFF"/>
                </a:solidFill>
              </a:rPr>
              <a:t> 18</a:t>
            </a:r>
          </a:p>
          <a:p>
            <a:pPr algn="ctr"/>
            <a:r>
              <a:rPr lang="fr-BE" altLang="en-US" sz="2000" dirty="0" smtClean="0">
                <a:solidFill>
                  <a:srgbClr val="BDDEFF"/>
                </a:solidFill>
              </a:rPr>
              <a:t>12-13 </a:t>
            </a:r>
            <a:r>
              <a:rPr lang="fr-BE" altLang="en-US" sz="2000" dirty="0" err="1" smtClean="0">
                <a:solidFill>
                  <a:srgbClr val="BDDEFF"/>
                </a:solidFill>
              </a:rPr>
              <a:t>February</a:t>
            </a:r>
            <a:r>
              <a:rPr lang="fr-BE" altLang="en-US" sz="2000" dirty="0" smtClean="0">
                <a:solidFill>
                  <a:srgbClr val="BDDEFF"/>
                </a:solidFill>
              </a:rPr>
              <a:t> 2019</a:t>
            </a:r>
          </a:p>
          <a:p>
            <a:pPr algn="ctr"/>
            <a:endParaRPr lang="fr-BE" altLang="en-US" sz="2000" dirty="0">
              <a:solidFill>
                <a:srgbClr val="BDDEFF"/>
              </a:solidFill>
            </a:endParaRPr>
          </a:p>
          <a:p>
            <a:pPr algn="ctr"/>
            <a:r>
              <a:rPr lang="fr-BE" altLang="en-US" sz="2000" dirty="0" smtClean="0">
                <a:solidFill>
                  <a:srgbClr val="BDDEFF"/>
                </a:solidFill>
              </a:rPr>
              <a:t>Claudia Junker</a:t>
            </a:r>
          </a:p>
          <a:p>
            <a:pPr algn="ctr"/>
            <a:r>
              <a:rPr lang="fr-BE" altLang="en-US" sz="2000" dirty="0" smtClean="0">
                <a:solidFill>
                  <a:srgbClr val="BDDEFF"/>
                </a:solidFill>
              </a:rPr>
              <a:t>Head of </a:t>
            </a:r>
            <a:r>
              <a:rPr lang="fr-BE" altLang="en-US" sz="2000" dirty="0" err="1" smtClean="0">
                <a:solidFill>
                  <a:srgbClr val="BDDEFF"/>
                </a:solidFill>
              </a:rPr>
              <a:t>Task</a:t>
            </a:r>
            <a:r>
              <a:rPr lang="fr-BE" altLang="en-US" sz="2000" dirty="0" smtClean="0">
                <a:solidFill>
                  <a:srgbClr val="BDDEFF"/>
                </a:solidFill>
              </a:rPr>
              <a:t> Force "Peer </a:t>
            </a:r>
            <a:r>
              <a:rPr lang="fr-BE" altLang="en-US" sz="2000" dirty="0" err="1" smtClean="0">
                <a:solidFill>
                  <a:srgbClr val="BDDEFF"/>
                </a:solidFill>
              </a:rPr>
              <a:t>reviews</a:t>
            </a:r>
            <a:r>
              <a:rPr lang="fr-BE" altLang="en-US" sz="2000" dirty="0" smtClean="0">
                <a:solidFill>
                  <a:srgbClr val="BDDEFF"/>
                </a:solidFill>
              </a:rPr>
              <a:t> and </a:t>
            </a:r>
            <a:r>
              <a:rPr lang="fr-BE" altLang="en-US" sz="2000" dirty="0" err="1" smtClean="0">
                <a:solidFill>
                  <a:srgbClr val="BDDEFF"/>
                </a:solidFill>
              </a:rPr>
              <a:t>quality</a:t>
            </a:r>
            <a:r>
              <a:rPr lang="fr-BE" altLang="en-US" sz="2000" dirty="0" smtClean="0">
                <a:solidFill>
                  <a:srgbClr val="BDDEFF"/>
                </a:solidFill>
              </a:rPr>
              <a:t>", Eurostat</a:t>
            </a:r>
          </a:p>
          <a:p>
            <a:pPr algn="ctr"/>
            <a:endParaRPr lang="fr-BE" altLang="en-US" sz="1500" b="0" dirty="0" smtClean="0">
              <a:solidFill>
                <a:srgbClr val="BDDEFF"/>
              </a:solidFill>
            </a:endParaRPr>
          </a:p>
          <a:p>
            <a:pPr algn="ctr"/>
            <a:endParaRPr lang="fr-BE" altLang="en-US" sz="1500" b="0" dirty="0" smtClean="0">
              <a:solidFill>
                <a:srgbClr val="BDDEFF"/>
              </a:solidFill>
            </a:endParaRPr>
          </a:p>
          <a:p>
            <a:r>
              <a:rPr lang="fr-BE" altLang="en-US" sz="2000" b="0" dirty="0" smtClean="0">
                <a:solidFill>
                  <a:srgbClr val="BDDEFF"/>
                </a:solidFill>
              </a:rPr>
              <a:t>	</a:t>
            </a:r>
            <a:endParaRPr lang="en-GB" altLang="en-US" sz="2000" b="0" dirty="0">
              <a:solidFill>
                <a:srgbClr val="BDDE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972000" y="2340000"/>
            <a:ext cx="7200000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000615" y="1484784"/>
            <a:ext cx="7200000" cy="120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175" algn="l" rtl="0" eaLnBrk="1" fontAlgn="base" hangingPunct="1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r"/>
            <a:endParaRPr lang="en-GB" altLang="en-US" sz="2000" kern="0" dirty="0">
              <a:solidFill>
                <a:srgbClr val="BDDE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936625"/>
          </a:xfrm>
        </p:spPr>
        <p:txBody>
          <a:bodyPr/>
          <a:lstStyle/>
          <a:p>
            <a:r>
              <a:rPr lang="en-GB" dirty="0"/>
              <a:t>Managing and </a:t>
            </a:r>
            <a:r>
              <a:rPr lang="en-GB" dirty="0" smtClean="0"/>
              <a:t>assuring quality</a:t>
            </a:r>
            <a:endParaRPr lang="en-GB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370629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/>
              <a:t>Quality </a:t>
            </a:r>
            <a:r>
              <a:rPr lang="en-GB" sz="2300" b="1" dirty="0" smtClean="0"/>
              <a:t>management</a:t>
            </a:r>
            <a:r>
              <a:rPr lang="en-GB" sz="2800" dirty="0">
                <a:latin typeface="Arial Narrow" panose="020B0606020202030204" pitchFamily="34" charset="0"/>
              </a:rPr>
              <a:t/>
            </a:r>
            <a:br>
              <a:rPr lang="en-GB" sz="2800" dirty="0">
                <a:latin typeface="Arial Narrow" panose="020B0606020202030204" pitchFamily="34" charset="0"/>
              </a:rPr>
            </a:br>
            <a:r>
              <a:rPr lang="en-GB" sz="1900" dirty="0"/>
              <a:t>The set of systems, frameworks and activities which are in place within an organisation to manage the quality of its products and processes – a broad range of </a:t>
            </a:r>
            <a:r>
              <a:rPr lang="en-GB" sz="1900" dirty="0" smtClean="0"/>
              <a:t>activities</a:t>
            </a:r>
            <a:endParaRPr lang="en-GB" sz="1900" b="1" dirty="0" smtClean="0"/>
          </a:p>
          <a:p>
            <a:pPr lvl="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Quality assurance</a:t>
            </a:r>
            <a:r>
              <a:rPr lang="en-GB" sz="2300" b="1" dirty="0">
                <a:latin typeface="Arial Narrow" panose="020B0606020202030204" pitchFamily="34" charset="0"/>
              </a:rPr>
              <a:t/>
            </a:r>
            <a:br>
              <a:rPr lang="en-GB" sz="2300" b="1" dirty="0">
                <a:latin typeface="Arial Narrow" panose="020B0606020202030204" pitchFamily="34" charset="0"/>
              </a:rPr>
            </a:br>
            <a:r>
              <a:rPr lang="en-GB" sz="1900" dirty="0"/>
              <a:t>Planned and systematic actions necessary to provide adequate confidence for an organisation that the products or services it offers meet the accepted quality </a:t>
            </a:r>
            <a:r>
              <a:rPr lang="en-GB" sz="1900" dirty="0" smtClean="0"/>
              <a:t>standards - part </a:t>
            </a:r>
            <a:r>
              <a:rPr lang="en-GB" sz="1900" dirty="0"/>
              <a:t>of quality management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itchFamily="2" charset="2"/>
              <a:buChar char="§"/>
            </a:pPr>
            <a:endParaRPr lang="en-GB" sz="21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5B1E4-DEE4-4159-906E-66501177E1C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1599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2000" y="1196752"/>
            <a:ext cx="8280000" cy="648072"/>
          </a:xfrm>
        </p:spPr>
        <p:txBody>
          <a:bodyPr/>
          <a:lstStyle/>
          <a:p>
            <a:r>
              <a:rPr lang="en-US" altLang="en-US" dirty="0" smtClean="0"/>
              <a:t>Quality assurance in the ESS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000" y="1916832"/>
            <a:ext cx="8280000" cy="1872208"/>
          </a:xfrm>
          <a:solidFill>
            <a:srgbClr val="BDDEFF"/>
          </a:solidFill>
        </p:spPr>
        <p:txBody>
          <a:bodyPr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i="0" dirty="0" smtClean="0"/>
              <a:t>Level 1 = Code of Practice: Principles</a:t>
            </a:r>
            <a:br>
              <a:rPr lang="en-US" altLang="en-US" i="0" dirty="0" smtClean="0"/>
            </a:br>
            <a:r>
              <a:rPr lang="en-US" altLang="en-US" sz="2000" i="0" dirty="0" smtClean="0"/>
              <a:t>(standards)</a:t>
            </a:r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i="0" dirty="0" smtClean="0"/>
              <a:t>Level 2 = Code of Practice: Indicators</a:t>
            </a:r>
            <a:br>
              <a:rPr lang="en-US" altLang="en-US" i="0" dirty="0" smtClean="0"/>
            </a:br>
            <a:r>
              <a:rPr lang="en-US" altLang="en-US" sz="2000" i="0" dirty="0" smtClean="0"/>
              <a:t>(how to implement and assess the standards)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11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32000" y="4005064"/>
            <a:ext cx="8280000" cy="1214936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i="0" kern="0" dirty="0" smtClean="0"/>
              <a:t>Level 3 = Quality Assurance Framework - QAF</a:t>
            </a:r>
            <a:br>
              <a:rPr lang="en-US" altLang="en-US" i="0" kern="0" dirty="0" smtClean="0"/>
            </a:br>
            <a:r>
              <a:rPr lang="en-US" altLang="en-US" sz="2000" i="0" kern="0" dirty="0" smtClean="0"/>
              <a:t>(collection of methods, tools, good practices which can be used to implement the principles and indicators)</a:t>
            </a:r>
            <a:endParaRPr lang="en-US" altLang="en-US" sz="2000" i="0" kern="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32000" y="5400000"/>
            <a:ext cx="8280000" cy="9000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i="0" kern="0" dirty="0" smtClean="0"/>
              <a:t>Level 4 = Process-specific quality assurance</a:t>
            </a:r>
            <a:br>
              <a:rPr lang="en-US" altLang="en-US" i="0" kern="0" dirty="0" smtClean="0"/>
            </a:br>
            <a:r>
              <a:rPr lang="en-US" altLang="en-US" sz="2000" i="0" kern="0" dirty="0" smtClean="0"/>
              <a:t>(adapted to process needs, e.g. EDP, GNI)</a:t>
            </a:r>
            <a:endParaRPr lang="en-US" altLang="en-US" sz="2000" i="0" kern="0" dirty="0"/>
          </a:p>
        </p:txBody>
      </p:sp>
      <p:sp>
        <p:nvSpPr>
          <p:cNvPr id="7" name="Rectangle 6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591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79512" y="1314361"/>
            <a:ext cx="8676456" cy="936625"/>
          </a:xfrm>
        </p:spPr>
        <p:txBody>
          <a:bodyPr/>
          <a:lstStyle/>
          <a:p>
            <a:r>
              <a:rPr lang="en-GB" sz="2800" dirty="0" smtClean="0"/>
              <a:t>Level 3 -Quality </a:t>
            </a:r>
            <a:r>
              <a:rPr lang="en-GB" sz="2800" dirty="0"/>
              <a:t>Assurance Framework </a:t>
            </a:r>
            <a:r>
              <a:rPr lang="en-GB" sz="2800" dirty="0" smtClean="0"/>
              <a:t>of </a:t>
            </a:r>
            <a:r>
              <a:rPr lang="en-GB" sz="2800" dirty="0"/>
              <a:t>the </a:t>
            </a:r>
            <a:r>
              <a:rPr lang="en-GB" sz="2800" dirty="0" smtClean="0"/>
              <a:t>ESS (</a:t>
            </a:r>
            <a:r>
              <a:rPr lang="en-GB" sz="2800" dirty="0"/>
              <a:t>QAF) 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95536" y="2996952"/>
            <a:ext cx="5343315" cy="3202236"/>
          </a:xfrm>
        </p:spPr>
        <p:txBody>
          <a:bodyPr/>
          <a:lstStyle/>
          <a:p>
            <a:pPr>
              <a:spcBef>
                <a:spcPts val="1600"/>
              </a:spcBef>
            </a:pPr>
            <a:r>
              <a:rPr lang="en-GB" sz="2000" dirty="0" smtClean="0"/>
              <a:t>Provides </a:t>
            </a:r>
            <a:r>
              <a:rPr lang="en-GB" sz="2000" b="1" dirty="0"/>
              <a:t>methods </a:t>
            </a:r>
            <a:r>
              <a:rPr lang="en-GB" sz="2000" b="1" dirty="0" smtClean="0"/>
              <a:t>to implement </a:t>
            </a:r>
            <a:r>
              <a:rPr lang="en-GB" sz="2000" b="1" dirty="0" err="1" smtClean="0"/>
              <a:t>CoP</a:t>
            </a:r>
            <a:r>
              <a:rPr lang="en-GB" sz="2000" b="1" dirty="0" smtClean="0"/>
              <a:t> principles </a:t>
            </a:r>
            <a:r>
              <a:rPr lang="en-GB" sz="2000" dirty="0"/>
              <a:t>at institutional and process </a:t>
            </a:r>
            <a:r>
              <a:rPr lang="en-GB" sz="2000" dirty="0" smtClean="0"/>
              <a:t>level</a:t>
            </a:r>
          </a:p>
          <a:p>
            <a:pPr>
              <a:spcBef>
                <a:spcPts val="1600"/>
              </a:spcBef>
            </a:pPr>
            <a:r>
              <a:rPr lang="en-GB" sz="2000" dirty="0" smtClean="0"/>
              <a:t>Currently</a:t>
            </a:r>
            <a:r>
              <a:rPr lang="en-GB" sz="2000" b="1" dirty="0" smtClean="0"/>
              <a:t> </a:t>
            </a:r>
            <a:r>
              <a:rPr lang="en-GB" sz="2000" dirty="0" smtClean="0"/>
              <a:t>being adapted to the revised Code, by May 2019</a:t>
            </a:r>
          </a:p>
          <a:p>
            <a:pPr>
              <a:spcBef>
                <a:spcPts val="1600"/>
              </a:spcBef>
            </a:pPr>
            <a:r>
              <a:rPr lang="en-GB" sz="2000" dirty="0" smtClean="0"/>
              <a:t>Will contain methods, tools and good practices for all principles</a:t>
            </a:r>
            <a:endParaRPr lang="en-GB" sz="2000" dirty="0"/>
          </a:p>
          <a:p>
            <a:pPr>
              <a:spcBef>
                <a:spcPts val="1600"/>
              </a:spcBef>
            </a:pPr>
            <a:endParaRPr lang="fr-BE" sz="2000" dirty="0"/>
          </a:p>
          <a:p>
            <a:pPr>
              <a:buFont typeface="Wingdings" pitchFamily="2" charset="2"/>
              <a:buChar char="§"/>
            </a:pPr>
            <a:endParaRPr lang="en-GB" dirty="0" smtClean="0">
              <a:latin typeface="Arial Narrow" panose="020B0606020202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8851" y="2276872"/>
            <a:ext cx="2946571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5B1E4-DEE4-4159-906E-66501177E1C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21741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640960" cy="792087"/>
          </a:xfrm>
        </p:spPr>
        <p:txBody>
          <a:bodyPr/>
          <a:lstStyle/>
          <a:p>
            <a:r>
              <a:rPr lang="en-GB" sz="2800" dirty="0" smtClean="0"/>
              <a:t>Quality assurance in practice</a:t>
            </a:r>
            <a:br>
              <a:rPr lang="en-GB" sz="2800" dirty="0" smtClean="0"/>
            </a:br>
            <a:r>
              <a:rPr lang="en-GB" sz="2800" dirty="0" smtClean="0"/>
              <a:t>Levels </a:t>
            </a:r>
            <a:r>
              <a:rPr lang="en-GB" sz="2800" dirty="0"/>
              <a:t>1-3</a:t>
            </a:r>
            <a:endParaRPr lang="en-GB" sz="2800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95536" y="2420888"/>
            <a:ext cx="8579296" cy="3960440"/>
          </a:xfrm>
        </p:spPr>
        <p:txBody>
          <a:bodyPr/>
          <a:lstStyle/>
          <a:p>
            <a:pPr marL="0" indent="0">
              <a:lnSpc>
                <a:spcPct val="8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GB" sz="2000" b="1" dirty="0" err="1" smtClean="0"/>
              <a:t>CoP</a:t>
            </a:r>
            <a:r>
              <a:rPr lang="en-GB" sz="2000" b="1" dirty="0" smtClean="0"/>
              <a:t> Principle 8: Appropriate statistical processes</a:t>
            </a:r>
            <a:endParaRPr lang="en-GB" sz="2000" b="1" u="sng" dirty="0">
              <a:solidFill>
                <a:srgbClr val="FF0000"/>
              </a:solidFill>
            </a:endParaRPr>
          </a:p>
          <a:p>
            <a:pPr marL="0" indent="0">
              <a:lnSpc>
                <a:spcPct val="8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GB" sz="2000" dirty="0"/>
              <a:t>Appropriate statistical procedures, implemented </a:t>
            </a:r>
            <a:r>
              <a:rPr lang="en-GB" sz="2000" dirty="0" smtClean="0"/>
              <a:t>throughout the statistical processes, </a:t>
            </a:r>
            <a:r>
              <a:rPr lang="en-GB" sz="2000" dirty="0"/>
              <a:t>underpin quality statistics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GB" sz="2000" b="1" dirty="0" smtClean="0">
                <a:solidFill>
                  <a:srgbClr val="009900"/>
                </a:solidFill>
                <a:latin typeface="Arial Narrow" panose="020B0606020202030204" pitchFamily="34" charset="0"/>
              </a:rPr>
              <a:t>	</a:t>
            </a:r>
            <a:endParaRPr lang="en-GB" sz="400" b="1" dirty="0" smtClean="0">
              <a:solidFill>
                <a:srgbClr val="009900"/>
              </a:solidFill>
              <a:latin typeface="Arial Narrow" panose="020B0606020202030204" pitchFamily="34" charset="0"/>
            </a:endParaRPr>
          </a:p>
          <a:p>
            <a:pPr marL="0" indent="0">
              <a:lnSpc>
                <a:spcPct val="8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GB" sz="2000" b="1" dirty="0">
                <a:solidFill>
                  <a:srgbClr val="009900"/>
                </a:solidFill>
                <a:latin typeface="Arial Narrow" panose="020B0606020202030204" pitchFamily="34" charset="0"/>
              </a:rPr>
              <a:t>	</a:t>
            </a:r>
            <a:r>
              <a:rPr lang="en-GB" sz="2000" b="1" dirty="0" smtClean="0">
                <a:solidFill>
                  <a:srgbClr val="009900"/>
                </a:solidFill>
              </a:rPr>
              <a:t>Indicator 8.2</a:t>
            </a:r>
            <a:endParaRPr lang="en-GB" sz="2000" b="1" dirty="0">
              <a:solidFill>
                <a:srgbClr val="009900"/>
              </a:solidFill>
            </a:endParaRPr>
          </a:p>
          <a:p>
            <a:pPr marL="0" indent="0">
              <a:lnSpc>
                <a:spcPct val="80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GB" sz="2000" dirty="0">
                <a:solidFill>
                  <a:srgbClr val="009900"/>
                </a:solidFill>
              </a:rPr>
              <a:t>	</a:t>
            </a:r>
            <a:r>
              <a:rPr lang="en-GB" sz="1800" dirty="0">
                <a:solidFill>
                  <a:srgbClr val="009900"/>
                </a:solidFill>
              </a:rPr>
              <a:t>In the case of statistical surveys, questionnaires are </a:t>
            </a:r>
            <a:r>
              <a:rPr lang="en-GB" sz="1800" dirty="0" smtClean="0">
                <a:solidFill>
                  <a:srgbClr val="009900"/>
                </a:solidFill>
              </a:rPr>
              <a:t>	systematically tested prior to the data collection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endParaRPr lang="fr-BE" sz="1400" dirty="0">
              <a:solidFill>
                <a:srgbClr val="009900"/>
              </a:solidFill>
              <a:latin typeface="Arial Narrow" panose="020B0606020202030204" pitchFamily="34" charset="0"/>
            </a:endParaRPr>
          </a:p>
          <a:p>
            <a:pPr marL="0" indent="0">
              <a:lnSpc>
                <a:spcPct val="80000"/>
              </a:lnSpc>
              <a:spcAft>
                <a:spcPct val="20000"/>
              </a:spcAft>
              <a:buNone/>
            </a:pPr>
            <a:r>
              <a:rPr lang="en-GB" sz="2000" b="1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		ESS </a:t>
            </a:r>
            <a:r>
              <a:rPr lang="en-GB" sz="1800" b="1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QAF Method 2</a:t>
            </a:r>
          </a:p>
          <a:p>
            <a:pPr marL="2066925" lvl="2" indent="-276225">
              <a:lnSpc>
                <a:spcPct val="80000"/>
              </a:lnSpc>
              <a:spcAft>
                <a:spcPct val="20000"/>
              </a:spcAft>
            </a:pPr>
            <a:r>
              <a:rPr lang="en-GB" sz="1800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	Testing of questionnaires.</a:t>
            </a:r>
            <a:br>
              <a:rPr lang="en-GB" sz="1800" dirty="0" smtClean="0">
                <a:solidFill>
                  <a:srgbClr val="FF5050"/>
                </a:solidFill>
                <a:latin typeface="Arial Narrow" panose="020B0606020202030204" pitchFamily="34" charset="0"/>
              </a:rPr>
            </a:br>
            <a:r>
              <a:rPr lang="en-GB" sz="1800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Prior to data collection, survey questionnaires are tested by appropriate methods (questionnaire </a:t>
            </a:r>
            <a:r>
              <a:rPr lang="en-GB" sz="1800" dirty="0" err="1" smtClean="0">
                <a:solidFill>
                  <a:srgbClr val="FF5050"/>
                </a:solidFill>
                <a:latin typeface="Arial Narrow" panose="020B0606020202030204" pitchFamily="34" charset="0"/>
              </a:rPr>
              <a:t>pretest</a:t>
            </a:r>
            <a:r>
              <a:rPr lang="en-GB" sz="1800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, pilot in real situation, in depth - interviews, focus groups, interviewer support, </a:t>
            </a:r>
            <a:r>
              <a:rPr lang="en-GB" sz="1800" dirty="0" err="1" smtClean="0">
                <a:solidFill>
                  <a:srgbClr val="FF5050"/>
                </a:solidFill>
                <a:latin typeface="Arial Narrow" panose="020B0606020202030204" pitchFamily="34" charset="0"/>
              </a:rPr>
              <a:t>etc</a:t>
            </a:r>
            <a:r>
              <a:rPr lang="en-GB" sz="1800" dirty="0" smtClean="0">
                <a:solidFill>
                  <a:srgbClr val="FF5050"/>
                </a:solidFill>
                <a:latin typeface="Arial Narrow" panose="020B0606020202030204" pitchFamily="34" charset="0"/>
              </a:rPr>
              <a:t>).The response time (the interview length) is estimated at this stage, if necessary.</a:t>
            </a:r>
            <a:endParaRPr lang="en-GB" sz="1800" dirty="0">
              <a:solidFill>
                <a:srgbClr val="FF505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090613" y="3615928"/>
            <a:ext cx="287337" cy="431800"/>
            <a:chOff x="703" y="2115"/>
            <a:chExt cx="181" cy="272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703" y="2115"/>
              <a:ext cx="0" cy="272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703" y="2387"/>
              <a:ext cx="181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947862" y="4911824"/>
            <a:ext cx="287338" cy="431800"/>
            <a:chOff x="703" y="2115"/>
            <a:chExt cx="181" cy="272"/>
          </a:xfrm>
        </p:grpSpPr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703" y="2115"/>
              <a:ext cx="0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703" y="2387"/>
              <a:ext cx="1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5B1E4-DEE4-4159-906E-66501177E1C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37832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96752"/>
            <a:ext cx="8460480" cy="648072"/>
          </a:xfrm>
        </p:spPr>
        <p:txBody>
          <a:bodyPr/>
          <a:lstStyle/>
          <a:p>
            <a:r>
              <a:rPr lang="en-US" altLang="en-US" sz="2800" dirty="0" smtClean="0"/>
              <a:t>Standards on Quality reporting</a:t>
            </a:r>
            <a:endParaRPr lang="en-US" altLang="en-US" sz="28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060848"/>
            <a:ext cx="8749650" cy="4351760"/>
          </a:xfrm>
        </p:spPr>
        <p:txBody>
          <a:bodyPr/>
          <a:lstStyle/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1" i="0" dirty="0" smtClean="0">
                <a:sym typeface="Wingdings" panose="05000000000000000000" pitchFamily="2" charset="2"/>
              </a:rPr>
              <a:t>Constitutes a quality standard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1" i="0" dirty="0" smtClean="0">
                <a:sym typeface="Wingdings" panose="05000000000000000000" pitchFamily="2" charset="2"/>
              </a:rPr>
              <a:t>D</a:t>
            </a:r>
            <a:r>
              <a:rPr lang="en-US" altLang="en-US" sz="1800" b="1" i="0" dirty="0" smtClean="0"/>
              <a:t>ata need metadata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i="0" dirty="0" smtClean="0">
                <a:sym typeface="Wingdings" panose="05000000000000000000" pitchFamily="2" charset="2"/>
              </a:rPr>
              <a:t>Describe and quantify the quality of the statistics produced, based on defined quality criteria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1" i="0" dirty="0" smtClean="0">
                <a:sym typeface="Wingdings" panose="05000000000000000000" pitchFamily="2" charset="2"/>
              </a:rPr>
              <a:t>Implementation</a:t>
            </a:r>
            <a:r>
              <a:rPr lang="en-US" altLang="en-US" sz="1800" i="0" dirty="0" smtClean="0">
                <a:sym typeface="Wingdings" panose="05000000000000000000" pitchFamily="2" charset="2"/>
              </a:rPr>
              <a:t> in the ESS Metadata Handler according to:</a:t>
            </a:r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dirty="0" smtClean="0">
                <a:sym typeface="Wingdings" panose="05000000000000000000" pitchFamily="2" charset="2"/>
              </a:rPr>
              <a:t>Single Integrated Metadata Structure (</a:t>
            </a:r>
            <a:r>
              <a:rPr lang="en-US" altLang="en-US" sz="1800" dirty="0" smtClean="0">
                <a:sym typeface="Wingdings" panose="05000000000000000000" pitchFamily="2" charset="2"/>
              </a:rPr>
              <a:t>SIMS</a:t>
            </a:r>
            <a:r>
              <a:rPr lang="en-US" altLang="en-US" sz="1800" b="0" dirty="0" smtClean="0">
                <a:sym typeface="Wingdings" panose="05000000000000000000" pitchFamily="2" charset="2"/>
              </a:rPr>
              <a:t>) v2.0</a:t>
            </a:r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>
                <a:sym typeface="Wingdings" panose="05000000000000000000" pitchFamily="2" charset="2"/>
              </a:rPr>
              <a:t>Euro SDMX Metadata Structure (</a:t>
            </a:r>
            <a:r>
              <a:rPr lang="en-US" altLang="en-US" sz="1800" i="0" dirty="0" smtClean="0">
                <a:sym typeface="Wingdings" panose="05000000000000000000" pitchFamily="2" charset="2"/>
              </a:rPr>
              <a:t>ESMS</a:t>
            </a:r>
            <a:r>
              <a:rPr lang="en-US" altLang="en-US" sz="1800" b="0" i="0" dirty="0" smtClean="0">
                <a:sym typeface="Wingdings" panose="05000000000000000000" pitchFamily="2" charset="2"/>
              </a:rPr>
              <a:t>): user-oriented</a:t>
            </a:r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dirty="0" smtClean="0">
                <a:sym typeface="Wingdings" panose="05000000000000000000" pitchFamily="2" charset="2"/>
              </a:rPr>
              <a:t>ESS Standard for Quality Reports Structure (</a:t>
            </a:r>
            <a:r>
              <a:rPr lang="en-US" altLang="en-US" sz="1800" dirty="0" smtClean="0">
                <a:sym typeface="Wingdings" panose="05000000000000000000" pitchFamily="2" charset="2"/>
              </a:rPr>
              <a:t>ESQRS</a:t>
            </a:r>
            <a:r>
              <a:rPr lang="en-US" altLang="en-US" sz="1800" b="0" dirty="0" smtClean="0">
                <a:sym typeface="Wingdings" panose="05000000000000000000" pitchFamily="2" charset="2"/>
              </a:rPr>
              <a:t>): producer-oriented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/>
              <a:t>ESS </a:t>
            </a:r>
            <a:r>
              <a:rPr lang="en-US" altLang="en-US" sz="1800" b="1" i="0" dirty="0" smtClean="0"/>
              <a:t>handbook</a:t>
            </a:r>
            <a:r>
              <a:rPr lang="en-US" altLang="en-US" sz="1800" b="0" i="0" dirty="0" smtClean="0"/>
              <a:t> for quality </a:t>
            </a:r>
            <a:r>
              <a:rPr lang="en-US" altLang="en-US" sz="1800" i="0" dirty="0"/>
              <a:t>r</a:t>
            </a:r>
            <a:r>
              <a:rPr lang="en-US" altLang="en-US" sz="1800" b="0" i="0" dirty="0" smtClean="0"/>
              <a:t>eports (new edition to come in mid-2019)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i="0" dirty="0">
                <a:solidFill>
                  <a:srgbClr val="FF0000"/>
                </a:solidFill>
                <a:hlinkClick r:id="rId2"/>
              </a:rPr>
              <a:t>http://ec.europa.eu/eurostat/web/quality/quality-reporting</a:t>
            </a:r>
            <a:r>
              <a:rPr lang="en-US" altLang="en-US" sz="1800" i="0" dirty="0">
                <a:solidFill>
                  <a:srgbClr val="FF0000"/>
                </a:solidFill>
              </a:rPr>
              <a:t> </a:t>
            </a:r>
            <a:r>
              <a:rPr lang="en-US" altLang="en-US" sz="1800" b="0" i="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14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"/>
            <a:ext cx="1979712" cy="279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895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0863" y="1268760"/>
            <a:ext cx="8280000" cy="936104"/>
          </a:xfrm>
        </p:spPr>
        <p:txBody>
          <a:bodyPr/>
          <a:lstStyle/>
          <a:p>
            <a:r>
              <a:rPr lang="en-US" altLang="en-US" dirty="0" smtClean="0"/>
              <a:t>Implementation of the ESS Quality Framework - examples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863" y="2492896"/>
            <a:ext cx="8280000" cy="3456384"/>
          </a:xfrm>
        </p:spPr>
        <p:txBody>
          <a:bodyPr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altLang="en-US" sz="2000" b="1" i="0" dirty="0" smtClean="0"/>
              <a:t>ESS Peer Reviews - to assess how the Code is implemented</a:t>
            </a:r>
            <a:r>
              <a:rPr lang="en-GB" altLang="en-US" sz="2000" i="0" dirty="0" smtClean="0"/>
              <a:t>  (2006-2008, 2013-2015, 2020-2022)</a:t>
            </a:r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 smtClean="0"/>
              <a:t>Reports and improvement actions </a:t>
            </a:r>
            <a:r>
              <a:rPr lang="en-US" altLang="en-US" sz="2000" i="0" dirty="0" smtClean="0"/>
              <a:t>per country and Eurostat, followed by</a:t>
            </a:r>
            <a:r>
              <a:rPr lang="en-US" altLang="en-US" sz="2000" b="1" i="0" dirty="0" smtClean="0"/>
              <a:t> annual progress reports</a:t>
            </a:r>
            <a:r>
              <a:rPr lang="en-US" altLang="en-US" sz="2000" i="0" dirty="0" smtClean="0"/>
              <a:t>; </a:t>
            </a:r>
          </a:p>
          <a:p>
            <a:pPr marL="400050" lvl="1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1600" i="0" dirty="0">
                <a:hlinkClick r:id="rId3"/>
              </a:rPr>
              <a:t>http://</a:t>
            </a:r>
            <a:r>
              <a:rPr lang="en-US" altLang="en-US" sz="1600" i="0" dirty="0" smtClean="0">
                <a:hlinkClick r:id="rId3"/>
              </a:rPr>
              <a:t>ec.europa.eu/eurostat/web/quality/peer-reviews</a:t>
            </a:r>
            <a:r>
              <a:rPr lang="en-US" altLang="en-US" sz="1600" i="0" dirty="0" smtClean="0"/>
              <a:t> </a:t>
            </a:r>
          </a:p>
          <a:p>
            <a:pPr marL="354013" lvl="1" indent="-354013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dirty="0" smtClean="0"/>
              <a:t>Quality and metadata reporting</a:t>
            </a:r>
          </a:p>
          <a:p>
            <a:pPr marL="354013" lvl="1" indent="-354013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i="0" dirty="0" smtClean="0"/>
              <a:t>In each MS: quality audits/reviews/assessments; quality guidelines, quality policy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15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166720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000" y="1980000"/>
            <a:ext cx="8280000" cy="3960000"/>
          </a:xfrm>
        </p:spPr>
        <p:txBody>
          <a:bodyPr/>
          <a:lstStyle/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2100" b="1" i="0" dirty="0" smtClean="0"/>
              <a:t>More information </a:t>
            </a:r>
            <a:r>
              <a:rPr lang="en-US" altLang="en-US" sz="2100" i="0" dirty="0" smtClean="0"/>
              <a:t>at:</a:t>
            </a:r>
          </a:p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1500" i="0" dirty="0">
                <a:hlinkClick r:id="rId2"/>
              </a:rPr>
              <a:t>http://</a:t>
            </a:r>
            <a:r>
              <a:rPr lang="en-US" altLang="en-US" sz="1500" i="0" dirty="0" smtClean="0">
                <a:hlinkClick r:id="rId2"/>
              </a:rPr>
              <a:t>ec.europa.eu/eurostat/web/quality/overview</a:t>
            </a:r>
          </a:p>
          <a:p>
            <a:pPr marL="0" indent="0" algn="ctr">
              <a:spcBef>
                <a:spcPts val="1800"/>
              </a:spcBef>
              <a:buClr>
                <a:srgbClr val="0F5494"/>
              </a:buClr>
              <a:buNone/>
            </a:pPr>
            <a:endParaRPr lang="en-US" altLang="en-US" sz="2000" b="1" dirty="0" smtClean="0"/>
          </a:p>
          <a:p>
            <a:pPr marL="0" indent="0" algn="ctr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2800" b="1" i="0" dirty="0"/>
              <a:t>Thank you for your attention!</a:t>
            </a:r>
          </a:p>
          <a:p>
            <a:pPr marL="0" indent="0" algn="ctr">
              <a:spcBef>
                <a:spcPts val="1800"/>
              </a:spcBef>
              <a:buClr>
                <a:srgbClr val="0F5494"/>
              </a:buClr>
              <a:buNone/>
            </a:pPr>
            <a:endParaRPr lang="en-US" altLang="en-US" sz="20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16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5209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0863" y="1412776"/>
            <a:ext cx="8280000" cy="648000"/>
          </a:xfrm>
        </p:spPr>
        <p:txBody>
          <a:bodyPr/>
          <a:lstStyle/>
          <a:p>
            <a:r>
              <a:rPr lang="en-US" altLang="en-US" dirty="0" smtClean="0"/>
              <a:t>Overview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863" y="2708920"/>
            <a:ext cx="8280000" cy="3384376"/>
          </a:xfrm>
        </p:spPr>
        <p:txBody>
          <a:bodyPr/>
          <a:lstStyle/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i="0" dirty="0" smtClean="0"/>
              <a:t>What is quality and quality in statistics?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i="0" dirty="0" smtClean="0"/>
              <a:t>ESS </a:t>
            </a:r>
            <a:r>
              <a:rPr lang="en-US" altLang="en-US" sz="2000" i="0" dirty="0"/>
              <a:t>q</a:t>
            </a:r>
            <a:r>
              <a:rPr lang="en-US" altLang="en-US" sz="2000" i="0" dirty="0" smtClean="0"/>
              <a:t>uality framework – legal framework and quality standards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i="0" dirty="0" smtClean="0"/>
              <a:t>Standards on Quality reporting in the ESS</a:t>
            </a:r>
          </a:p>
          <a:p>
            <a:pPr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i="0" dirty="0" smtClean="0"/>
              <a:t>Implementation of the ESS quality Framework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2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2000" y="1440000"/>
            <a:ext cx="8280000" cy="648000"/>
          </a:xfrm>
        </p:spPr>
        <p:txBody>
          <a:bodyPr/>
          <a:lstStyle/>
          <a:p>
            <a:r>
              <a:rPr lang="en-US" altLang="en-US" dirty="0" smtClean="0"/>
              <a:t>What is quality?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000" y="2227126"/>
            <a:ext cx="8280000" cy="3591080"/>
          </a:xfrm>
        </p:spPr>
        <p:txBody>
          <a:bodyPr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 smtClean="0"/>
              <a:t>Fitness for purpose/use</a:t>
            </a:r>
            <a:endParaRPr lang="en-US" altLang="en-US" sz="2000" i="0" dirty="0" smtClean="0"/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/>
              <a:t>Relative, multi-dimensional </a:t>
            </a:r>
            <a:endParaRPr lang="en-US" altLang="en-US" sz="2000" i="0" dirty="0" smtClean="0"/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/>
              <a:t>Different definitions </a:t>
            </a:r>
            <a:r>
              <a:rPr lang="en-US" altLang="en-US" sz="2000" i="0" dirty="0"/>
              <a:t>and </a:t>
            </a:r>
            <a:r>
              <a:rPr lang="en-US" altLang="en-US" sz="2000" i="0" dirty="0" smtClean="0"/>
              <a:t>approaches</a:t>
            </a:r>
            <a:endParaRPr lang="en-US" altLang="en-US" sz="2000" b="1" i="0" dirty="0" smtClean="0"/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b="0" i="0" dirty="0" smtClean="0"/>
              <a:t>ISO 9000: "</a:t>
            </a:r>
            <a:r>
              <a:rPr lang="en-US" altLang="en-US" b="0" i="1" dirty="0" smtClean="0"/>
              <a:t>Degree to which a set of inherent characteristics fulfils requirements</a:t>
            </a:r>
            <a:r>
              <a:rPr lang="en-US" altLang="en-US" b="0" i="0" dirty="0" smtClean="0"/>
              <a:t>"</a:t>
            </a:r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b="0" i="0" dirty="0" smtClean="0"/>
              <a:t>ISO 8402:1986: "</a:t>
            </a:r>
            <a:r>
              <a:rPr lang="en-US" altLang="en-US" b="0" i="1" dirty="0" smtClean="0"/>
              <a:t>Totality of features and characteristics of a product or service that bear on its ability to satisfy stated or implied needs</a:t>
            </a:r>
            <a:r>
              <a:rPr lang="en-US" altLang="en-US" b="0" i="0" dirty="0" smtClean="0"/>
              <a:t>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3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422503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2000" y="1440000"/>
            <a:ext cx="8280000" cy="648000"/>
          </a:xfrm>
        </p:spPr>
        <p:txBody>
          <a:bodyPr/>
          <a:lstStyle/>
          <a:p>
            <a:r>
              <a:rPr lang="en-US" altLang="en-US" dirty="0" smtClean="0"/>
              <a:t>What is quality in statistics?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2000" y="2293800"/>
            <a:ext cx="8280000" cy="3816424"/>
          </a:xfrm>
        </p:spPr>
        <p:txBody>
          <a:bodyPr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100" b="1" i="0" dirty="0" smtClean="0"/>
              <a:t>How well statistical processes and outputs fulfil stakeholder expectations</a:t>
            </a:r>
            <a:r>
              <a:rPr lang="en-US" altLang="en-US" sz="2100" i="0" dirty="0" smtClean="0"/>
              <a:t> </a:t>
            </a:r>
            <a:r>
              <a:rPr lang="en-US" altLang="en-US" sz="2100" b="1" i="0" dirty="0" smtClean="0"/>
              <a:t>in</a:t>
            </a:r>
            <a:r>
              <a:rPr lang="en-US" altLang="en-US" sz="2100" i="0" dirty="0" smtClean="0"/>
              <a:t>:</a:t>
            </a:r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altLang="en-US" sz="1800" b="0" dirty="0" smtClean="0"/>
              <a:t>meeting their </a:t>
            </a:r>
            <a:r>
              <a:rPr lang="en-GB" altLang="en-US" sz="1800" b="0" dirty="0"/>
              <a:t>needs </a:t>
            </a:r>
            <a:r>
              <a:rPr lang="en-GB" altLang="en-US" sz="1800" b="0" dirty="0" smtClean="0"/>
              <a:t>(statistical products and services)</a:t>
            </a:r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/>
              <a:t>addressing respondent concerns (burden, confidentiality)</a:t>
            </a:r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altLang="en-US" sz="1800" b="0" dirty="0" smtClean="0"/>
              <a:t>following </a:t>
            </a:r>
            <a:r>
              <a:rPr lang="en-GB" altLang="en-US" sz="1800" b="0" dirty="0"/>
              <a:t>cost-effective procedures and sound </a:t>
            </a:r>
            <a:r>
              <a:rPr lang="en-GB" altLang="en-US" sz="1800" b="0" dirty="0" smtClean="0"/>
              <a:t>methodology</a:t>
            </a:r>
          </a:p>
          <a:p>
            <a:pPr lvl="1"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altLang="en-US" sz="1800" b="0" dirty="0" smtClean="0"/>
              <a:t>ensuring the professional </a:t>
            </a:r>
            <a:r>
              <a:rPr lang="en-GB" altLang="en-US" sz="1800" b="0" dirty="0"/>
              <a:t>independence, impartiality and </a:t>
            </a:r>
            <a:r>
              <a:rPr lang="en-GB" altLang="en-US" sz="1800" b="0" dirty="0" smtClean="0"/>
              <a:t>objectivity of statistical systems and their products and services</a:t>
            </a:r>
            <a:endParaRPr lang="en-GB" altLang="en-US" sz="18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4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8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0863" y="1052736"/>
            <a:ext cx="8280000" cy="836872"/>
          </a:xfrm>
        </p:spPr>
        <p:txBody>
          <a:bodyPr/>
          <a:lstStyle/>
          <a:p>
            <a:r>
              <a:rPr lang="en-US" altLang="en-US" dirty="0" smtClean="0"/>
              <a:t>The quality framework of the ESS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863" y="1916832"/>
            <a:ext cx="8280000" cy="4536504"/>
          </a:xfrm>
        </p:spPr>
        <p:txBody>
          <a:bodyPr/>
          <a:lstStyle/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2000" b="1" i="0" dirty="0" smtClean="0"/>
              <a:t>Legal framework</a:t>
            </a:r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sz="1800" b="0" dirty="0" smtClean="0"/>
              <a:t>Article </a:t>
            </a:r>
            <a:r>
              <a:rPr lang="en-GB" sz="1800" b="0" dirty="0"/>
              <a:t>338 of </a:t>
            </a:r>
            <a:r>
              <a:rPr lang="en-GB" sz="1800" b="0" dirty="0" smtClean="0"/>
              <a:t>TFEU</a:t>
            </a:r>
          </a:p>
          <a:p>
            <a:r>
              <a:rPr lang="en-GB" sz="1400" i="0" dirty="0"/>
              <a:t>The production of Union statistics shall conform to impartiality, reliability, objectivity, </a:t>
            </a:r>
            <a:r>
              <a:rPr lang="en-GB" sz="1400" i="0" dirty="0" smtClean="0"/>
              <a:t>scientific independence</a:t>
            </a:r>
            <a:r>
              <a:rPr lang="en-GB" sz="1400" i="0" dirty="0"/>
              <a:t>, cost-effectiveness and statistical confidentiality; it shall not entail excessive burdens </a:t>
            </a:r>
            <a:r>
              <a:rPr lang="en-GB" sz="1400" i="0" dirty="0" smtClean="0"/>
              <a:t>on economic </a:t>
            </a:r>
            <a:r>
              <a:rPr lang="en-GB" sz="1400" i="0" dirty="0"/>
              <a:t>operators.</a:t>
            </a:r>
            <a:endParaRPr lang="en-GB" sz="1400" b="0" dirty="0" smtClean="0"/>
          </a:p>
          <a:p>
            <a:pPr lvl="1">
              <a:spcBef>
                <a:spcPts val="6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dirty="0"/>
              <a:t>Regulation (EC) No 223/2009, amended by </a:t>
            </a:r>
            <a:r>
              <a:rPr lang="en-US" altLang="en-US" sz="1800" b="0" dirty="0" smtClean="0"/>
              <a:t>Regulation(EU</a:t>
            </a:r>
            <a:r>
              <a:rPr lang="en-US" altLang="en-US" sz="1800" b="0" dirty="0"/>
              <a:t>) </a:t>
            </a:r>
            <a:r>
              <a:rPr lang="en-US" altLang="en-US" sz="1800" b="0" dirty="0" smtClean="0"/>
              <a:t>2015/759</a:t>
            </a:r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GB" sz="1500" b="0" u="sng" dirty="0" smtClean="0">
                <a:hlinkClick r:id="rId2"/>
              </a:rPr>
              <a:t>https</a:t>
            </a:r>
            <a:r>
              <a:rPr lang="en-GB" sz="1500" b="0" u="sng" dirty="0">
                <a:hlinkClick r:id="rId2"/>
              </a:rPr>
              <a:t>://eur-lex.europa.eu/legal-content/EN/TXT/?</a:t>
            </a:r>
            <a:r>
              <a:rPr lang="en-GB" sz="1500" b="0" u="sng" dirty="0" smtClean="0">
                <a:hlinkClick r:id="rId2"/>
              </a:rPr>
              <a:t>uri=CELEX:02009R0223-20150608</a:t>
            </a:r>
            <a:endParaRPr lang="en-GB" sz="1500" b="0" u="sng" dirty="0" smtClean="0"/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GB" sz="1500" b="0" dirty="0" smtClean="0"/>
              <a:t>Article 2 on statistical principles (professional independence, impartiality, objectivity, reliability, statistical confidentiality, cost effectiveness with reference to </a:t>
            </a:r>
            <a:r>
              <a:rPr lang="en-GB" sz="1500" b="0" dirty="0" err="1" smtClean="0"/>
              <a:t>CoP</a:t>
            </a:r>
            <a:r>
              <a:rPr lang="en-GB" sz="1500" b="0" dirty="0" smtClean="0"/>
              <a:t>)</a:t>
            </a:r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GB" sz="1500" b="0" dirty="0" smtClean="0"/>
              <a:t>Article 11 – European statistics Code of Practice (aims to ensure public trust, reviewed and updated as necessary, Commitments on confidence</a:t>
            </a:r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GB" sz="1500" b="0" dirty="0" smtClean="0"/>
              <a:t>Article 12 – Statistical quality (defines 7 quality criteria, legislation on quality reporting, quality reporting)</a:t>
            </a:r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endParaRPr lang="en-US" altLang="en-US" sz="1500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5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19906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0863" y="1556792"/>
            <a:ext cx="8280000" cy="548840"/>
          </a:xfrm>
        </p:spPr>
        <p:txBody>
          <a:bodyPr/>
          <a:lstStyle/>
          <a:p>
            <a:r>
              <a:rPr lang="en-US" altLang="en-US" dirty="0" smtClean="0"/>
              <a:t>The quality framework of the ESS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863" y="2207180"/>
            <a:ext cx="8280000" cy="4032448"/>
          </a:xfrm>
        </p:spPr>
        <p:txBody>
          <a:bodyPr/>
          <a:lstStyle/>
          <a:p>
            <a:pPr marL="93663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US" altLang="en-US" sz="1800" dirty="0"/>
              <a:t>Legal </a:t>
            </a:r>
            <a:r>
              <a:rPr lang="en-US" altLang="en-US" sz="1800" dirty="0" smtClean="0"/>
              <a:t>framework</a:t>
            </a:r>
          </a:p>
          <a:p>
            <a:pPr marL="93663" lvl="1" indent="0">
              <a:spcBef>
                <a:spcPts val="600"/>
              </a:spcBef>
              <a:buClr>
                <a:srgbClr val="0F5494"/>
              </a:buClr>
              <a:buNone/>
            </a:pPr>
            <a:endParaRPr lang="en-US" altLang="en-US" sz="1800" dirty="0"/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US" altLang="en-US" sz="1800" b="0" dirty="0" smtClean="0"/>
              <a:t>Sectoral </a:t>
            </a:r>
            <a:r>
              <a:rPr lang="en-US" altLang="en-US" sz="1800" b="0" dirty="0"/>
              <a:t>legislation including articles on quality reporting</a:t>
            </a:r>
          </a:p>
          <a:p>
            <a:pPr marL="457200" lvl="1" indent="0">
              <a:spcBef>
                <a:spcPts val="600"/>
              </a:spcBef>
              <a:buClr>
                <a:srgbClr val="0F5494"/>
              </a:buClr>
              <a:buNone/>
            </a:pPr>
            <a:r>
              <a:rPr lang="en-US" altLang="en-US" sz="1600" b="0" dirty="0"/>
              <a:t>https://ec.europa.eu/eurostat/web/quality/quality-reporting</a:t>
            </a:r>
          </a:p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sz="2000" b="1" i="0" dirty="0" smtClean="0"/>
              <a:t>'Self-regulatory</a:t>
            </a:r>
            <a:r>
              <a:rPr lang="en-US" altLang="en-US" sz="2000" b="1" i="0" dirty="0"/>
              <a:t>' </a:t>
            </a:r>
            <a:r>
              <a:rPr lang="en-US" altLang="en-US" sz="2000" b="1" i="0" dirty="0" smtClean="0"/>
              <a:t>common </a:t>
            </a:r>
            <a:r>
              <a:rPr lang="en-US" altLang="en-US" sz="2000" b="1" i="0" dirty="0"/>
              <a:t>quality </a:t>
            </a:r>
            <a:r>
              <a:rPr lang="en-US" altLang="en-US" sz="2000" b="1" i="0" dirty="0" smtClean="0"/>
              <a:t>framework</a:t>
            </a:r>
            <a:endParaRPr lang="en-US" altLang="en-US" sz="2000" i="0" dirty="0" smtClean="0"/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/>
              <a:t>European statistics </a:t>
            </a:r>
            <a:r>
              <a:rPr lang="en-US" altLang="en-US" sz="1800" b="0" i="0" dirty="0"/>
              <a:t>Code of </a:t>
            </a:r>
            <a:r>
              <a:rPr lang="en-US" altLang="en-US" sz="1800" b="0" i="0" dirty="0" smtClean="0"/>
              <a:t>Practice (Code, </a:t>
            </a:r>
            <a:r>
              <a:rPr lang="en-US" altLang="en-US" sz="1800" b="0" i="0" dirty="0" err="1" smtClean="0"/>
              <a:t>CoP</a:t>
            </a:r>
            <a:r>
              <a:rPr lang="en-US" altLang="en-US" sz="1800" b="0" dirty="0" smtClean="0"/>
              <a:t>)</a:t>
            </a:r>
          </a:p>
          <a:p>
            <a:pPr lvl="1">
              <a:spcBef>
                <a:spcPts val="12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/>
              <a:t>Quality declaration</a:t>
            </a:r>
            <a:endParaRPr lang="en-US" altLang="en-US" sz="1800" b="0" i="0" dirty="0"/>
          </a:p>
          <a:p>
            <a:pPr lvl="1">
              <a:spcBef>
                <a:spcPts val="6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i="0" dirty="0" smtClean="0"/>
              <a:t>Quality Assurance Framework of the ESS (QAF)</a:t>
            </a:r>
          </a:p>
          <a:p>
            <a:pPr lvl="1">
              <a:spcBef>
                <a:spcPts val="6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800" b="0" dirty="0" smtClean="0"/>
              <a:t>General </a:t>
            </a:r>
            <a:r>
              <a:rPr lang="en-US" altLang="en-US" sz="1800" b="0" dirty="0"/>
              <a:t>quality management </a:t>
            </a:r>
            <a:r>
              <a:rPr lang="en-US" altLang="en-US" sz="1800" b="0" dirty="0" smtClean="0"/>
              <a:t>principles</a:t>
            </a:r>
            <a:endParaRPr lang="en-US" altLang="en-US" sz="1800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6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305703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0863" y="1196752"/>
            <a:ext cx="8280000" cy="648072"/>
          </a:xfrm>
        </p:spPr>
        <p:txBody>
          <a:bodyPr/>
          <a:lstStyle/>
          <a:p>
            <a:r>
              <a:rPr lang="en-US" altLang="en-US" dirty="0" smtClean="0"/>
              <a:t>ES Code of Practice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863" y="1916832"/>
            <a:ext cx="8280000" cy="4392487"/>
          </a:xfrm>
        </p:spPr>
        <p:txBody>
          <a:bodyPr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900" i="0" dirty="0" smtClean="0"/>
              <a:t>Aim</a:t>
            </a:r>
            <a:r>
              <a:rPr lang="en-US" altLang="en-US" sz="1900" i="0" dirty="0"/>
              <a:t>: to ensure </a:t>
            </a:r>
            <a:r>
              <a:rPr lang="en-US" altLang="en-US" sz="1900" b="1" i="0" dirty="0"/>
              <a:t>public trust </a:t>
            </a:r>
            <a:r>
              <a:rPr lang="en-US" altLang="en-US" sz="1900" i="0" dirty="0"/>
              <a:t>in European statistics </a:t>
            </a:r>
            <a:r>
              <a:rPr lang="en-GB" sz="1900" b="1" i="0" dirty="0"/>
              <a:t>by establishing </a:t>
            </a:r>
            <a:r>
              <a:rPr lang="en-GB" sz="1900" b="1" i="0" dirty="0" smtClean="0"/>
              <a:t>how to develop, produce </a:t>
            </a:r>
            <a:r>
              <a:rPr lang="en-GB" sz="1900" b="1" i="0" dirty="0"/>
              <a:t>and </a:t>
            </a:r>
            <a:r>
              <a:rPr lang="en-GB" sz="1900" b="1" i="0" dirty="0" smtClean="0"/>
              <a:t>disseminate </a:t>
            </a:r>
            <a:r>
              <a:rPr lang="en-GB" sz="1900" b="1" i="0" dirty="0"/>
              <a:t>European statistics </a:t>
            </a:r>
            <a:r>
              <a:rPr lang="en-GB" sz="1900" i="0" dirty="0" smtClean="0"/>
              <a:t>in line </a:t>
            </a:r>
            <a:r>
              <a:rPr lang="en-GB" sz="1900" i="0" dirty="0"/>
              <a:t>with the statistical principles set out in Regulation (EC) No 223/2009 and best international statistical practice </a:t>
            </a:r>
            <a:endParaRPr lang="en-US" altLang="en-US" sz="1900" i="0" dirty="0"/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900" b="1" i="0" dirty="0" smtClean="0"/>
              <a:t>Self-regulatory</a:t>
            </a:r>
            <a:r>
              <a:rPr lang="en-US" altLang="en-US" sz="1900" i="0" dirty="0" smtClean="0"/>
              <a:t>, based on voluntary commitment but referred to in regulation on European Statistics;</a:t>
            </a:r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900" i="0" dirty="0" smtClean="0"/>
              <a:t>Applies to Eurostat, to National Statistical Institutes of the ESS and to other national authorities producing European statistics</a:t>
            </a:r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900" b="1" i="0" dirty="0" smtClean="0"/>
              <a:t>Revised in 2017</a:t>
            </a:r>
            <a:r>
              <a:rPr lang="en-US" altLang="en-US" sz="1900" i="0" dirty="0" smtClean="0"/>
              <a:t>, 16 Principles and 84 indicators; includes the Quality Declaration of the ESS</a:t>
            </a:r>
          </a:p>
          <a:p>
            <a:pPr marL="400050" lvl="1" indent="0">
              <a:spcBef>
                <a:spcPts val="1200"/>
              </a:spcBef>
              <a:buClr>
                <a:srgbClr val="0F5494"/>
              </a:buClr>
              <a:buNone/>
            </a:pPr>
            <a:r>
              <a:rPr lang="en-US" altLang="en-US" sz="1500" dirty="0">
                <a:hlinkClick r:id="rId3"/>
              </a:rPr>
              <a:t>http://</a:t>
            </a:r>
            <a:r>
              <a:rPr lang="en-US" altLang="en-US" sz="1500" dirty="0" smtClean="0">
                <a:hlinkClick r:id="rId3"/>
              </a:rPr>
              <a:t>ec.europa.eu/eurostat/web/quality/european-statistics-code-of-practice</a:t>
            </a:r>
            <a:endParaRPr lang="en-US" altLang="en-US" sz="1500" dirty="0" smtClean="0"/>
          </a:p>
          <a:p>
            <a:pPr marL="400050" lvl="1" indent="0">
              <a:spcBef>
                <a:spcPts val="1800"/>
              </a:spcBef>
              <a:buClr>
                <a:srgbClr val="0F5494"/>
              </a:buClr>
              <a:buNone/>
            </a:pPr>
            <a:endParaRPr lang="en-US" altLang="en-US" sz="14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7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1869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auto">
          <a:xfrm>
            <a:off x="304050" y="5229200"/>
            <a:ext cx="4032448" cy="1224136"/>
          </a:xfrm>
          <a:prstGeom prst="ellipse">
            <a:avLst/>
          </a:prstGeom>
          <a:ln/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2000" y="1440000"/>
            <a:ext cx="8280000" cy="648000"/>
          </a:xfrm>
        </p:spPr>
        <p:txBody>
          <a:bodyPr/>
          <a:lstStyle/>
          <a:p>
            <a:r>
              <a:rPr lang="en-US" altLang="en-US" sz="2800" dirty="0" smtClean="0"/>
              <a:t>Level 1 – Code Principles</a:t>
            </a:r>
            <a:endParaRPr lang="en-US" altLang="en-US" sz="28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050" y="2492896"/>
            <a:ext cx="8533625" cy="3671968"/>
          </a:xfrm>
        </p:spPr>
        <p:txBody>
          <a:bodyPr numCol="2"/>
          <a:lstStyle/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 smtClean="0"/>
              <a:t>Institutional environment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Professional independence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dirty="0"/>
              <a:t>Coordination and </a:t>
            </a:r>
            <a:r>
              <a:rPr lang="en-US" altLang="en-US" sz="1600" dirty="0" smtClean="0"/>
              <a:t>cooperation</a:t>
            </a:r>
            <a:br>
              <a:rPr lang="en-US" altLang="en-US" sz="1600" dirty="0" smtClean="0"/>
            </a:br>
            <a:r>
              <a:rPr lang="en-US" altLang="en-US" sz="1600" b="0" dirty="0" smtClean="0"/>
              <a:t>(NEW since Nov 2017)</a:t>
            </a:r>
            <a:endParaRPr lang="en-US" altLang="en-US" sz="1600" b="0" dirty="0"/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Mandate for data collection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Adequacy </a:t>
            </a:r>
            <a:r>
              <a:rPr lang="en-US" altLang="en-US" sz="1600" b="0" dirty="0" smtClean="0"/>
              <a:t>of resources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Commitment to quality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Statistical confidentiality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Impartiality and objectivity</a:t>
            </a:r>
          </a:p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endParaRPr lang="en-US" altLang="en-US" i="0" dirty="0" smtClean="0"/>
          </a:p>
          <a:p>
            <a:pPr marL="0" indent="0">
              <a:spcBef>
                <a:spcPts val="1800"/>
              </a:spcBef>
              <a:buClr>
                <a:srgbClr val="0F5494"/>
              </a:buClr>
              <a:buNone/>
            </a:pPr>
            <a:r>
              <a:rPr lang="en-US" altLang="en-US" i="0" dirty="0" smtClean="0"/>
              <a:t>+ </a:t>
            </a:r>
            <a:r>
              <a:rPr lang="en-US" altLang="en-US" b="1" i="0" dirty="0" smtClean="0"/>
              <a:t>Level 2</a:t>
            </a:r>
            <a:r>
              <a:rPr lang="en-US" altLang="en-US" i="0" dirty="0" smtClean="0"/>
              <a:t>: 84 Indicators</a:t>
            </a:r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endParaRPr lang="en-US" altLang="en-US" sz="2000" i="0" dirty="0"/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 smtClean="0"/>
              <a:t>Statistical processes</a:t>
            </a:r>
          </a:p>
          <a:p>
            <a:pPr lvl="1">
              <a:spcBef>
                <a:spcPts val="6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Sound methodology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Appropriate statistical procedures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Non-excessive burden on respondents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/>
              <a:t>Cost </a:t>
            </a:r>
            <a:r>
              <a:rPr lang="en-US" altLang="en-US" sz="1600" b="0" dirty="0" smtClean="0"/>
              <a:t>effectiveness</a:t>
            </a:r>
            <a:endParaRPr lang="en-US" altLang="en-US" b="0" dirty="0"/>
          </a:p>
          <a:p>
            <a:pPr>
              <a:spcBef>
                <a:spcPts val="18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2000" b="1" i="0" dirty="0" smtClean="0"/>
              <a:t>Statistical output</a:t>
            </a:r>
          </a:p>
          <a:p>
            <a:pPr lvl="1">
              <a:spcBef>
                <a:spcPts val="60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Relevance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Accuracy and reliability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Timeliness and punctuality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Coherence and comparability</a:t>
            </a:r>
          </a:p>
          <a:p>
            <a:pPr lvl="1">
              <a:spcBef>
                <a:spcPts val="0"/>
              </a:spcBef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US" altLang="en-US" sz="1600" b="0" dirty="0" smtClean="0"/>
              <a:t>Accessibility and clarity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0000" y="6300000"/>
            <a:ext cx="720000" cy="360000"/>
          </a:xfrm>
        </p:spPr>
        <p:txBody>
          <a:bodyPr/>
          <a:lstStyle/>
          <a:p>
            <a:pPr>
              <a:defRPr/>
            </a:pPr>
            <a:fld id="{1A35B1E4-DEE4-4159-906E-66501177E1C9}" type="slidenum">
              <a:rPr lang="en-GB" sz="1600">
                <a:solidFill>
                  <a:srgbClr val="0F5494"/>
                </a:solidFill>
                <a:latin typeface="+mn-lt"/>
              </a:rPr>
              <a:pPr>
                <a:defRPr/>
              </a:pPr>
              <a:t>8</a:t>
            </a:fld>
            <a:endParaRPr lang="en-GB" sz="1600" dirty="0">
              <a:solidFill>
                <a:srgbClr val="0F5494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4863" y="6642669"/>
            <a:ext cx="612000" cy="23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900" i="1" dirty="0">
                <a:solidFill>
                  <a:schemeClr val="bg1"/>
                </a:solidFill>
                <a:latin typeface="Arial" charset="0"/>
              </a:rPr>
              <a:t>Eurostat</a:t>
            </a:r>
          </a:p>
        </p:txBody>
      </p:sp>
      <p:sp>
        <p:nvSpPr>
          <p:cNvPr id="2" name="Oval 1"/>
          <p:cNvSpPr/>
          <p:nvPr/>
        </p:nvSpPr>
        <p:spPr bwMode="auto">
          <a:xfrm>
            <a:off x="304050" y="5129600"/>
            <a:ext cx="4032448" cy="144016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5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67544" y="1196753"/>
            <a:ext cx="8229600" cy="648072"/>
          </a:xfrm>
        </p:spPr>
        <p:txBody>
          <a:bodyPr/>
          <a:lstStyle/>
          <a:p>
            <a:r>
              <a:rPr lang="en-GB" dirty="0" smtClean="0"/>
              <a:t>Quality declaration</a:t>
            </a:r>
            <a:endParaRPr lang="en-GB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282356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Part of the </a:t>
            </a:r>
            <a:r>
              <a:rPr lang="en-GB" sz="2300" b="1" dirty="0" err="1" smtClean="0"/>
              <a:t>ESCoP</a:t>
            </a:r>
            <a:endParaRPr lang="en-GB" sz="2300" b="1" dirty="0" smtClean="0"/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Declares partnership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ESS operates under a strict legal regime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Robust, world-class and self-regulatory quality framework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Quality seen as competitive advantage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300" b="1" dirty="0" smtClean="0"/>
              <a:t>Commitment to statistical excellence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itchFamily="2" charset="2"/>
              <a:buChar char="§"/>
            </a:pPr>
            <a:endParaRPr lang="en-GB" sz="21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5B1E4-DEE4-4159-906E-66501177E1C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16814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1182</TotalTime>
  <Words>792</Words>
  <Application>Microsoft Office PowerPoint</Application>
  <PresentationFormat>On-screen Show (4:3)</PresentationFormat>
  <Paragraphs>160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Blank</vt:lpstr>
      <vt:lpstr>Quality </vt:lpstr>
      <vt:lpstr>Overview</vt:lpstr>
      <vt:lpstr>What is quality?</vt:lpstr>
      <vt:lpstr>What is quality in statistics?</vt:lpstr>
      <vt:lpstr>The quality framework of the ESS</vt:lpstr>
      <vt:lpstr>The quality framework of the ESS</vt:lpstr>
      <vt:lpstr>ES Code of Practice</vt:lpstr>
      <vt:lpstr>Level 1 – Code Principles</vt:lpstr>
      <vt:lpstr>Quality declaration</vt:lpstr>
      <vt:lpstr>Managing and assuring quality</vt:lpstr>
      <vt:lpstr>Quality assurance in the ESS</vt:lpstr>
      <vt:lpstr>Level 3 -Quality Assurance Framework of the ESS (QAF) </vt:lpstr>
      <vt:lpstr>Quality assurance in practice Levels 1-3</vt:lpstr>
      <vt:lpstr>Standards on Quality reporting</vt:lpstr>
      <vt:lpstr>Implementation of the ESS Quality Framework - examples</vt:lpstr>
      <vt:lpstr>Slide 16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Quality function in Eurostat and the ESS</dc:title>
  <dc:creator>Alexandru.GHERASIM@ec.europa.eu</dc:creator>
  <cp:lastModifiedBy>Petrika Jorgji</cp:lastModifiedBy>
  <cp:revision>177</cp:revision>
  <cp:lastPrinted>2018-04-10T15:53:24Z</cp:lastPrinted>
  <dcterms:created xsi:type="dcterms:W3CDTF">2016-11-30T13:21:09Z</dcterms:created>
  <dcterms:modified xsi:type="dcterms:W3CDTF">2019-02-20T16:37:50Z</dcterms:modified>
</cp:coreProperties>
</file>