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customXml/itemProps4.xml" ContentType="application/vnd.openxmlformats-officedocument.customXml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52"/>
  </p:notesMasterIdLst>
  <p:handoutMasterIdLst>
    <p:handoutMasterId r:id="rId53"/>
  </p:handoutMasterIdLst>
  <p:sldIdLst>
    <p:sldId id="261" r:id="rId6"/>
    <p:sldId id="357" r:id="rId7"/>
    <p:sldId id="314" r:id="rId8"/>
    <p:sldId id="308" r:id="rId9"/>
    <p:sldId id="310" r:id="rId10"/>
    <p:sldId id="312" r:id="rId11"/>
    <p:sldId id="344" r:id="rId12"/>
    <p:sldId id="345" r:id="rId13"/>
    <p:sldId id="346" r:id="rId14"/>
    <p:sldId id="322" r:id="rId15"/>
    <p:sldId id="316" r:id="rId16"/>
    <p:sldId id="318" r:id="rId17"/>
    <p:sldId id="321" r:id="rId18"/>
    <p:sldId id="349" r:id="rId19"/>
    <p:sldId id="320" r:id="rId20"/>
    <p:sldId id="323" r:id="rId21"/>
    <p:sldId id="324" r:id="rId22"/>
    <p:sldId id="325" r:id="rId23"/>
    <p:sldId id="326" r:id="rId24"/>
    <p:sldId id="327" r:id="rId25"/>
    <p:sldId id="328" r:id="rId26"/>
    <p:sldId id="329" r:id="rId27"/>
    <p:sldId id="330" r:id="rId28"/>
    <p:sldId id="331" r:id="rId29"/>
    <p:sldId id="332" r:id="rId30"/>
    <p:sldId id="333" r:id="rId31"/>
    <p:sldId id="334" r:id="rId32"/>
    <p:sldId id="336" r:id="rId33"/>
    <p:sldId id="337" r:id="rId34"/>
    <p:sldId id="338" r:id="rId35"/>
    <p:sldId id="339" r:id="rId36"/>
    <p:sldId id="350" r:id="rId37"/>
    <p:sldId id="340" r:id="rId38"/>
    <p:sldId id="341" r:id="rId39"/>
    <p:sldId id="348" r:id="rId40"/>
    <p:sldId id="352" r:id="rId41"/>
    <p:sldId id="351" r:id="rId42"/>
    <p:sldId id="353" r:id="rId43"/>
    <p:sldId id="354" r:id="rId44"/>
    <p:sldId id="342" r:id="rId45"/>
    <p:sldId id="343" r:id="rId46"/>
    <p:sldId id="347" r:id="rId47"/>
    <p:sldId id="355" r:id="rId48"/>
    <p:sldId id="356" r:id="rId49"/>
    <p:sldId id="358" r:id="rId50"/>
    <p:sldId id="289" r:id="rId51"/>
  </p:sldIdLst>
  <p:sldSz cx="9144000" cy="6858000" type="screen4x3"/>
  <p:notesSz cx="6724650" cy="9774238"/>
  <p:defaultTextStyle>
    <a:defPPr>
      <a:defRPr lang="en-GB"/>
    </a:defPPr>
    <a:lvl1pPr algn="l" rtl="0" fontAlgn="base">
      <a:spcBef>
        <a:spcPct val="0"/>
      </a:spcBef>
      <a:spcAft>
        <a:spcPct val="0"/>
      </a:spcAft>
      <a:defRPr sz="7600" b="1" kern="1200">
        <a:solidFill>
          <a:srgbClr val="FFD624"/>
        </a:solidFill>
        <a:latin typeface="Verdana" pitchFamily="34" charset="0"/>
        <a:ea typeface="+mn-ea"/>
        <a:cs typeface="Arial" charset="0"/>
      </a:defRPr>
    </a:lvl1pPr>
    <a:lvl2pPr marL="457200" algn="l" rtl="0" fontAlgn="base">
      <a:spcBef>
        <a:spcPct val="0"/>
      </a:spcBef>
      <a:spcAft>
        <a:spcPct val="0"/>
      </a:spcAft>
      <a:defRPr sz="7600" b="1" kern="1200">
        <a:solidFill>
          <a:srgbClr val="FFD624"/>
        </a:solidFill>
        <a:latin typeface="Verdana" pitchFamily="34" charset="0"/>
        <a:ea typeface="+mn-ea"/>
        <a:cs typeface="Arial" charset="0"/>
      </a:defRPr>
    </a:lvl2pPr>
    <a:lvl3pPr marL="914400" algn="l" rtl="0" fontAlgn="base">
      <a:spcBef>
        <a:spcPct val="0"/>
      </a:spcBef>
      <a:spcAft>
        <a:spcPct val="0"/>
      </a:spcAft>
      <a:defRPr sz="7600" b="1" kern="1200">
        <a:solidFill>
          <a:srgbClr val="FFD624"/>
        </a:solidFill>
        <a:latin typeface="Verdana" pitchFamily="34" charset="0"/>
        <a:ea typeface="+mn-ea"/>
        <a:cs typeface="Arial" charset="0"/>
      </a:defRPr>
    </a:lvl3pPr>
    <a:lvl4pPr marL="1371600" algn="l" rtl="0" fontAlgn="base">
      <a:spcBef>
        <a:spcPct val="0"/>
      </a:spcBef>
      <a:spcAft>
        <a:spcPct val="0"/>
      </a:spcAft>
      <a:defRPr sz="7600" b="1" kern="1200">
        <a:solidFill>
          <a:srgbClr val="FFD624"/>
        </a:solidFill>
        <a:latin typeface="Verdana" pitchFamily="34" charset="0"/>
        <a:ea typeface="+mn-ea"/>
        <a:cs typeface="Arial" charset="0"/>
      </a:defRPr>
    </a:lvl4pPr>
    <a:lvl5pPr marL="1828800" algn="l" rtl="0" fontAlgn="base">
      <a:spcBef>
        <a:spcPct val="0"/>
      </a:spcBef>
      <a:spcAft>
        <a:spcPct val="0"/>
      </a:spcAft>
      <a:defRPr sz="7600" b="1" kern="1200">
        <a:solidFill>
          <a:srgbClr val="FFD624"/>
        </a:solidFill>
        <a:latin typeface="Verdana" pitchFamily="34" charset="0"/>
        <a:ea typeface="+mn-ea"/>
        <a:cs typeface="Arial" charset="0"/>
      </a:defRPr>
    </a:lvl5pPr>
    <a:lvl6pPr marL="2286000" algn="l" defTabSz="914400" rtl="0" eaLnBrk="1" latinLnBrk="0" hangingPunct="1">
      <a:defRPr sz="7600" b="1" kern="1200">
        <a:solidFill>
          <a:srgbClr val="FFD624"/>
        </a:solidFill>
        <a:latin typeface="Verdana" pitchFamily="34" charset="0"/>
        <a:ea typeface="+mn-ea"/>
        <a:cs typeface="Arial" charset="0"/>
      </a:defRPr>
    </a:lvl6pPr>
    <a:lvl7pPr marL="2743200" algn="l" defTabSz="914400" rtl="0" eaLnBrk="1" latinLnBrk="0" hangingPunct="1">
      <a:defRPr sz="7600" b="1" kern="1200">
        <a:solidFill>
          <a:srgbClr val="FFD624"/>
        </a:solidFill>
        <a:latin typeface="Verdana" pitchFamily="34" charset="0"/>
        <a:ea typeface="+mn-ea"/>
        <a:cs typeface="Arial" charset="0"/>
      </a:defRPr>
    </a:lvl7pPr>
    <a:lvl8pPr marL="3200400" algn="l" defTabSz="914400" rtl="0" eaLnBrk="1" latinLnBrk="0" hangingPunct="1">
      <a:defRPr sz="7600" b="1" kern="1200">
        <a:solidFill>
          <a:srgbClr val="FFD624"/>
        </a:solidFill>
        <a:latin typeface="Verdana" pitchFamily="34" charset="0"/>
        <a:ea typeface="+mn-ea"/>
        <a:cs typeface="Arial" charset="0"/>
      </a:defRPr>
    </a:lvl8pPr>
    <a:lvl9pPr marL="3657600" algn="l" defTabSz="914400" rtl="0" eaLnBrk="1" latinLnBrk="0" hangingPunct="1">
      <a:defRPr sz="7600" b="1" kern="1200">
        <a:solidFill>
          <a:srgbClr val="FFD624"/>
        </a:solidFill>
        <a:latin typeface="Verdana" pitchFamily="34" charset="0"/>
        <a:ea typeface="+mn-ea"/>
        <a:cs typeface="Arial"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078" userDrawn="1">
          <p15:clr>
            <a:srgbClr val="A4A3A4"/>
          </p15:clr>
        </p15:guide>
        <p15:guide id="2" pos="211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MOS Helena (ESTAT)" initials="HR"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F5494"/>
    <a:srgbClr val="133176"/>
    <a:srgbClr val="FFD624"/>
    <a:srgbClr val="3166CF"/>
    <a:srgbClr val="3E6FD2"/>
    <a:srgbClr val="2D5EC1"/>
    <a:srgbClr val="BDDEFF"/>
    <a:srgbClr val="99CC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7342" autoAdjust="0"/>
  </p:normalViewPr>
  <p:slideViewPr>
    <p:cSldViewPr showGuides="1">
      <p:cViewPr varScale="1">
        <p:scale>
          <a:sx n="89" d="100"/>
          <a:sy n="89" d="100"/>
        </p:scale>
        <p:origin x="-1032"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62" d="100"/>
          <a:sy n="62" d="100"/>
        </p:scale>
        <p:origin x="-2850" y="-78"/>
      </p:cViewPr>
      <p:guideLst>
        <p:guide orient="horz" pos="3078"/>
        <p:guide pos="2118"/>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1" y="0"/>
            <a:ext cx="2914748" cy="489260"/>
          </a:xfrm>
          <a:prstGeom prst="rect">
            <a:avLst/>
          </a:prstGeom>
          <a:noFill/>
          <a:ln w="9525">
            <a:noFill/>
            <a:miter lim="800000"/>
            <a:headEnd/>
            <a:tailEnd/>
          </a:ln>
          <a:effectLst/>
        </p:spPr>
        <p:txBody>
          <a:bodyPr vert="horz" wrap="square" lIns="90203" tIns="45102" rIns="90203" bIns="45102" numCol="1" anchor="t" anchorCtr="0" compatLnSpc="1">
            <a:prstTxWarp prst="textNoShape">
              <a:avLst/>
            </a:prstTxWarp>
          </a:bodyPr>
          <a:lstStyle>
            <a:lvl1pPr>
              <a:defRPr sz="1200" b="0">
                <a:solidFill>
                  <a:schemeClr val="tx1"/>
                </a:solidFill>
                <a:latin typeface="Arial" charset="0"/>
                <a:cs typeface="+mn-cs"/>
              </a:defRPr>
            </a:lvl1pPr>
          </a:lstStyle>
          <a:p>
            <a:pPr>
              <a:defRPr/>
            </a:pPr>
            <a:endParaRPr lang="en-GB"/>
          </a:p>
        </p:txBody>
      </p:sp>
      <p:sp>
        <p:nvSpPr>
          <p:cNvPr id="37891" name="Rectangle 3"/>
          <p:cNvSpPr>
            <a:spLocks noGrp="1" noChangeArrowheads="1"/>
          </p:cNvSpPr>
          <p:nvPr>
            <p:ph type="dt" sz="quarter" idx="1"/>
          </p:nvPr>
        </p:nvSpPr>
        <p:spPr bwMode="auto">
          <a:xfrm>
            <a:off x="3808332" y="0"/>
            <a:ext cx="2914748" cy="489260"/>
          </a:xfrm>
          <a:prstGeom prst="rect">
            <a:avLst/>
          </a:prstGeom>
          <a:noFill/>
          <a:ln w="9525">
            <a:noFill/>
            <a:miter lim="800000"/>
            <a:headEnd/>
            <a:tailEnd/>
          </a:ln>
          <a:effectLst/>
        </p:spPr>
        <p:txBody>
          <a:bodyPr vert="horz" wrap="square" lIns="90203" tIns="45102" rIns="90203" bIns="45102" numCol="1" anchor="t" anchorCtr="0" compatLnSpc="1">
            <a:prstTxWarp prst="textNoShape">
              <a:avLst/>
            </a:prstTxWarp>
          </a:bodyPr>
          <a:lstStyle>
            <a:lvl1pPr algn="r">
              <a:defRPr sz="1200" b="0">
                <a:solidFill>
                  <a:schemeClr val="tx1"/>
                </a:solidFill>
                <a:latin typeface="Arial" charset="0"/>
                <a:cs typeface="+mn-cs"/>
              </a:defRPr>
            </a:lvl1pPr>
          </a:lstStyle>
          <a:p>
            <a:pPr>
              <a:defRPr/>
            </a:pPr>
            <a:endParaRPr lang="en-GB"/>
          </a:p>
        </p:txBody>
      </p:sp>
      <p:sp>
        <p:nvSpPr>
          <p:cNvPr id="37892" name="Rectangle 4"/>
          <p:cNvSpPr>
            <a:spLocks noGrp="1" noChangeArrowheads="1"/>
          </p:cNvSpPr>
          <p:nvPr>
            <p:ph type="ftr" sz="quarter" idx="2"/>
          </p:nvPr>
        </p:nvSpPr>
        <p:spPr bwMode="auto">
          <a:xfrm>
            <a:off x="1" y="9283416"/>
            <a:ext cx="2914748" cy="489259"/>
          </a:xfrm>
          <a:prstGeom prst="rect">
            <a:avLst/>
          </a:prstGeom>
          <a:noFill/>
          <a:ln w="9525">
            <a:noFill/>
            <a:miter lim="800000"/>
            <a:headEnd/>
            <a:tailEnd/>
          </a:ln>
          <a:effectLst/>
        </p:spPr>
        <p:txBody>
          <a:bodyPr vert="horz" wrap="square" lIns="90203" tIns="45102" rIns="90203" bIns="45102" numCol="1" anchor="b" anchorCtr="0" compatLnSpc="1">
            <a:prstTxWarp prst="textNoShape">
              <a:avLst/>
            </a:prstTxWarp>
          </a:bodyPr>
          <a:lstStyle>
            <a:lvl1pPr>
              <a:defRPr sz="1200" b="0">
                <a:solidFill>
                  <a:schemeClr val="tx1"/>
                </a:solidFill>
                <a:latin typeface="Arial" charset="0"/>
                <a:cs typeface="+mn-cs"/>
              </a:defRPr>
            </a:lvl1pPr>
          </a:lstStyle>
          <a:p>
            <a:pPr>
              <a:defRPr/>
            </a:pPr>
            <a:endParaRPr lang="en-GB"/>
          </a:p>
        </p:txBody>
      </p:sp>
      <p:sp>
        <p:nvSpPr>
          <p:cNvPr id="37893" name="Rectangle 5"/>
          <p:cNvSpPr>
            <a:spLocks noGrp="1" noChangeArrowheads="1"/>
          </p:cNvSpPr>
          <p:nvPr>
            <p:ph type="sldNum" sz="quarter" idx="3"/>
          </p:nvPr>
        </p:nvSpPr>
        <p:spPr bwMode="auto">
          <a:xfrm>
            <a:off x="3808332" y="9283416"/>
            <a:ext cx="2914748" cy="489259"/>
          </a:xfrm>
          <a:prstGeom prst="rect">
            <a:avLst/>
          </a:prstGeom>
          <a:noFill/>
          <a:ln w="9525">
            <a:noFill/>
            <a:miter lim="800000"/>
            <a:headEnd/>
            <a:tailEnd/>
          </a:ln>
          <a:effectLst/>
        </p:spPr>
        <p:txBody>
          <a:bodyPr vert="horz" wrap="square" lIns="90203" tIns="45102" rIns="90203" bIns="45102" numCol="1" anchor="b" anchorCtr="0" compatLnSpc="1">
            <a:prstTxWarp prst="textNoShape">
              <a:avLst/>
            </a:prstTxWarp>
          </a:bodyPr>
          <a:lstStyle>
            <a:lvl1pPr algn="r">
              <a:defRPr sz="1200" b="0">
                <a:solidFill>
                  <a:schemeClr val="tx1"/>
                </a:solidFill>
                <a:latin typeface="Arial" charset="0"/>
                <a:cs typeface="+mn-cs"/>
              </a:defRPr>
            </a:lvl1pPr>
          </a:lstStyle>
          <a:p>
            <a:pPr>
              <a:defRPr/>
            </a:pPr>
            <a:fld id="{019AE9C2-957E-4966-9576-B839B0C0128F}" type="slidenum">
              <a:rPr lang="en-GB"/>
              <a:pPr>
                <a:defRPr/>
              </a:pPr>
              <a:t>‹#›</a:t>
            </a:fld>
            <a:endParaRPr lang="en-GB"/>
          </a:p>
        </p:txBody>
      </p:sp>
    </p:spTree>
    <p:extLst>
      <p:ext uri="{BB962C8B-B14F-4D97-AF65-F5344CB8AC3E}">
        <p14:creationId xmlns:p14="http://schemas.microsoft.com/office/powerpoint/2010/main" xmlns="" val="42221458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1" y="0"/>
            <a:ext cx="2914748" cy="489260"/>
          </a:xfrm>
          <a:prstGeom prst="rect">
            <a:avLst/>
          </a:prstGeom>
          <a:noFill/>
          <a:ln w="9525">
            <a:noFill/>
            <a:miter lim="800000"/>
            <a:headEnd/>
            <a:tailEnd/>
          </a:ln>
          <a:effectLst/>
        </p:spPr>
        <p:txBody>
          <a:bodyPr vert="horz" wrap="square" lIns="90203" tIns="45102" rIns="90203" bIns="45102" numCol="1" anchor="t" anchorCtr="0" compatLnSpc="1">
            <a:prstTxWarp prst="textNoShape">
              <a:avLst/>
            </a:prstTxWarp>
          </a:bodyPr>
          <a:lstStyle>
            <a:lvl1pPr>
              <a:defRPr sz="1200" b="0">
                <a:solidFill>
                  <a:schemeClr val="tx1"/>
                </a:solidFill>
                <a:latin typeface="Arial" charset="0"/>
                <a:cs typeface="+mn-cs"/>
              </a:defRPr>
            </a:lvl1pPr>
          </a:lstStyle>
          <a:p>
            <a:pPr>
              <a:defRPr/>
            </a:pPr>
            <a:endParaRPr lang="en-GB"/>
          </a:p>
        </p:txBody>
      </p:sp>
      <p:sp>
        <p:nvSpPr>
          <p:cNvPr id="36867" name="Rectangle 3"/>
          <p:cNvSpPr>
            <a:spLocks noGrp="1" noChangeArrowheads="1"/>
          </p:cNvSpPr>
          <p:nvPr>
            <p:ph type="dt" idx="1"/>
          </p:nvPr>
        </p:nvSpPr>
        <p:spPr bwMode="auto">
          <a:xfrm>
            <a:off x="3808332" y="0"/>
            <a:ext cx="2914748" cy="489260"/>
          </a:xfrm>
          <a:prstGeom prst="rect">
            <a:avLst/>
          </a:prstGeom>
          <a:noFill/>
          <a:ln w="9525">
            <a:noFill/>
            <a:miter lim="800000"/>
            <a:headEnd/>
            <a:tailEnd/>
          </a:ln>
          <a:effectLst/>
        </p:spPr>
        <p:txBody>
          <a:bodyPr vert="horz" wrap="square" lIns="90203" tIns="45102" rIns="90203" bIns="45102" numCol="1" anchor="t" anchorCtr="0" compatLnSpc="1">
            <a:prstTxWarp prst="textNoShape">
              <a:avLst/>
            </a:prstTxWarp>
          </a:bodyPr>
          <a:lstStyle>
            <a:lvl1pPr algn="r">
              <a:defRPr sz="1200" b="0">
                <a:solidFill>
                  <a:schemeClr val="tx1"/>
                </a:solidFill>
                <a:latin typeface="Arial" charset="0"/>
                <a:cs typeface="+mn-cs"/>
              </a:defRPr>
            </a:lvl1pPr>
          </a:lstStyle>
          <a:p>
            <a:pPr>
              <a:defRPr/>
            </a:pPr>
            <a:endParaRPr lang="en-GB"/>
          </a:p>
        </p:txBody>
      </p:sp>
      <p:sp>
        <p:nvSpPr>
          <p:cNvPr id="15364" name="Rectangle 4"/>
          <p:cNvSpPr>
            <a:spLocks noGrp="1" noRot="1" noChangeAspect="1" noChangeArrowheads="1" noTextEdit="1"/>
          </p:cNvSpPr>
          <p:nvPr>
            <p:ph type="sldImg" idx="2"/>
          </p:nvPr>
        </p:nvSpPr>
        <p:spPr bwMode="auto">
          <a:xfrm>
            <a:off x="919163" y="733425"/>
            <a:ext cx="4887912" cy="3665538"/>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6869" name="Rectangle 5"/>
          <p:cNvSpPr>
            <a:spLocks noGrp="1" noChangeArrowheads="1"/>
          </p:cNvSpPr>
          <p:nvPr>
            <p:ph type="body" sz="quarter" idx="3"/>
          </p:nvPr>
        </p:nvSpPr>
        <p:spPr bwMode="auto">
          <a:xfrm>
            <a:off x="672151" y="4642491"/>
            <a:ext cx="5380348" cy="4398641"/>
          </a:xfrm>
          <a:prstGeom prst="rect">
            <a:avLst/>
          </a:prstGeom>
          <a:noFill/>
          <a:ln w="9525">
            <a:noFill/>
            <a:miter lim="800000"/>
            <a:headEnd/>
            <a:tailEnd/>
          </a:ln>
          <a:effectLst/>
        </p:spPr>
        <p:txBody>
          <a:bodyPr vert="horz" wrap="square" lIns="90203" tIns="45102" rIns="90203" bIns="45102"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1" y="9283416"/>
            <a:ext cx="2914748" cy="489259"/>
          </a:xfrm>
          <a:prstGeom prst="rect">
            <a:avLst/>
          </a:prstGeom>
          <a:noFill/>
          <a:ln w="9525">
            <a:noFill/>
            <a:miter lim="800000"/>
            <a:headEnd/>
            <a:tailEnd/>
          </a:ln>
          <a:effectLst/>
        </p:spPr>
        <p:txBody>
          <a:bodyPr vert="horz" wrap="square" lIns="90203" tIns="45102" rIns="90203" bIns="45102" numCol="1" anchor="b" anchorCtr="0" compatLnSpc="1">
            <a:prstTxWarp prst="textNoShape">
              <a:avLst/>
            </a:prstTxWarp>
          </a:bodyPr>
          <a:lstStyle>
            <a:lvl1pPr>
              <a:defRPr sz="1200" b="0">
                <a:solidFill>
                  <a:schemeClr val="tx1"/>
                </a:solidFill>
                <a:latin typeface="Arial" charset="0"/>
                <a:cs typeface="+mn-cs"/>
              </a:defRPr>
            </a:lvl1pPr>
          </a:lstStyle>
          <a:p>
            <a:pPr>
              <a:defRPr/>
            </a:pPr>
            <a:endParaRPr lang="en-GB"/>
          </a:p>
        </p:txBody>
      </p:sp>
      <p:sp>
        <p:nvSpPr>
          <p:cNvPr id="36871" name="Rectangle 7"/>
          <p:cNvSpPr>
            <a:spLocks noGrp="1" noChangeArrowheads="1"/>
          </p:cNvSpPr>
          <p:nvPr>
            <p:ph type="sldNum" sz="quarter" idx="5"/>
          </p:nvPr>
        </p:nvSpPr>
        <p:spPr bwMode="auto">
          <a:xfrm>
            <a:off x="3808332" y="9283416"/>
            <a:ext cx="2914748" cy="489259"/>
          </a:xfrm>
          <a:prstGeom prst="rect">
            <a:avLst/>
          </a:prstGeom>
          <a:noFill/>
          <a:ln w="9525">
            <a:noFill/>
            <a:miter lim="800000"/>
            <a:headEnd/>
            <a:tailEnd/>
          </a:ln>
          <a:effectLst/>
        </p:spPr>
        <p:txBody>
          <a:bodyPr vert="horz" wrap="square" lIns="90203" tIns="45102" rIns="90203" bIns="45102" numCol="1" anchor="b" anchorCtr="0" compatLnSpc="1">
            <a:prstTxWarp prst="textNoShape">
              <a:avLst/>
            </a:prstTxWarp>
          </a:bodyPr>
          <a:lstStyle>
            <a:lvl1pPr algn="r">
              <a:defRPr sz="1200" b="0">
                <a:solidFill>
                  <a:schemeClr val="tx1"/>
                </a:solidFill>
                <a:latin typeface="Arial" charset="0"/>
                <a:cs typeface="+mn-cs"/>
              </a:defRPr>
            </a:lvl1pPr>
          </a:lstStyle>
          <a:p>
            <a:pPr>
              <a:defRPr/>
            </a:pPr>
            <a:fld id="{EC6EE333-4375-46A0-8D7E-4185E8642999}" type="slidenum">
              <a:rPr lang="en-GB"/>
              <a:pPr>
                <a:defRPr/>
              </a:pPr>
              <a:t>‹#›</a:t>
            </a:fld>
            <a:endParaRPr lang="en-GB"/>
          </a:p>
        </p:txBody>
      </p:sp>
    </p:spTree>
    <p:extLst>
      <p:ext uri="{BB962C8B-B14F-4D97-AF65-F5344CB8AC3E}">
        <p14:creationId xmlns:p14="http://schemas.microsoft.com/office/powerpoint/2010/main" xmlns="" val="361350511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6"/>
          <p:cNvSpPr>
            <a:spLocks noChangeArrowheads="1"/>
          </p:cNvSpPr>
          <p:nvPr userDrawn="1"/>
        </p:nvSpPr>
        <p:spPr bwMode="auto">
          <a:xfrm>
            <a:off x="0" y="1125538"/>
            <a:ext cx="9144000" cy="5732462"/>
          </a:xfrm>
          <a:prstGeom prst="rect">
            <a:avLst/>
          </a:prstGeom>
          <a:solidFill>
            <a:srgbClr val="0F5494"/>
          </a:solidFill>
          <a:ln w="73025" algn="ctr">
            <a:solidFill>
              <a:srgbClr val="0F5494"/>
            </a:solidFill>
            <a:miter lim="800000"/>
            <a:headEnd/>
            <a:tailEnd/>
          </a:ln>
          <a:effectLst>
            <a:outerShdw dist="23000" dir="5400000" rotWithShape="0">
              <a:srgbClr val="000000">
                <a:alpha val="34998"/>
              </a:srgbClr>
            </a:outerShdw>
          </a:effectLst>
        </p:spPr>
        <p:txBody>
          <a:bodyPr anchor="ctr"/>
          <a:lstStyle/>
          <a:p>
            <a:pPr algn="ctr" defTabSz="457200"/>
            <a:endParaRPr lang="en-US" sz="1800" b="0">
              <a:solidFill>
                <a:srgbClr val="FFFFFF"/>
              </a:solidFill>
            </a:endParaRPr>
          </a:p>
        </p:txBody>
      </p:sp>
      <p:pic>
        <p:nvPicPr>
          <p:cNvPr id="5" name="Picture 6" descr="LOGO CE-EN-quadri.eps"/>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3905250" y="309563"/>
            <a:ext cx="1584325" cy="1100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Rectangle 5"/>
          <p:cNvSpPr/>
          <p:nvPr userDrawn="1"/>
        </p:nvSpPr>
        <p:spPr>
          <a:xfrm>
            <a:off x="4230688" y="6669088"/>
            <a:ext cx="684212"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900" b="0" i="1" dirty="0">
                <a:solidFill>
                  <a:schemeClr val="bg1">
                    <a:lumMod val="95000"/>
                  </a:schemeClr>
                </a:solidFill>
              </a:rPr>
              <a:t>Eurostat</a:t>
            </a:r>
          </a:p>
        </p:txBody>
      </p:sp>
      <p:sp>
        <p:nvSpPr>
          <p:cNvPr id="2" name="Title 1"/>
          <p:cNvSpPr>
            <a:spLocks noGrp="1"/>
          </p:cNvSpPr>
          <p:nvPr>
            <p:ph type="title"/>
          </p:nvPr>
        </p:nvSpPr>
        <p:spPr>
          <a:xfrm>
            <a:off x="4139952" y="1641600"/>
            <a:ext cx="4536504" cy="2088232"/>
          </a:xfrm>
        </p:spPr>
        <p:txBody>
          <a:bodyPr/>
          <a:lstStyle>
            <a:lvl1pPr indent="0">
              <a:defRPr sz="4800">
                <a:solidFill>
                  <a:srgbClr val="FFD624"/>
                </a:solidFill>
              </a:defRPr>
            </a:lvl1pPr>
          </a:lstStyle>
          <a:p>
            <a:r>
              <a:rPr lang="en-US" smtClean="0"/>
              <a:t>Click to edit Master title style</a:t>
            </a:r>
            <a:endParaRPr lang="en-GB" dirty="0"/>
          </a:p>
        </p:txBody>
      </p:sp>
      <p:sp>
        <p:nvSpPr>
          <p:cNvPr id="3" name="Content Placeholder 2"/>
          <p:cNvSpPr>
            <a:spLocks noGrp="1"/>
          </p:cNvSpPr>
          <p:nvPr>
            <p:ph idx="1"/>
          </p:nvPr>
        </p:nvSpPr>
        <p:spPr>
          <a:xfrm>
            <a:off x="467544" y="3933056"/>
            <a:ext cx="3744416" cy="1872208"/>
          </a:xfrm>
        </p:spPr>
        <p:txBody>
          <a:bodyPr/>
          <a:lstStyle>
            <a:lvl1pPr indent="0">
              <a:buNone/>
              <a:defRPr sz="3000" b="1" i="0">
                <a:solidFill>
                  <a:schemeClr val="bg1"/>
                </a:solidFill>
              </a:defRPr>
            </a:lvl1pPr>
            <a:lvl3pPr marL="228600" indent="-228600" algn="l">
              <a:defRPr sz="3000" b="1">
                <a:solidFill>
                  <a:schemeClr val="bg1"/>
                </a:solidFill>
              </a:defRPr>
            </a:lvl3pPr>
          </a:lstStyle>
          <a:p>
            <a:pPr lvl="0"/>
            <a:r>
              <a:rPr lang="en-US" smtClean="0"/>
              <a:t>Click to edit Master text styles</a:t>
            </a:r>
          </a:p>
        </p:txBody>
      </p:sp>
      <p:sp>
        <p:nvSpPr>
          <p:cNvPr id="7" name="Rectangle 4"/>
          <p:cNvSpPr>
            <a:spLocks noGrp="1" noChangeArrowheads="1"/>
          </p:cNvSpPr>
          <p:nvPr>
            <p:ph type="dt" sz="half" idx="10"/>
          </p:nvPr>
        </p:nvSpPr>
        <p:spPr/>
        <p:txBody>
          <a:bodyPr/>
          <a:lstStyle>
            <a:lvl1pPr>
              <a:defRPr dirty="0">
                <a:solidFill>
                  <a:schemeClr val="bg1"/>
                </a:solidFill>
              </a:defRPr>
            </a:lvl1pPr>
          </a:lstStyle>
          <a:p>
            <a:pPr>
              <a:defRPr/>
            </a:pPr>
            <a:endParaRPr lang="en-GB"/>
          </a:p>
        </p:txBody>
      </p:sp>
      <p:sp>
        <p:nvSpPr>
          <p:cNvPr id="8" name="Rectangle 5"/>
          <p:cNvSpPr>
            <a:spLocks noGrp="1" noChangeArrowheads="1"/>
          </p:cNvSpPr>
          <p:nvPr>
            <p:ph type="ftr" sz="quarter" idx="11"/>
          </p:nvPr>
        </p:nvSpPr>
        <p:spPr/>
        <p:txBody>
          <a:bodyPr/>
          <a:lstStyle>
            <a:lvl1pPr>
              <a:defRPr dirty="0">
                <a:solidFill>
                  <a:schemeClr val="bg1"/>
                </a:solidFill>
              </a:defRPr>
            </a:lvl1pPr>
          </a:lstStyle>
          <a:p>
            <a:pPr>
              <a:defRPr/>
            </a:pPr>
            <a:endParaRPr/>
          </a:p>
        </p:txBody>
      </p:sp>
      <p:sp>
        <p:nvSpPr>
          <p:cNvPr id="9" name="Rectangle 6"/>
          <p:cNvSpPr>
            <a:spLocks noGrp="1" noChangeArrowheads="1"/>
          </p:cNvSpPr>
          <p:nvPr>
            <p:ph type="sldNum" sz="quarter" idx="12"/>
          </p:nvPr>
        </p:nvSpPr>
        <p:spPr/>
        <p:txBody>
          <a:bodyPr/>
          <a:lstStyle>
            <a:lvl1pPr>
              <a:defRPr>
                <a:solidFill>
                  <a:schemeClr val="bg1"/>
                </a:solidFill>
              </a:defRPr>
            </a:lvl1pPr>
          </a:lstStyle>
          <a:p>
            <a:pPr>
              <a:defRPr/>
            </a:pPr>
            <a:fld id="{2E463619-65F9-45C4-AF25-8FF1A9A2EFA0}" type="slidenum">
              <a:rPr lang="en-GB"/>
              <a:pPr>
                <a:defRPr/>
              </a:pPr>
              <a:t>‹#›</a:t>
            </a:fld>
            <a:endParaRPr lang="en-GB" dirty="0"/>
          </a:p>
        </p:txBody>
      </p:sp>
    </p:spTree>
    <p:extLst>
      <p:ext uri="{BB962C8B-B14F-4D97-AF65-F5344CB8AC3E}">
        <p14:creationId xmlns:p14="http://schemas.microsoft.com/office/powerpoint/2010/main" xmlns="" val="5444854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p:txBody>
          <a:bodyPr/>
          <a:lstStyle>
            <a:lvl1pPr>
              <a:defRPr dirty="0">
                <a:solidFill>
                  <a:srgbClr val="133176"/>
                </a:solidFill>
              </a:defRPr>
            </a:lvl1pPr>
          </a:lstStyle>
          <a:p>
            <a:pPr>
              <a:defRPr/>
            </a:pPr>
            <a:endParaRPr lang="en-GB"/>
          </a:p>
        </p:txBody>
      </p:sp>
      <p:sp>
        <p:nvSpPr>
          <p:cNvPr id="5" name="Rectangle 5"/>
          <p:cNvSpPr>
            <a:spLocks noGrp="1" noChangeArrowheads="1"/>
          </p:cNvSpPr>
          <p:nvPr>
            <p:ph type="ftr" sz="quarter" idx="11"/>
          </p:nvPr>
        </p:nvSpPr>
        <p:spPr/>
        <p:txBody>
          <a:bodyPr/>
          <a:lstStyle>
            <a:lvl1pPr>
              <a:defRPr dirty="0">
                <a:solidFill>
                  <a:srgbClr val="133176"/>
                </a:solidFill>
              </a:defRPr>
            </a:lvl1pPr>
          </a:lstStyle>
          <a:p>
            <a:pPr>
              <a:defRPr/>
            </a:pPr>
            <a:endParaRPr/>
          </a:p>
        </p:txBody>
      </p:sp>
      <p:sp>
        <p:nvSpPr>
          <p:cNvPr id="6" name="Rectangle 6"/>
          <p:cNvSpPr>
            <a:spLocks noGrp="1" noChangeArrowheads="1"/>
          </p:cNvSpPr>
          <p:nvPr>
            <p:ph type="sldNum" sz="quarter" idx="12"/>
          </p:nvPr>
        </p:nvSpPr>
        <p:spPr/>
        <p:txBody>
          <a:bodyPr/>
          <a:lstStyle>
            <a:lvl1pPr>
              <a:defRPr smtClean="0">
                <a:solidFill>
                  <a:srgbClr val="133176"/>
                </a:solidFill>
              </a:defRPr>
            </a:lvl1pPr>
          </a:lstStyle>
          <a:p>
            <a:pPr>
              <a:defRPr/>
            </a:pPr>
            <a:fld id="{8BF8726E-3E1E-4DC5-8626-D7C557F529DB}" type="slidenum">
              <a:rPr lang="en-GB"/>
              <a:pPr>
                <a:defRPr/>
              </a:pPr>
              <a:t>‹#›</a:t>
            </a:fld>
            <a:endParaRPr lang="en-GB" dirty="0"/>
          </a:p>
        </p:txBody>
      </p:sp>
    </p:spTree>
    <p:extLst>
      <p:ext uri="{BB962C8B-B14F-4D97-AF65-F5344CB8AC3E}">
        <p14:creationId xmlns:p14="http://schemas.microsoft.com/office/powerpoint/2010/main" xmlns="" val="27756983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8925" y="1123950"/>
            <a:ext cx="2058988" cy="48974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123950"/>
            <a:ext cx="6029325" cy="48974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Rectangle 4"/>
          <p:cNvSpPr>
            <a:spLocks noGrp="1" noChangeArrowheads="1"/>
          </p:cNvSpPr>
          <p:nvPr>
            <p:ph type="dt" sz="half" idx="10"/>
          </p:nvPr>
        </p:nvSpPr>
        <p:spPr/>
        <p:txBody>
          <a:bodyPr/>
          <a:lstStyle>
            <a:lvl1pPr>
              <a:defRPr dirty="0">
                <a:solidFill>
                  <a:srgbClr val="133176"/>
                </a:solidFill>
              </a:defRPr>
            </a:lvl1pPr>
          </a:lstStyle>
          <a:p>
            <a:pPr>
              <a:defRPr/>
            </a:pPr>
            <a:endParaRPr lang="en-GB"/>
          </a:p>
        </p:txBody>
      </p:sp>
      <p:sp>
        <p:nvSpPr>
          <p:cNvPr id="5" name="Rectangle 5"/>
          <p:cNvSpPr>
            <a:spLocks noGrp="1" noChangeArrowheads="1"/>
          </p:cNvSpPr>
          <p:nvPr>
            <p:ph type="ftr" sz="quarter" idx="11"/>
          </p:nvPr>
        </p:nvSpPr>
        <p:spPr/>
        <p:txBody>
          <a:bodyPr/>
          <a:lstStyle>
            <a:lvl1pPr>
              <a:defRPr dirty="0">
                <a:solidFill>
                  <a:srgbClr val="133176"/>
                </a:solidFill>
              </a:defRPr>
            </a:lvl1pPr>
          </a:lstStyle>
          <a:p>
            <a:pPr>
              <a:defRPr/>
            </a:pPr>
            <a:endParaRPr/>
          </a:p>
        </p:txBody>
      </p:sp>
      <p:sp>
        <p:nvSpPr>
          <p:cNvPr id="6" name="Rectangle 6"/>
          <p:cNvSpPr>
            <a:spLocks noGrp="1" noChangeArrowheads="1"/>
          </p:cNvSpPr>
          <p:nvPr>
            <p:ph type="sldNum" sz="quarter" idx="12"/>
          </p:nvPr>
        </p:nvSpPr>
        <p:spPr/>
        <p:txBody>
          <a:bodyPr/>
          <a:lstStyle>
            <a:lvl1pPr>
              <a:defRPr smtClean="0">
                <a:solidFill>
                  <a:srgbClr val="133176"/>
                </a:solidFill>
              </a:defRPr>
            </a:lvl1pPr>
          </a:lstStyle>
          <a:p>
            <a:pPr>
              <a:defRPr/>
            </a:pPr>
            <a:fld id="{A20A19D2-198C-46A9-8933-A564E99A271F}" type="slidenum">
              <a:rPr lang="en-GB"/>
              <a:pPr>
                <a:defRPr/>
              </a:pPr>
              <a:t>‹#›</a:t>
            </a:fld>
            <a:endParaRPr lang="en-GB" dirty="0"/>
          </a:p>
        </p:txBody>
      </p:sp>
    </p:spTree>
    <p:extLst>
      <p:ext uri="{BB962C8B-B14F-4D97-AF65-F5344CB8AC3E}">
        <p14:creationId xmlns:p14="http://schemas.microsoft.com/office/powerpoint/2010/main" xmlns="" val="124339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Rectangle 3"/>
          <p:cNvSpPr/>
          <p:nvPr userDrawn="1"/>
        </p:nvSpPr>
        <p:spPr>
          <a:xfrm>
            <a:off x="0" y="0"/>
            <a:ext cx="9144000" cy="98901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pic>
        <p:nvPicPr>
          <p:cNvPr id="5" name="Picture 5" descr="LOGO CE-EN-NEG-quadri.ai"/>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3921125" y="3175"/>
            <a:ext cx="1511300" cy="1511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Rectangle 5"/>
          <p:cNvSpPr/>
          <p:nvPr userDrawn="1"/>
        </p:nvSpPr>
        <p:spPr>
          <a:xfrm>
            <a:off x="4262438" y="6669088"/>
            <a:ext cx="596900"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r>
              <a:rPr lang="en-US" sz="700" b="0" i="1" dirty="0">
                <a:solidFill>
                  <a:schemeClr val="bg1"/>
                </a:solidFill>
              </a:rPr>
              <a:t>Eurostat</a:t>
            </a:r>
          </a:p>
        </p:txBody>
      </p:sp>
      <p:sp>
        <p:nvSpPr>
          <p:cNvPr id="2" name="Title 1"/>
          <p:cNvSpPr>
            <a:spLocks noGrp="1"/>
          </p:cNvSpPr>
          <p:nvPr>
            <p:ph type="title"/>
          </p:nvPr>
        </p:nvSpPr>
        <p:spPr>
          <a:xfrm>
            <a:off x="468313" y="1556271"/>
            <a:ext cx="8229600" cy="936625"/>
          </a:xfrm>
        </p:spPr>
        <p:txBody>
          <a:bodyPr/>
          <a:lstStyle/>
          <a:p>
            <a:r>
              <a:rPr lang="en-US" smtClean="0"/>
              <a:t>Click to edit Master title style</a:t>
            </a:r>
            <a:endParaRPr lang="en-GB" dirty="0"/>
          </a:p>
        </p:txBody>
      </p:sp>
      <p:sp>
        <p:nvSpPr>
          <p:cNvPr id="10" name="Content Placeholder 2"/>
          <p:cNvSpPr>
            <a:spLocks noGrp="1"/>
          </p:cNvSpPr>
          <p:nvPr>
            <p:ph idx="1"/>
          </p:nvPr>
        </p:nvSpPr>
        <p:spPr>
          <a:xfrm>
            <a:off x="457200" y="2564904"/>
            <a:ext cx="8229600" cy="3633788"/>
          </a:xfrm>
        </p:spPr>
        <p:txBody>
          <a:bodyPr/>
          <a:lstStyle>
            <a:lvl1pPr marL="342900" indent="-342900">
              <a:buClr>
                <a:srgbClr val="0F5494"/>
              </a:buClr>
              <a:buFont typeface="Arial" pitchFamily="34" charset="0"/>
              <a:buChar char="•"/>
              <a:defRPr i="0"/>
            </a:lvl1pPr>
            <a:lvl2pPr>
              <a:buClr>
                <a:srgbClr val="0F5494"/>
              </a:buClr>
              <a:defRPr/>
            </a:lvl2pPr>
          </a:lstStyle>
          <a:p>
            <a:pPr lvl="0"/>
            <a:r>
              <a:rPr lang="en-US" smtClean="0"/>
              <a:t>Click to edit Master text styles</a:t>
            </a:r>
          </a:p>
          <a:p>
            <a:pPr lvl="1"/>
            <a:r>
              <a:rPr lang="en-US" smtClean="0"/>
              <a:t>Second level</a:t>
            </a:r>
          </a:p>
          <a:p>
            <a:pPr lvl="2"/>
            <a:r>
              <a:rPr lang="en-US" smtClean="0"/>
              <a:t>Third level</a:t>
            </a:r>
          </a:p>
        </p:txBody>
      </p:sp>
      <p:sp>
        <p:nvSpPr>
          <p:cNvPr id="7" name="Rectangle 4"/>
          <p:cNvSpPr>
            <a:spLocks noGrp="1" noChangeArrowheads="1"/>
          </p:cNvSpPr>
          <p:nvPr>
            <p:ph type="dt" sz="half" idx="10"/>
          </p:nvPr>
        </p:nvSpPr>
        <p:spPr/>
        <p:txBody>
          <a:bodyPr/>
          <a:lstStyle>
            <a:lvl1pPr>
              <a:defRPr dirty="0">
                <a:solidFill>
                  <a:srgbClr val="133176"/>
                </a:solidFill>
              </a:defRPr>
            </a:lvl1pPr>
          </a:lstStyle>
          <a:p>
            <a:pPr>
              <a:defRPr/>
            </a:pPr>
            <a:endParaRPr lang="en-GB"/>
          </a:p>
        </p:txBody>
      </p:sp>
      <p:sp>
        <p:nvSpPr>
          <p:cNvPr id="8" name="Rectangle 5"/>
          <p:cNvSpPr>
            <a:spLocks noGrp="1" noChangeArrowheads="1"/>
          </p:cNvSpPr>
          <p:nvPr>
            <p:ph type="ftr" sz="quarter" idx="11"/>
          </p:nvPr>
        </p:nvSpPr>
        <p:spPr>
          <a:xfrm>
            <a:off x="3124200" y="6237288"/>
            <a:ext cx="2895600" cy="484187"/>
          </a:xfrm>
        </p:spPr>
        <p:txBody>
          <a:bodyPr/>
          <a:lstStyle>
            <a:lvl1pPr>
              <a:defRPr dirty="0">
                <a:solidFill>
                  <a:srgbClr val="133176"/>
                </a:solidFill>
              </a:defRPr>
            </a:lvl1pPr>
          </a:lstStyle>
          <a:p>
            <a:pPr>
              <a:defRPr/>
            </a:pPr>
            <a:endParaRPr/>
          </a:p>
        </p:txBody>
      </p:sp>
      <p:sp>
        <p:nvSpPr>
          <p:cNvPr id="9" name="Rectangle 6"/>
          <p:cNvSpPr>
            <a:spLocks noGrp="1" noChangeArrowheads="1"/>
          </p:cNvSpPr>
          <p:nvPr>
            <p:ph type="sldNum" sz="quarter" idx="12"/>
          </p:nvPr>
        </p:nvSpPr>
        <p:spPr/>
        <p:txBody>
          <a:bodyPr/>
          <a:lstStyle>
            <a:lvl1pPr>
              <a:defRPr smtClean="0">
                <a:solidFill>
                  <a:srgbClr val="133176"/>
                </a:solidFill>
              </a:defRPr>
            </a:lvl1pPr>
          </a:lstStyle>
          <a:p>
            <a:pPr>
              <a:defRPr/>
            </a:pPr>
            <a:fld id="{1A35B1E4-DEE4-4159-906E-66501177E1C9}" type="slidenum">
              <a:rPr lang="en-GB"/>
              <a:pPr>
                <a:defRPr/>
              </a:pPr>
              <a:t>‹#›</a:t>
            </a:fld>
            <a:endParaRPr lang="en-GB" dirty="0"/>
          </a:p>
        </p:txBody>
      </p:sp>
    </p:spTree>
    <p:extLst>
      <p:ext uri="{BB962C8B-B14F-4D97-AF65-F5344CB8AC3E}">
        <p14:creationId xmlns:p14="http://schemas.microsoft.com/office/powerpoint/2010/main" xmlns="" val="39315542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defRPr dirty="0">
                <a:solidFill>
                  <a:srgbClr val="133176"/>
                </a:solidFill>
              </a:defRPr>
            </a:lvl1pPr>
          </a:lstStyle>
          <a:p>
            <a:pPr>
              <a:defRPr/>
            </a:pPr>
            <a:endParaRPr lang="en-GB"/>
          </a:p>
        </p:txBody>
      </p:sp>
      <p:sp>
        <p:nvSpPr>
          <p:cNvPr id="5" name="Rectangle 5"/>
          <p:cNvSpPr>
            <a:spLocks noGrp="1" noChangeArrowheads="1"/>
          </p:cNvSpPr>
          <p:nvPr>
            <p:ph type="ftr" sz="quarter" idx="11"/>
          </p:nvPr>
        </p:nvSpPr>
        <p:spPr/>
        <p:txBody>
          <a:bodyPr/>
          <a:lstStyle>
            <a:lvl1pPr>
              <a:defRPr dirty="0">
                <a:solidFill>
                  <a:srgbClr val="133176"/>
                </a:solidFill>
              </a:defRPr>
            </a:lvl1pPr>
          </a:lstStyle>
          <a:p>
            <a:pPr>
              <a:defRPr/>
            </a:pPr>
            <a:endParaRPr/>
          </a:p>
        </p:txBody>
      </p:sp>
      <p:sp>
        <p:nvSpPr>
          <p:cNvPr id="6" name="Rectangle 6"/>
          <p:cNvSpPr>
            <a:spLocks noGrp="1" noChangeArrowheads="1"/>
          </p:cNvSpPr>
          <p:nvPr>
            <p:ph type="sldNum" sz="quarter" idx="12"/>
          </p:nvPr>
        </p:nvSpPr>
        <p:spPr/>
        <p:txBody>
          <a:bodyPr/>
          <a:lstStyle>
            <a:lvl1pPr>
              <a:defRPr smtClean="0">
                <a:solidFill>
                  <a:srgbClr val="133176"/>
                </a:solidFill>
              </a:defRPr>
            </a:lvl1pPr>
          </a:lstStyle>
          <a:p>
            <a:pPr>
              <a:defRPr/>
            </a:pPr>
            <a:fld id="{56B85E45-23BC-468C-9535-994D0B90F7A4}" type="slidenum">
              <a:rPr lang="en-GB"/>
              <a:pPr>
                <a:defRPr/>
              </a:pPr>
              <a:t>‹#›</a:t>
            </a:fld>
            <a:endParaRPr lang="en-GB" dirty="0"/>
          </a:p>
        </p:txBody>
      </p:sp>
    </p:spTree>
    <p:extLst>
      <p:ext uri="{BB962C8B-B14F-4D97-AF65-F5344CB8AC3E}">
        <p14:creationId xmlns:p14="http://schemas.microsoft.com/office/powerpoint/2010/main" xmlns="" val="42012338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p:txBody>
          <a:bodyPr/>
          <a:lstStyle>
            <a:lvl1pPr>
              <a:defRPr dirty="0">
                <a:solidFill>
                  <a:srgbClr val="133176"/>
                </a:solidFill>
              </a:defRPr>
            </a:lvl1pPr>
          </a:lstStyle>
          <a:p>
            <a:pPr>
              <a:defRPr/>
            </a:pPr>
            <a:endParaRPr lang="en-GB"/>
          </a:p>
        </p:txBody>
      </p:sp>
      <p:sp>
        <p:nvSpPr>
          <p:cNvPr id="6" name="Rectangle 5"/>
          <p:cNvSpPr>
            <a:spLocks noGrp="1" noChangeArrowheads="1"/>
          </p:cNvSpPr>
          <p:nvPr>
            <p:ph type="ftr" sz="quarter" idx="11"/>
          </p:nvPr>
        </p:nvSpPr>
        <p:spPr/>
        <p:txBody>
          <a:bodyPr/>
          <a:lstStyle>
            <a:lvl1pPr>
              <a:defRPr dirty="0">
                <a:solidFill>
                  <a:srgbClr val="133176"/>
                </a:solidFill>
              </a:defRPr>
            </a:lvl1pPr>
          </a:lstStyle>
          <a:p>
            <a:pPr>
              <a:defRPr/>
            </a:pPr>
            <a:endParaRPr/>
          </a:p>
        </p:txBody>
      </p:sp>
      <p:sp>
        <p:nvSpPr>
          <p:cNvPr id="7" name="Rectangle 6"/>
          <p:cNvSpPr>
            <a:spLocks noGrp="1" noChangeArrowheads="1"/>
          </p:cNvSpPr>
          <p:nvPr>
            <p:ph type="sldNum" sz="quarter" idx="12"/>
          </p:nvPr>
        </p:nvSpPr>
        <p:spPr/>
        <p:txBody>
          <a:bodyPr/>
          <a:lstStyle>
            <a:lvl1pPr>
              <a:defRPr smtClean="0">
                <a:solidFill>
                  <a:srgbClr val="133176"/>
                </a:solidFill>
              </a:defRPr>
            </a:lvl1pPr>
          </a:lstStyle>
          <a:p>
            <a:pPr>
              <a:defRPr/>
            </a:pPr>
            <a:fld id="{B69C6614-AAF8-4FED-9D22-5E1345D7BC4D}" type="slidenum">
              <a:rPr lang="en-GB"/>
              <a:pPr>
                <a:defRPr/>
              </a:pPr>
              <a:t>‹#›</a:t>
            </a:fld>
            <a:endParaRPr lang="en-GB" dirty="0"/>
          </a:p>
        </p:txBody>
      </p:sp>
    </p:spTree>
    <p:extLst>
      <p:ext uri="{BB962C8B-B14F-4D97-AF65-F5344CB8AC3E}">
        <p14:creationId xmlns:p14="http://schemas.microsoft.com/office/powerpoint/2010/main" xmlns="" val="37996625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p:txBody>
          <a:bodyPr/>
          <a:lstStyle>
            <a:lvl1pPr>
              <a:defRPr dirty="0">
                <a:solidFill>
                  <a:srgbClr val="133176"/>
                </a:solidFill>
              </a:defRPr>
            </a:lvl1pPr>
          </a:lstStyle>
          <a:p>
            <a:pPr>
              <a:defRPr/>
            </a:pPr>
            <a:endParaRPr lang="en-GB"/>
          </a:p>
        </p:txBody>
      </p:sp>
      <p:sp>
        <p:nvSpPr>
          <p:cNvPr id="8" name="Rectangle 5"/>
          <p:cNvSpPr>
            <a:spLocks noGrp="1" noChangeArrowheads="1"/>
          </p:cNvSpPr>
          <p:nvPr>
            <p:ph type="ftr" sz="quarter" idx="11"/>
          </p:nvPr>
        </p:nvSpPr>
        <p:spPr/>
        <p:txBody>
          <a:bodyPr/>
          <a:lstStyle>
            <a:lvl1pPr>
              <a:defRPr dirty="0">
                <a:solidFill>
                  <a:srgbClr val="133176"/>
                </a:solidFill>
              </a:defRPr>
            </a:lvl1pPr>
          </a:lstStyle>
          <a:p>
            <a:pPr>
              <a:defRPr/>
            </a:pPr>
            <a:endParaRPr/>
          </a:p>
        </p:txBody>
      </p:sp>
      <p:sp>
        <p:nvSpPr>
          <p:cNvPr id="9" name="Rectangle 6"/>
          <p:cNvSpPr>
            <a:spLocks noGrp="1" noChangeArrowheads="1"/>
          </p:cNvSpPr>
          <p:nvPr>
            <p:ph type="sldNum" sz="quarter" idx="12"/>
          </p:nvPr>
        </p:nvSpPr>
        <p:spPr/>
        <p:txBody>
          <a:bodyPr/>
          <a:lstStyle>
            <a:lvl1pPr>
              <a:defRPr smtClean="0">
                <a:solidFill>
                  <a:srgbClr val="133176"/>
                </a:solidFill>
              </a:defRPr>
            </a:lvl1pPr>
          </a:lstStyle>
          <a:p>
            <a:pPr>
              <a:defRPr/>
            </a:pPr>
            <a:fld id="{7A1D0364-FEF8-4A4F-A933-65BC32458990}" type="slidenum">
              <a:rPr lang="en-GB"/>
              <a:pPr>
                <a:defRPr/>
              </a:pPr>
              <a:t>‹#›</a:t>
            </a:fld>
            <a:endParaRPr lang="en-GB" dirty="0"/>
          </a:p>
        </p:txBody>
      </p:sp>
    </p:spTree>
    <p:extLst>
      <p:ext uri="{BB962C8B-B14F-4D97-AF65-F5344CB8AC3E}">
        <p14:creationId xmlns:p14="http://schemas.microsoft.com/office/powerpoint/2010/main" xmlns="" val="35482133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p:txBody>
          <a:bodyPr/>
          <a:lstStyle>
            <a:lvl1pPr>
              <a:defRPr dirty="0">
                <a:solidFill>
                  <a:srgbClr val="133176"/>
                </a:solidFill>
              </a:defRPr>
            </a:lvl1pPr>
          </a:lstStyle>
          <a:p>
            <a:pPr>
              <a:defRPr/>
            </a:pPr>
            <a:endParaRPr lang="en-GB"/>
          </a:p>
        </p:txBody>
      </p:sp>
      <p:sp>
        <p:nvSpPr>
          <p:cNvPr id="4" name="Rectangle 5"/>
          <p:cNvSpPr>
            <a:spLocks noGrp="1" noChangeArrowheads="1"/>
          </p:cNvSpPr>
          <p:nvPr>
            <p:ph type="ftr" sz="quarter" idx="11"/>
          </p:nvPr>
        </p:nvSpPr>
        <p:spPr/>
        <p:txBody>
          <a:bodyPr/>
          <a:lstStyle>
            <a:lvl1pPr>
              <a:defRPr dirty="0">
                <a:solidFill>
                  <a:srgbClr val="133176"/>
                </a:solidFill>
              </a:defRPr>
            </a:lvl1pPr>
          </a:lstStyle>
          <a:p>
            <a:pPr>
              <a:defRPr/>
            </a:pPr>
            <a:endParaRPr/>
          </a:p>
        </p:txBody>
      </p:sp>
      <p:sp>
        <p:nvSpPr>
          <p:cNvPr id="5" name="Rectangle 6"/>
          <p:cNvSpPr>
            <a:spLocks noGrp="1" noChangeArrowheads="1"/>
          </p:cNvSpPr>
          <p:nvPr>
            <p:ph type="sldNum" sz="quarter" idx="12"/>
          </p:nvPr>
        </p:nvSpPr>
        <p:spPr/>
        <p:txBody>
          <a:bodyPr/>
          <a:lstStyle>
            <a:lvl1pPr>
              <a:defRPr smtClean="0">
                <a:solidFill>
                  <a:srgbClr val="133176"/>
                </a:solidFill>
              </a:defRPr>
            </a:lvl1pPr>
          </a:lstStyle>
          <a:p>
            <a:pPr>
              <a:defRPr/>
            </a:pPr>
            <a:fld id="{4AF57362-426B-4D31-A60F-1C5B8DF7F894}" type="slidenum">
              <a:rPr lang="en-GB"/>
              <a:pPr>
                <a:defRPr/>
              </a:pPr>
              <a:t>‹#›</a:t>
            </a:fld>
            <a:endParaRPr lang="en-GB" dirty="0"/>
          </a:p>
        </p:txBody>
      </p:sp>
    </p:spTree>
    <p:extLst>
      <p:ext uri="{BB962C8B-B14F-4D97-AF65-F5344CB8AC3E}">
        <p14:creationId xmlns:p14="http://schemas.microsoft.com/office/powerpoint/2010/main" xmlns="" val="359982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dirty="0">
                <a:solidFill>
                  <a:srgbClr val="133176"/>
                </a:solidFill>
              </a:defRPr>
            </a:lvl1pPr>
          </a:lstStyle>
          <a:p>
            <a:pPr>
              <a:defRPr/>
            </a:pPr>
            <a:endParaRPr lang="en-GB"/>
          </a:p>
        </p:txBody>
      </p:sp>
      <p:sp>
        <p:nvSpPr>
          <p:cNvPr id="3" name="Rectangle 5"/>
          <p:cNvSpPr>
            <a:spLocks noGrp="1" noChangeArrowheads="1"/>
          </p:cNvSpPr>
          <p:nvPr>
            <p:ph type="ftr" sz="quarter" idx="11"/>
          </p:nvPr>
        </p:nvSpPr>
        <p:spPr/>
        <p:txBody>
          <a:bodyPr/>
          <a:lstStyle>
            <a:lvl1pPr>
              <a:defRPr dirty="0">
                <a:solidFill>
                  <a:srgbClr val="133176"/>
                </a:solidFill>
              </a:defRPr>
            </a:lvl1pPr>
          </a:lstStyle>
          <a:p>
            <a:pPr>
              <a:defRPr/>
            </a:pPr>
            <a:endParaRPr/>
          </a:p>
        </p:txBody>
      </p:sp>
      <p:sp>
        <p:nvSpPr>
          <p:cNvPr id="4" name="Rectangle 6"/>
          <p:cNvSpPr>
            <a:spLocks noGrp="1" noChangeArrowheads="1"/>
          </p:cNvSpPr>
          <p:nvPr>
            <p:ph type="sldNum" sz="quarter" idx="12"/>
          </p:nvPr>
        </p:nvSpPr>
        <p:spPr/>
        <p:txBody>
          <a:bodyPr/>
          <a:lstStyle>
            <a:lvl1pPr>
              <a:defRPr smtClean="0">
                <a:solidFill>
                  <a:srgbClr val="133176"/>
                </a:solidFill>
              </a:defRPr>
            </a:lvl1pPr>
          </a:lstStyle>
          <a:p>
            <a:pPr>
              <a:defRPr/>
            </a:pPr>
            <a:fld id="{E61EAB17-2512-46E7-AA88-D53CCF2DCA92}" type="slidenum">
              <a:rPr lang="en-GB"/>
              <a:pPr>
                <a:defRPr/>
              </a:pPr>
              <a:t>‹#›</a:t>
            </a:fld>
            <a:endParaRPr lang="en-GB" dirty="0"/>
          </a:p>
        </p:txBody>
      </p:sp>
    </p:spTree>
    <p:extLst>
      <p:ext uri="{BB962C8B-B14F-4D97-AF65-F5344CB8AC3E}">
        <p14:creationId xmlns:p14="http://schemas.microsoft.com/office/powerpoint/2010/main" xmlns="" val="572666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dirty="0">
                <a:solidFill>
                  <a:srgbClr val="133176"/>
                </a:solidFill>
              </a:defRPr>
            </a:lvl1pPr>
          </a:lstStyle>
          <a:p>
            <a:pPr>
              <a:defRPr/>
            </a:pPr>
            <a:endParaRPr lang="en-GB"/>
          </a:p>
        </p:txBody>
      </p:sp>
      <p:sp>
        <p:nvSpPr>
          <p:cNvPr id="6" name="Rectangle 5"/>
          <p:cNvSpPr>
            <a:spLocks noGrp="1" noChangeArrowheads="1"/>
          </p:cNvSpPr>
          <p:nvPr>
            <p:ph type="ftr" sz="quarter" idx="11"/>
          </p:nvPr>
        </p:nvSpPr>
        <p:spPr/>
        <p:txBody>
          <a:bodyPr/>
          <a:lstStyle>
            <a:lvl1pPr>
              <a:defRPr dirty="0">
                <a:solidFill>
                  <a:srgbClr val="133176"/>
                </a:solidFill>
              </a:defRPr>
            </a:lvl1pPr>
          </a:lstStyle>
          <a:p>
            <a:pPr>
              <a:defRPr/>
            </a:pPr>
            <a:endParaRPr/>
          </a:p>
        </p:txBody>
      </p:sp>
      <p:sp>
        <p:nvSpPr>
          <p:cNvPr id="7" name="Rectangle 6"/>
          <p:cNvSpPr>
            <a:spLocks noGrp="1" noChangeArrowheads="1"/>
          </p:cNvSpPr>
          <p:nvPr>
            <p:ph type="sldNum" sz="quarter" idx="12"/>
          </p:nvPr>
        </p:nvSpPr>
        <p:spPr/>
        <p:txBody>
          <a:bodyPr/>
          <a:lstStyle>
            <a:lvl1pPr>
              <a:defRPr smtClean="0">
                <a:solidFill>
                  <a:srgbClr val="133176"/>
                </a:solidFill>
              </a:defRPr>
            </a:lvl1pPr>
          </a:lstStyle>
          <a:p>
            <a:pPr>
              <a:defRPr/>
            </a:pPr>
            <a:fld id="{B1195FAD-6DC1-4042-9A95-4AEBA220113E}" type="slidenum">
              <a:rPr lang="en-GB"/>
              <a:pPr>
                <a:defRPr/>
              </a:pPr>
              <a:t>‹#›</a:t>
            </a:fld>
            <a:endParaRPr lang="en-GB" dirty="0"/>
          </a:p>
        </p:txBody>
      </p:sp>
    </p:spTree>
    <p:extLst>
      <p:ext uri="{BB962C8B-B14F-4D97-AF65-F5344CB8AC3E}">
        <p14:creationId xmlns:p14="http://schemas.microsoft.com/office/powerpoint/2010/main" xmlns="" val="11498301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dirty="0">
                <a:solidFill>
                  <a:srgbClr val="133176"/>
                </a:solidFill>
              </a:defRPr>
            </a:lvl1pPr>
          </a:lstStyle>
          <a:p>
            <a:pPr>
              <a:defRPr/>
            </a:pPr>
            <a:endParaRPr lang="en-GB"/>
          </a:p>
        </p:txBody>
      </p:sp>
      <p:sp>
        <p:nvSpPr>
          <p:cNvPr id="6" name="Rectangle 5"/>
          <p:cNvSpPr>
            <a:spLocks noGrp="1" noChangeArrowheads="1"/>
          </p:cNvSpPr>
          <p:nvPr>
            <p:ph type="ftr" sz="quarter" idx="11"/>
          </p:nvPr>
        </p:nvSpPr>
        <p:spPr/>
        <p:txBody>
          <a:bodyPr/>
          <a:lstStyle>
            <a:lvl1pPr>
              <a:defRPr dirty="0">
                <a:solidFill>
                  <a:srgbClr val="133176"/>
                </a:solidFill>
              </a:defRPr>
            </a:lvl1pPr>
          </a:lstStyle>
          <a:p>
            <a:pPr>
              <a:defRPr/>
            </a:pPr>
            <a:endParaRPr/>
          </a:p>
        </p:txBody>
      </p:sp>
      <p:sp>
        <p:nvSpPr>
          <p:cNvPr id="7" name="Rectangle 6"/>
          <p:cNvSpPr>
            <a:spLocks noGrp="1" noChangeArrowheads="1"/>
          </p:cNvSpPr>
          <p:nvPr>
            <p:ph type="sldNum" sz="quarter" idx="12"/>
          </p:nvPr>
        </p:nvSpPr>
        <p:spPr/>
        <p:txBody>
          <a:bodyPr/>
          <a:lstStyle>
            <a:lvl1pPr>
              <a:defRPr smtClean="0">
                <a:solidFill>
                  <a:srgbClr val="133176"/>
                </a:solidFill>
              </a:defRPr>
            </a:lvl1pPr>
          </a:lstStyle>
          <a:p>
            <a:pPr>
              <a:defRPr/>
            </a:pPr>
            <a:fld id="{ACB16CAC-B683-4EF4-B241-D5A81D8F68CA}" type="slidenum">
              <a:rPr lang="en-GB"/>
              <a:pPr>
                <a:defRPr/>
              </a:pPr>
              <a:t>‹#›</a:t>
            </a:fld>
            <a:endParaRPr lang="en-GB" dirty="0"/>
          </a:p>
        </p:txBody>
      </p:sp>
    </p:spTree>
    <p:extLst>
      <p:ext uri="{BB962C8B-B14F-4D97-AF65-F5344CB8AC3E}">
        <p14:creationId xmlns:p14="http://schemas.microsoft.com/office/powerpoint/2010/main" xmlns="" val="4047385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123950"/>
            <a:ext cx="8229600" cy="936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smtClean="0"/>
              <a:t>Lorem ipsum</a:t>
            </a:r>
          </a:p>
        </p:txBody>
      </p:sp>
      <p:sp>
        <p:nvSpPr>
          <p:cNvPr id="1027" name="Rectangle 3"/>
          <p:cNvSpPr>
            <a:spLocks noGrp="1" noChangeArrowheads="1"/>
          </p:cNvSpPr>
          <p:nvPr>
            <p:ph type="body" idx="1"/>
          </p:nvPr>
        </p:nvSpPr>
        <p:spPr bwMode="auto">
          <a:xfrm>
            <a:off x="457200" y="2387600"/>
            <a:ext cx="8229600" cy="3633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BE" smtClean="0"/>
              <a:t>Et dolor fragum</a:t>
            </a:r>
            <a:endParaRPr lang="en-GB" smtClean="0"/>
          </a:p>
          <a:p>
            <a:pPr lvl="1"/>
            <a:r>
              <a:rPr lang="en-GB" smtClean="0"/>
              <a:t>Et dolor fragum</a:t>
            </a:r>
          </a:p>
          <a:p>
            <a:pPr lvl="2"/>
            <a:r>
              <a:rPr lang="en-GB" smtClean="0"/>
              <a:t>- Et dolor fragum</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dirty="0">
                <a:solidFill>
                  <a:srgbClr val="133176"/>
                </a:solidFill>
                <a:latin typeface="+mj-lt"/>
                <a:cs typeface="+mn-cs"/>
              </a:defRPr>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lang="en-GB" sz="1400" b="0" kern="1200" dirty="0">
                <a:solidFill>
                  <a:srgbClr val="133176"/>
                </a:solidFill>
                <a:latin typeface="+mj-lt"/>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smtClean="0">
                <a:solidFill>
                  <a:srgbClr val="133176"/>
                </a:solidFill>
                <a:latin typeface="Arial" charset="0"/>
                <a:cs typeface="+mn-cs"/>
              </a:defRPr>
            </a:lvl1pPr>
          </a:lstStyle>
          <a:p>
            <a:pPr>
              <a:defRPr/>
            </a:pPr>
            <a:fld id="{E2F313E5-6C32-4CCC-A291-B01EDBC05B5D}" type="slidenum">
              <a:rPr lang="en-GB"/>
              <a:pPr>
                <a:defRPr/>
              </a:pPr>
              <a:t>‹#›</a:t>
            </a:fld>
            <a:endParaRPr lang="en-GB" dirty="0"/>
          </a:p>
        </p:txBody>
      </p:sp>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p:txStyles>
    <p:titleStyle>
      <a:lvl1pPr marL="358775" indent="-358775" algn="l" rtl="0" eaLnBrk="1" fontAlgn="base" hangingPunct="1">
        <a:spcBef>
          <a:spcPct val="0"/>
        </a:spcBef>
        <a:spcAft>
          <a:spcPct val="0"/>
        </a:spcAft>
        <a:defRPr sz="3000" b="1">
          <a:solidFill>
            <a:srgbClr val="0F5494"/>
          </a:solidFill>
          <a:latin typeface="+mj-lt"/>
          <a:ea typeface="+mj-ea"/>
          <a:cs typeface="+mj-cs"/>
        </a:defRPr>
      </a:lvl1pPr>
      <a:lvl2pPr marL="358775" indent="-358775" algn="l" rtl="0" eaLnBrk="1" fontAlgn="base" hangingPunct="1">
        <a:spcBef>
          <a:spcPct val="0"/>
        </a:spcBef>
        <a:spcAft>
          <a:spcPct val="0"/>
        </a:spcAft>
        <a:defRPr sz="3000" b="1">
          <a:solidFill>
            <a:srgbClr val="0F5494"/>
          </a:solidFill>
          <a:latin typeface="Verdana" pitchFamily="34" charset="0"/>
        </a:defRPr>
      </a:lvl2pPr>
      <a:lvl3pPr marL="358775" indent="-358775" algn="l" rtl="0" eaLnBrk="1" fontAlgn="base" hangingPunct="1">
        <a:spcBef>
          <a:spcPct val="0"/>
        </a:spcBef>
        <a:spcAft>
          <a:spcPct val="0"/>
        </a:spcAft>
        <a:defRPr sz="3000" b="1">
          <a:solidFill>
            <a:srgbClr val="0F5494"/>
          </a:solidFill>
          <a:latin typeface="Verdana" pitchFamily="34" charset="0"/>
        </a:defRPr>
      </a:lvl3pPr>
      <a:lvl4pPr marL="358775" indent="-358775" algn="l" rtl="0" eaLnBrk="1" fontAlgn="base" hangingPunct="1">
        <a:spcBef>
          <a:spcPct val="0"/>
        </a:spcBef>
        <a:spcAft>
          <a:spcPct val="0"/>
        </a:spcAft>
        <a:defRPr sz="3000" b="1">
          <a:solidFill>
            <a:srgbClr val="0F5494"/>
          </a:solidFill>
          <a:latin typeface="Verdana" pitchFamily="34" charset="0"/>
        </a:defRPr>
      </a:lvl4pPr>
      <a:lvl5pPr marL="358775" indent="-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p:titleStyle>
    <p:body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2051720" y="1628800"/>
            <a:ext cx="7092280" cy="2089150"/>
          </a:xfrm>
        </p:spPr>
        <p:txBody>
          <a:bodyPr/>
          <a:lstStyle/>
          <a:p>
            <a:r>
              <a:rPr lang="en-US" sz="3200" dirty="0"/>
              <a:t>Agricultural and Fisheries </a:t>
            </a:r>
            <a:r>
              <a:rPr lang="en-US" sz="3200" dirty="0" smtClean="0"/>
              <a:t>Statistics</a:t>
            </a:r>
            <a:endParaRPr lang="en-GB" sz="3200" dirty="0" smtClean="0"/>
          </a:p>
        </p:txBody>
      </p:sp>
      <p:sp>
        <p:nvSpPr>
          <p:cNvPr id="13315" name="Content Placeholder 2"/>
          <p:cNvSpPr>
            <a:spLocks noGrp="1"/>
          </p:cNvSpPr>
          <p:nvPr>
            <p:ph idx="1"/>
          </p:nvPr>
        </p:nvSpPr>
        <p:spPr>
          <a:xfrm>
            <a:off x="179513" y="4653136"/>
            <a:ext cx="8568952" cy="1512168"/>
          </a:xfrm>
        </p:spPr>
        <p:txBody>
          <a:bodyPr/>
          <a:lstStyle/>
          <a:p>
            <a:r>
              <a:rPr lang="de-DE" sz="1600" dirty="0" smtClean="0"/>
              <a:t>European Commission</a:t>
            </a:r>
          </a:p>
          <a:p>
            <a:r>
              <a:rPr lang="de-DE" sz="1600" dirty="0" err="1" smtClean="0"/>
              <a:t>Eurostat</a:t>
            </a:r>
            <a:endParaRPr lang="de-DE" sz="1600" dirty="0" smtClean="0"/>
          </a:p>
          <a:p>
            <a:r>
              <a:rPr lang="de-DE" sz="1600" dirty="0" smtClean="0"/>
              <a:t>Unit E.1 </a:t>
            </a:r>
            <a:r>
              <a:rPr lang="de-DE" sz="1600" dirty="0" err="1" smtClean="0"/>
              <a:t>Agriculture</a:t>
            </a:r>
            <a:r>
              <a:rPr lang="de-DE" sz="1600" dirty="0" smtClean="0"/>
              <a:t> and </a:t>
            </a:r>
            <a:r>
              <a:rPr lang="de-DE" sz="1600" dirty="0" err="1" smtClean="0"/>
              <a:t>Fisheries</a:t>
            </a:r>
            <a:endParaRPr lang="de-DE" sz="1600" dirty="0" smtClean="0"/>
          </a:p>
          <a:p>
            <a:r>
              <a:rPr lang="de-DE" sz="1600" dirty="0" smtClean="0"/>
              <a:t>12-13 </a:t>
            </a:r>
            <a:r>
              <a:rPr lang="de-DE" sz="1600" dirty="0" err="1" smtClean="0"/>
              <a:t>February</a:t>
            </a:r>
            <a:r>
              <a:rPr lang="de-DE" sz="1600" dirty="0" smtClean="0"/>
              <a:t> 2019</a:t>
            </a:r>
            <a:endParaRPr lang="en-GB" sz="16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412776"/>
            <a:ext cx="8229600" cy="936625"/>
          </a:xfrm>
        </p:spPr>
        <p:txBody>
          <a:bodyPr/>
          <a:lstStyle/>
          <a:p>
            <a:pPr marL="0" indent="0"/>
            <a:r>
              <a:rPr lang="en-US" altLang="en-US" sz="3200" dirty="0"/>
              <a:t>Crop production</a:t>
            </a:r>
            <a:r>
              <a:rPr lang="en-GB" altLang="en-US" sz="3200" dirty="0"/>
              <a:t/>
            </a:r>
            <a:br>
              <a:rPr lang="en-GB" altLang="en-US" sz="3200" dirty="0"/>
            </a:br>
            <a:endParaRPr lang="en-GB" sz="3200" dirty="0"/>
          </a:p>
        </p:txBody>
      </p:sp>
      <p:sp>
        <p:nvSpPr>
          <p:cNvPr id="3" name="Content Placeholder 2"/>
          <p:cNvSpPr>
            <a:spLocks noGrp="1"/>
          </p:cNvSpPr>
          <p:nvPr>
            <p:ph idx="1"/>
          </p:nvPr>
        </p:nvSpPr>
        <p:spPr>
          <a:xfrm>
            <a:off x="457200" y="2132856"/>
            <a:ext cx="8229600" cy="4248472"/>
          </a:xfrm>
        </p:spPr>
        <p:txBody>
          <a:bodyPr/>
          <a:lstStyle/>
          <a:p>
            <a:pPr marL="0" indent="0">
              <a:spcBef>
                <a:spcPct val="50000"/>
              </a:spcBef>
              <a:buClr>
                <a:schemeClr val="hlink"/>
              </a:buClr>
              <a:buSzPct val="65000"/>
              <a:buNone/>
              <a:defRPr/>
            </a:pPr>
            <a:r>
              <a:rPr lang="en-GB" sz="1800" dirty="0">
                <a:solidFill>
                  <a:srgbClr val="0F3277"/>
                </a:solidFill>
                <a:cs typeface="Arial" charset="0"/>
              </a:rPr>
              <a:t>Legislation:</a:t>
            </a:r>
          </a:p>
          <a:p>
            <a:pPr marL="265113" indent="-265113">
              <a:spcBef>
                <a:spcPct val="50000"/>
              </a:spcBef>
              <a:buClr>
                <a:schemeClr val="hlink"/>
              </a:buClr>
              <a:buSzPct val="65000"/>
              <a:buFont typeface="Wingdings" pitchFamily="2" charset="2"/>
              <a:buChar char="n"/>
              <a:defRPr/>
            </a:pPr>
            <a:r>
              <a:rPr lang="en-US" altLang="en-US" sz="1800" dirty="0">
                <a:solidFill>
                  <a:srgbClr val="0F3277"/>
                </a:solidFill>
                <a:cs typeface="Arial" charset="0"/>
              </a:rPr>
              <a:t>Cereals and main crops </a:t>
            </a:r>
            <a:endParaRPr lang="en-US" altLang="en-US" sz="1800" dirty="0">
              <a:solidFill>
                <a:srgbClr val="0F3277"/>
              </a:solidFill>
            </a:endParaRPr>
          </a:p>
          <a:p>
            <a:pPr marL="719138" lvl="1" indent="-179388">
              <a:spcBef>
                <a:spcPct val="50000"/>
              </a:spcBef>
              <a:buClr>
                <a:schemeClr val="hlink"/>
              </a:buClr>
              <a:buSzPct val="65000"/>
              <a:buFont typeface="Arial" panose="020B0604020202020204" pitchFamily="34" charset="0"/>
              <a:buChar char="−"/>
              <a:defRPr/>
            </a:pPr>
            <a:r>
              <a:rPr lang="en-GB" altLang="en-US" sz="1600" b="0" dirty="0">
                <a:solidFill>
                  <a:srgbClr val="0F3277"/>
                </a:solidFill>
                <a:cs typeface="Arial" charset="0"/>
              </a:rPr>
              <a:t>Regulation </a:t>
            </a:r>
            <a:r>
              <a:rPr lang="en-GB" altLang="en-US" sz="1600" b="0" dirty="0" smtClean="0">
                <a:solidFill>
                  <a:srgbClr val="0F3277"/>
                </a:solidFill>
                <a:cs typeface="Arial" charset="0"/>
              </a:rPr>
              <a:t>(EC) </a:t>
            </a:r>
            <a:r>
              <a:rPr lang="en-GB" altLang="en-US" sz="1600" b="0" dirty="0">
                <a:solidFill>
                  <a:srgbClr val="0F3277"/>
                </a:solidFill>
                <a:cs typeface="Arial" charset="0"/>
              </a:rPr>
              <a:t>543/2009 of the European Parliament and of the Council </a:t>
            </a:r>
            <a:r>
              <a:rPr lang="en-GB" altLang="en-US" sz="1600" b="0" dirty="0" smtClean="0">
                <a:solidFill>
                  <a:srgbClr val="0F3277"/>
                </a:solidFill>
                <a:cs typeface="Arial" charset="0"/>
              </a:rPr>
              <a:t>of 18 June 2009 concerning </a:t>
            </a:r>
            <a:r>
              <a:rPr lang="en-GB" altLang="en-US" sz="1600" b="0" dirty="0">
                <a:solidFill>
                  <a:srgbClr val="0F3277"/>
                </a:solidFill>
                <a:cs typeface="Arial" charset="0"/>
              </a:rPr>
              <a:t>crop statistics and repealing Council Regulations (EEC) No 837/90 and </a:t>
            </a:r>
            <a:r>
              <a:rPr lang="en-GB" altLang="en-US" sz="1600" b="0" dirty="0" smtClean="0">
                <a:solidFill>
                  <a:srgbClr val="0F3277"/>
                </a:solidFill>
                <a:cs typeface="Arial" charset="0"/>
              </a:rPr>
              <a:t>959/93</a:t>
            </a:r>
          </a:p>
          <a:p>
            <a:pPr marL="719138" lvl="1" indent="-179388">
              <a:spcBef>
                <a:spcPct val="50000"/>
              </a:spcBef>
              <a:buClr>
                <a:schemeClr val="hlink"/>
              </a:buClr>
              <a:buSzPct val="65000"/>
              <a:buFont typeface="Arial" panose="020B0604020202020204" pitchFamily="34" charset="0"/>
              <a:buChar char="−"/>
              <a:defRPr/>
            </a:pPr>
            <a:r>
              <a:rPr lang="en-GB" altLang="en-US" sz="1600" b="0" dirty="0" smtClean="0">
                <a:solidFill>
                  <a:srgbClr val="0F3277"/>
                </a:solidFill>
                <a:cs typeface="Arial" charset="0"/>
              </a:rPr>
              <a:t>Commission Delegated Regulation (EU) 2015/1557 of 13 July 2015 amending Regulation (EC) 543/2009 of the European Parliament and of the Council concerning crop statistics.</a:t>
            </a:r>
          </a:p>
          <a:p>
            <a:pPr>
              <a:buClr>
                <a:schemeClr val="hlink"/>
              </a:buClr>
              <a:buSzPct val="65000"/>
              <a:buFont typeface="Wingdings" panose="05000000000000000000" pitchFamily="2" charset="2"/>
              <a:buChar char="n"/>
            </a:pPr>
            <a:r>
              <a:rPr lang="en-US" altLang="en-US" sz="1800" dirty="0" smtClean="0">
                <a:solidFill>
                  <a:srgbClr val="0F3277"/>
                </a:solidFill>
                <a:cs typeface="Arial" charset="0"/>
              </a:rPr>
              <a:t>Vineyard survey</a:t>
            </a:r>
            <a:r>
              <a:rPr lang="en-US" altLang="en-US" sz="1800" dirty="0" smtClean="0">
                <a:solidFill>
                  <a:srgbClr val="0F3277"/>
                </a:solidFill>
              </a:rPr>
              <a:t>  (until 2020 survey)</a:t>
            </a:r>
          </a:p>
          <a:p>
            <a:pPr marL="719138" lvl="1" indent="-179388">
              <a:spcBef>
                <a:spcPct val="50000"/>
              </a:spcBef>
              <a:buClr>
                <a:schemeClr val="hlink"/>
              </a:buClr>
              <a:buSzPct val="65000"/>
              <a:buFont typeface="Arial" panose="020B0604020202020204" pitchFamily="34" charset="0"/>
              <a:buChar char="−"/>
              <a:defRPr/>
            </a:pPr>
            <a:r>
              <a:rPr lang="fi-FI" altLang="en-US" sz="1600" b="0" dirty="0" err="1" smtClean="0">
                <a:solidFill>
                  <a:srgbClr val="0F3277"/>
                </a:solidFill>
                <a:cs typeface="Arial" charset="0"/>
              </a:rPr>
              <a:t>Regulation</a:t>
            </a:r>
            <a:r>
              <a:rPr lang="fi-FI" altLang="en-US" sz="1600" b="0" dirty="0" smtClean="0">
                <a:solidFill>
                  <a:srgbClr val="0F3277"/>
                </a:solidFill>
                <a:cs typeface="Arial" charset="0"/>
              </a:rPr>
              <a:t> (EU) No 1337/2011 of the </a:t>
            </a:r>
            <a:r>
              <a:rPr lang="en-GB" altLang="en-US" sz="1600" b="0" dirty="0" smtClean="0">
                <a:solidFill>
                  <a:srgbClr val="0F3277"/>
                </a:solidFill>
                <a:cs typeface="Arial" charset="0"/>
              </a:rPr>
              <a:t>of the European Parliament and of the Council concerning European statistics on permanent crops  and repealing Council Regulation (EEC) No 357/79 and Directive 2001/109/EC</a:t>
            </a:r>
            <a:endParaRPr lang="en-US" altLang="en-US" sz="1600" b="0" dirty="0">
              <a:solidFill>
                <a:srgbClr val="0F3277"/>
              </a:solidFill>
              <a:cs typeface="Arial" charset="0"/>
            </a:endParaRPr>
          </a:p>
        </p:txBody>
      </p:sp>
    </p:spTree>
    <p:extLst>
      <p:ext uri="{BB962C8B-B14F-4D97-AF65-F5344CB8AC3E}">
        <p14:creationId xmlns:p14="http://schemas.microsoft.com/office/powerpoint/2010/main" xmlns="" val="2750507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200" dirty="0"/>
              <a:t>Crop </a:t>
            </a:r>
            <a:r>
              <a:rPr lang="en-GB" altLang="en-US" sz="3200" dirty="0" smtClean="0"/>
              <a:t>production: main parts</a:t>
            </a:r>
            <a:r>
              <a:rPr lang="en-GB" altLang="en-US" sz="3200" dirty="0">
                <a:solidFill>
                  <a:schemeClr val="tx2"/>
                </a:solidFill>
              </a:rPr>
              <a:t/>
            </a:r>
            <a:br>
              <a:rPr lang="en-GB" altLang="en-US" sz="3200" dirty="0">
                <a:solidFill>
                  <a:schemeClr val="tx2"/>
                </a:solidFill>
              </a:rPr>
            </a:br>
            <a:endParaRPr lang="en-GB" dirty="0"/>
          </a:p>
        </p:txBody>
      </p:sp>
      <p:sp>
        <p:nvSpPr>
          <p:cNvPr id="3" name="Content Placeholder 2"/>
          <p:cNvSpPr>
            <a:spLocks noGrp="1"/>
          </p:cNvSpPr>
          <p:nvPr>
            <p:ph idx="1"/>
          </p:nvPr>
        </p:nvSpPr>
        <p:spPr/>
        <p:txBody>
          <a:bodyPr/>
          <a:lstStyle/>
          <a:p>
            <a:pPr marL="265113" indent="-265113">
              <a:buClr>
                <a:schemeClr val="hlink"/>
              </a:buClr>
              <a:buSzPct val="65000"/>
              <a:buFont typeface="Wingdings" pitchFamily="2" charset="2"/>
              <a:buChar char="n"/>
              <a:defRPr/>
            </a:pPr>
            <a:r>
              <a:rPr lang="en-GB" dirty="0">
                <a:solidFill>
                  <a:srgbClr val="0F3277"/>
                </a:solidFill>
                <a:cs typeface="Arial" charset="0"/>
              </a:rPr>
              <a:t>The domain is divided into several </a:t>
            </a:r>
            <a:r>
              <a:rPr lang="en-GB" dirty="0" smtClean="0">
                <a:solidFill>
                  <a:srgbClr val="0F3277"/>
                </a:solidFill>
                <a:cs typeface="Arial" charset="0"/>
              </a:rPr>
              <a:t>parts:</a:t>
            </a:r>
            <a:endParaRPr lang="en-GB" dirty="0">
              <a:solidFill>
                <a:srgbClr val="0F3277"/>
              </a:solidFill>
              <a:cs typeface="Arial" charset="0"/>
            </a:endParaRPr>
          </a:p>
          <a:p>
            <a:pPr marL="0" indent="0">
              <a:buClr>
                <a:schemeClr val="hlink"/>
              </a:buClr>
              <a:buSzPct val="65000"/>
              <a:buNone/>
              <a:defRPr/>
            </a:pPr>
            <a:r>
              <a:rPr lang="en-GB" dirty="0">
                <a:solidFill>
                  <a:srgbClr val="0F3277"/>
                </a:solidFill>
                <a:cs typeface="Arial" charset="0"/>
              </a:rPr>
              <a:t> </a:t>
            </a:r>
          </a:p>
          <a:p>
            <a:pPr marL="709613" lvl="1" indent="-265113">
              <a:spcBef>
                <a:spcPct val="15000"/>
              </a:spcBef>
              <a:buClr>
                <a:schemeClr val="hlink"/>
              </a:buClr>
              <a:buSzPct val="65000"/>
              <a:buFontTx/>
              <a:buChar char="–"/>
              <a:defRPr/>
            </a:pPr>
            <a:r>
              <a:rPr lang="en-GB" b="0" dirty="0" smtClean="0">
                <a:solidFill>
                  <a:srgbClr val="0F3277"/>
                </a:solidFill>
                <a:cs typeface="Arial" charset="0"/>
              </a:rPr>
              <a:t>Area, production and yield of </a:t>
            </a:r>
            <a:r>
              <a:rPr lang="en-GB" b="0" dirty="0">
                <a:solidFill>
                  <a:srgbClr val="0F3277"/>
                </a:solidFill>
                <a:cs typeface="Arial" charset="0"/>
              </a:rPr>
              <a:t>cereals and other main crops</a:t>
            </a:r>
          </a:p>
          <a:p>
            <a:pPr marL="709613" lvl="1" indent="-265113">
              <a:spcBef>
                <a:spcPct val="15000"/>
              </a:spcBef>
              <a:buClr>
                <a:schemeClr val="hlink"/>
              </a:buClr>
              <a:buSzPct val="65000"/>
              <a:buFontTx/>
              <a:buChar char="–"/>
              <a:defRPr/>
            </a:pPr>
            <a:r>
              <a:rPr lang="en-GB" b="0" dirty="0">
                <a:solidFill>
                  <a:srgbClr val="0F3277"/>
                </a:solidFill>
                <a:cs typeface="Arial" charset="0"/>
              </a:rPr>
              <a:t>Area and production of vegetables, strawberries and   melons</a:t>
            </a:r>
          </a:p>
          <a:p>
            <a:pPr marL="709613" lvl="1" indent="-265113">
              <a:spcBef>
                <a:spcPct val="15000"/>
              </a:spcBef>
              <a:buClr>
                <a:schemeClr val="hlink"/>
              </a:buClr>
              <a:buSzPct val="65000"/>
              <a:buFontTx/>
              <a:buChar char="–"/>
              <a:defRPr/>
            </a:pPr>
            <a:r>
              <a:rPr lang="en-GB" b="0" dirty="0">
                <a:solidFill>
                  <a:srgbClr val="0F3277"/>
                </a:solidFill>
                <a:cs typeface="Arial" charset="0"/>
              </a:rPr>
              <a:t>Area and production of permanent crops</a:t>
            </a:r>
          </a:p>
          <a:p>
            <a:pPr marL="709613" lvl="1" indent="-265113">
              <a:spcBef>
                <a:spcPct val="15000"/>
              </a:spcBef>
              <a:buClr>
                <a:schemeClr val="hlink"/>
              </a:buClr>
              <a:buSzPct val="65000"/>
              <a:buFontTx/>
              <a:buChar char="–"/>
              <a:defRPr/>
            </a:pPr>
            <a:r>
              <a:rPr lang="fi-FI" b="0" dirty="0" smtClean="0">
                <a:solidFill>
                  <a:srgbClr val="0F3277"/>
                </a:solidFill>
                <a:cs typeface="Arial" charset="0"/>
              </a:rPr>
              <a:t>Main </a:t>
            </a:r>
            <a:r>
              <a:rPr lang="fi-FI" b="0" dirty="0" err="1" smtClean="0">
                <a:solidFill>
                  <a:srgbClr val="0F3277"/>
                </a:solidFill>
                <a:cs typeface="Arial" charset="0"/>
              </a:rPr>
              <a:t>land</a:t>
            </a:r>
            <a:r>
              <a:rPr lang="fi-FI" b="0" dirty="0" smtClean="0">
                <a:solidFill>
                  <a:srgbClr val="0F3277"/>
                </a:solidFill>
                <a:cs typeface="Arial" charset="0"/>
              </a:rPr>
              <a:t> </a:t>
            </a:r>
            <a:r>
              <a:rPr lang="fi-FI" b="0" dirty="0" err="1">
                <a:solidFill>
                  <a:srgbClr val="0F3277"/>
                </a:solidFill>
                <a:cs typeface="Arial" charset="0"/>
              </a:rPr>
              <a:t>use</a:t>
            </a:r>
            <a:r>
              <a:rPr lang="en-GB" b="0" dirty="0">
                <a:solidFill>
                  <a:srgbClr val="0F3277"/>
                </a:solidFill>
                <a:cs typeface="Arial" charset="0"/>
              </a:rPr>
              <a:t> </a:t>
            </a:r>
          </a:p>
        </p:txBody>
      </p:sp>
    </p:spTree>
    <p:extLst>
      <p:ext uri="{BB962C8B-B14F-4D97-AF65-F5344CB8AC3E}">
        <p14:creationId xmlns:p14="http://schemas.microsoft.com/office/powerpoint/2010/main" xmlns="" val="21933436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indent="0"/>
            <a:r>
              <a:rPr lang="en-GB" altLang="en-US" sz="3200" dirty="0"/>
              <a:t>Crop production: </a:t>
            </a:r>
            <a:r>
              <a:rPr lang="en-GB" altLang="en-US" sz="3200" dirty="0" smtClean="0"/>
              <a:t>schedule </a:t>
            </a:r>
            <a:endParaRPr lang="en-GB" altLang="en-US" sz="3200" dirty="0"/>
          </a:p>
        </p:txBody>
      </p:sp>
      <p:sp>
        <p:nvSpPr>
          <p:cNvPr id="3" name="Content Placeholder 2"/>
          <p:cNvSpPr>
            <a:spLocks noGrp="1"/>
          </p:cNvSpPr>
          <p:nvPr>
            <p:ph idx="1"/>
          </p:nvPr>
        </p:nvSpPr>
        <p:spPr/>
        <p:txBody>
          <a:bodyPr/>
          <a:lstStyle/>
          <a:p>
            <a:pPr>
              <a:buClr>
                <a:schemeClr val="hlink"/>
              </a:buClr>
              <a:buSzPct val="65000"/>
              <a:buFont typeface="Wingdings" panose="05000000000000000000" pitchFamily="2" charset="2"/>
              <a:buChar char="n"/>
            </a:pPr>
            <a:r>
              <a:rPr lang="en-GB" altLang="en-US" sz="2000" dirty="0">
                <a:solidFill>
                  <a:srgbClr val="0F3277"/>
                </a:solidFill>
              </a:rPr>
              <a:t>The Member States deliver area, production and yield data on crops from arable land (cereals, other main crops such as root crops, Industrial crops and plants harvested green) up to 7 times for one crop year. </a:t>
            </a:r>
          </a:p>
          <a:p>
            <a:pPr>
              <a:buClr>
                <a:schemeClr val="hlink"/>
              </a:buClr>
              <a:buSzPct val="65000"/>
              <a:buFont typeface="Wingdings" panose="05000000000000000000" pitchFamily="2" charset="2"/>
              <a:buChar char="n"/>
            </a:pPr>
            <a:endParaRPr lang="en-GB" altLang="en-US" sz="2000" dirty="0">
              <a:solidFill>
                <a:srgbClr val="0F3277"/>
              </a:solidFill>
            </a:endParaRPr>
          </a:p>
          <a:p>
            <a:pPr>
              <a:buClr>
                <a:schemeClr val="hlink"/>
              </a:buClr>
              <a:buSzPct val="65000"/>
              <a:buFont typeface="Wingdings" panose="05000000000000000000" pitchFamily="2" charset="2"/>
              <a:buChar char="n"/>
            </a:pPr>
            <a:r>
              <a:rPr lang="en-GB" altLang="en-US" sz="2000" dirty="0">
                <a:solidFill>
                  <a:srgbClr val="0F3277"/>
                </a:solidFill>
              </a:rPr>
              <a:t>Data on vegetables and permanent crops is collected up to twice per year.</a:t>
            </a:r>
          </a:p>
          <a:p>
            <a:pPr>
              <a:buClr>
                <a:schemeClr val="hlink"/>
              </a:buClr>
              <a:buSzPct val="65000"/>
              <a:buFont typeface="Wingdings" panose="05000000000000000000" pitchFamily="2" charset="2"/>
              <a:buChar char="n"/>
            </a:pPr>
            <a:endParaRPr lang="en-GB" altLang="en-US" sz="2000" dirty="0">
              <a:solidFill>
                <a:srgbClr val="0F3277"/>
              </a:solidFill>
            </a:endParaRPr>
          </a:p>
          <a:p>
            <a:pPr>
              <a:buClr>
                <a:schemeClr val="hlink"/>
              </a:buClr>
              <a:buSzPct val="65000"/>
              <a:buFont typeface="Wingdings" panose="05000000000000000000" pitchFamily="2" charset="2"/>
              <a:buChar char="n"/>
            </a:pPr>
            <a:r>
              <a:rPr lang="en-GB" altLang="en-US" sz="2000" dirty="0">
                <a:solidFill>
                  <a:srgbClr val="0F3277"/>
                </a:solidFill>
              </a:rPr>
              <a:t>Data are collected at national level and for some crops or group of crops also at regional level </a:t>
            </a:r>
            <a:r>
              <a:rPr lang="en-GB" altLang="en-US" sz="2000" dirty="0" smtClean="0">
                <a:solidFill>
                  <a:srgbClr val="0F3277"/>
                </a:solidFill>
              </a:rPr>
              <a:t>(NUTS </a:t>
            </a:r>
            <a:r>
              <a:rPr lang="en-GB" altLang="en-US" sz="2000" dirty="0">
                <a:solidFill>
                  <a:srgbClr val="0F3277"/>
                </a:solidFill>
              </a:rPr>
              <a:t>2).</a:t>
            </a:r>
          </a:p>
          <a:p>
            <a:pPr marL="0" indent="0">
              <a:buClr>
                <a:schemeClr val="hlink"/>
              </a:buClr>
              <a:buSzPct val="65000"/>
              <a:buNone/>
            </a:pPr>
            <a:endParaRPr lang="en-GB" altLang="en-US" sz="2000" dirty="0">
              <a:solidFill>
                <a:srgbClr val="0F3277"/>
              </a:solidFill>
            </a:endParaRPr>
          </a:p>
        </p:txBody>
      </p:sp>
    </p:spTree>
    <p:extLst>
      <p:ext uri="{BB962C8B-B14F-4D97-AF65-F5344CB8AC3E}">
        <p14:creationId xmlns:p14="http://schemas.microsoft.com/office/powerpoint/2010/main" xmlns="" val="7271435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indent="0"/>
            <a:r>
              <a:rPr lang="en-GB" altLang="en-US" sz="3200" dirty="0"/>
              <a:t>Crop balances</a:t>
            </a:r>
          </a:p>
        </p:txBody>
      </p:sp>
      <p:sp>
        <p:nvSpPr>
          <p:cNvPr id="3" name="Content Placeholder 2"/>
          <p:cNvSpPr>
            <a:spLocks noGrp="1"/>
          </p:cNvSpPr>
          <p:nvPr>
            <p:ph idx="1"/>
          </p:nvPr>
        </p:nvSpPr>
        <p:spPr/>
        <p:txBody>
          <a:bodyPr/>
          <a:lstStyle/>
          <a:p>
            <a:r>
              <a:rPr lang="en-US" dirty="0" smtClean="0"/>
              <a:t>Based on ESS </a:t>
            </a:r>
            <a:r>
              <a:rPr lang="en-US" dirty="0"/>
              <a:t>Agreement on Crop Balance Data on Main Cereals and </a:t>
            </a:r>
            <a:r>
              <a:rPr lang="en-US" dirty="0" smtClean="0"/>
              <a:t>Oilseeds of 22 September 2017</a:t>
            </a:r>
          </a:p>
          <a:p>
            <a:endParaRPr lang="en-US" dirty="0" smtClean="0"/>
          </a:p>
          <a:p>
            <a:r>
              <a:rPr lang="fi-FI" dirty="0" err="1" smtClean="0"/>
              <a:t>Annual</a:t>
            </a:r>
            <a:r>
              <a:rPr lang="fi-FI" dirty="0" smtClean="0"/>
              <a:t> data </a:t>
            </a:r>
            <a:r>
              <a:rPr lang="fi-FI" dirty="0" err="1" smtClean="0"/>
              <a:t>collection</a:t>
            </a:r>
            <a:endParaRPr lang="en-GB" altLang="en-US" dirty="0">
              <a:solidFill>
                <a:srgbClr val="FF0000"/>
              </a:solidFill>
            </a:endParaRPr>
          </a:p>
        </p:txBody>
      </p:sp>
    </p:spTree>
    <p:extLst>
      <p:ext uri="{BB962C8B-B14F-4D97-AF65-F5344CB8AC3E}">
        <p14:creationId xmlns:p14="http://schemas.microsoft.com/office/powerpoint/2010/main" xmlns="" val="24378560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340768"/>
            <a:ext cx="8229600" cy="936625"/>
          </a:xfrm>
        </p:spPr>
        <p:txBody>
          <a:bodyPr/>
          <a:lstStyle/>
          <a:p>
            <a:r>
              <a:rPr lang="en-GB" dirty="0" smtClean="0"/>
              <a:t>Crop balances: content</a:t>
            </a:r>
            <a:endParaRPr lang="en-GB" dirty="0"/>
          </a:p>
        </p:txBody>
      </p:sp>
      <p:sp>
        <p:nvSpPr>
          <p:cNvPr id="3" name="Content Placeholder 2"/>
          <p:cNvSpPr>
            <a:spLocks noGrp="1"/>
          </p:cNvSpPr>
          <p:nvPr>
            <p:ph idx="1"/>
          </p:nvPr>
        </p:nvSpPr>
        <p:spPr>
          <a:xfrm>
            <a:off x="467544" y="2276872"/>
            <a:ext cx="8229600" cy="3633788"/>
          </a:xfrm>
        </p:spPr>
        <p:txBody>
          <a:bodyPr/>
          <a:lstStyle/>
          <a:p>
            <a:r>
              <a:rPr lang="en-GB" dirty="0" smtClean="0"/>
              <a:t>Supply of main cereals and oilseeds </a:t>
            </a:r>
          </a:p>
          <a:p>
            <a:pPr lvl="1"/>
            <a:r>
              <a:rPr lang="en-GB" dirty="0" smtClean="0"/>
              <a:t>Domestic production</a:t>
            </a:r>
          </a:p>
          <a:p>
            <a:pPr lvl="1"/>
            <a:r>
              <a:rPr lang="en-GB" dirty="0" smtClean="0"/>
              <a:t>Imports </a:t>
            </a:r>
          </a:p>
          <a:p>
            <a:pPr lvl="1"/>
            <a:r>
              <a:rPr lang="en-GB" dirty="0" smtClean="0"/>
              <a:t>Stocks</a:t>
            </a:r>
          </a:p>
          <a:p>
            <a:r>
              <a:rPr lang="en-GB" dirty="0" smtClean="0"/>
              <a:t>Use of </a:t>
            </a:r>
            <a:r>
              <a:rPr lang="en-GB" dirty="0"/>
              <a:t>main cereals and oilseeds </a:t>
            </a:r>
          </a:p>
          <a:p>
            <a:pPr lvl="1"/>
            <a:r>
              <a:rPr lang="en-GB" dirty="0" smtClean="0"/>
              <a:t>Human consumption</a:t>
            </a:r>
          </a:p>
          <a:p>
            <a:pPr lvl="1"/>
            <a:r>
              <a:rPr lang="en-GB" dirty="0" smtClean="0"/>
              <a:t>Animal feed</a:t>
            </a:r>
          </a:p>
          <a:p>
            <a:pPr lvl="1"/>
            <a:r>
              <a:rPr lang="en-GB" dirty="0" smtClean="0"/>
              <a:t>Industrial processing</a:t>
            </a:r>
          </a:p>
          <a:p>
            <a:pPr lvl="1"/>
            <a:r>
              <a:rPr lang="en-GB" dirty="0" smtClean="0"/>
              <a:t>Losses</a:t>
            </a:r>
          </a:p>
          <a:p>
            <a:pPr lvl="1"/>
            <a:r>
              <a:rPr lang="en-GB" dirty="0" smtClean="0"/>
              <a:t>Exports</a:t>
            </a:r>
          </a:p>
          <a:p>
            <a:pPr lvl="1"/>
            <a:r>
              <a:rPr lang="en-GB" dirty="0" smtClean="0"/>
              <a:t>Stocks</a:t>
            </a:r>
          </a:p>
          <a:p>
            <a:pPr lvl="1"/>
            <a:endParaRPr lang="en-GB" dirty="0" smtClean="0"/>
          </a:p>
        </p:txBody>
      </p:sp>
    </p:spTree>
    <p:extLst>
      <p:ext uri="{BB962C8B-B14F-4D97-AF65-F5344CB8AC3E}">
        <p14:creationId xmlns:p14="http://schemas.microsoft.com/office/powerpoint/2010/main" xmlns="" val="29295092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indent="0"/>
            <a:r>
              <a:rPr lang="en-GB" altLang="en-US" sz="3200" dirty="0"/>
              <a:t>Vineyard</a:t>
            </a:r>
            <a:r>
              <a:rPr lang="en-GB" altLang="en-US" sz="3200" dirty="0">
                <a:solidFill>
                  <a:schemeClr val="tx2"/>
                </a:solidFill>
              </a:rPr>
              <a:t> </a:t>
            </a:r>
            <a:r>
              <a:rPr lang="en-GB" altLang="en-US" sz="3200" dirty="0"/>
              <a:t>survey</a:t>
            </a:r>
          </a:p>
        </p:txBody>
      </p:sp>
      <p:sp>
        <p:nvSpPr>
          <p:cNvPr id="3" name="Content Placeholder 2"/>
          <p:cNvSpPr>
            <a:spLocks noGrp="1"/>
          </p:cNvSpPr>
          <p:nvPr>
            <p:ph idx="1"/>
          </p:nvPr>
        </p:nvSpPr>
        <p:spPr/>
        <p:txBody>
          <a:bodyPr/>
          <a:lstStyle/>
          <a:p>
            <a:pPr>
              <a:buClr>
                <a:schemeClr val="hlink"/>
              </a:buClr>
              <a:buSzPct val="65000"/>
              <a:buFont typeface="Wingdings" panose="05000000000000000000" pitchFamily="2" charset="2"/>
              <a:buChar char="n"/>
            </a:pPr>
            <a:r>
              <a:rPr lang="en-GB" altLang="en-US" sz="2000" dirty="0">
                <a:solidFill>
                  <a:srgbClr val="0F3277"/>
                </a:solidFill>
              </a:rPr>
              <a:t>The vineyard survey is based on Regulation </a:t>
            </a:r>
            <a:r>
              <a:rPr lang="en-GB" altLang="en-US" sz="2000" dirty="0" smtClean="0">
                <a:solidFill>
                  <a:srgbClr val="0F3277"/>
                </a:solidFill>
              </a:rPr>
              <a:t>(EU) no 1337/2011</a:t>
            </a:r>
            <a:r>
              <a:rPr lang="en-GB" altLang="en-US" sz="2000" dirty="0">
                <a:solidFill>
                  <a:srgbClr val="0F3277"/>
                </a:solidFill>
              </a:rPr>
              <a:t>. It is carried out every five years (2015, </a:t>
            </a:r>
            <a:r>
              <a:rPr lang="en-GB" altLang="en-US" sz="2000" dirty="0" smtClean="0">
                <a:solidFill>
                  <a:srgbClr val="0F3277"/>
                </a:solidFill>
              </a:rPr>
              <a:t>2020)</a:t>
            </a:r>
            <a:endParaRPr lang="en-GB" altLang="en-US" sz="2000" dirty="0">
              <a:solidFill>
                <a:srgbClr val="0F3277"/>
              </a:solidFill>
            </a:endParaRPr>
          </a:p>
          <a:p>
            <a:pPr>
              <a:buClr>
                <a:schemeClr val="hlink"/>
              </a:buClr>
              <a:buSzPct val="65000"/>
              <a:buFont typeface="Wingdings" panose="05000000000000000000" pitchFamily="2" charset="2"/>
              <a:buChar char="n"/>
            </a:pPr>
            <a:r>
              <a:rPr lang="en-GB" altLang="en-US" sz="2000" dirty="0">
                <a:solidFill>
                  <a:srgbClr val="0F3277"/>
                </a:solidFill>
              </a:rPr>
              <a:t>The data </a:t>
            </a:r>
            <a:r>
              <a:rPr lang="en-GB" altLang="en-US" sz="2000" dirty="0" smtClean="0">
                <a:solidFill>
                  <a:srgbClr val="0F3277"/>
                </a:solidFill>
              </a:rPr>
              <a:t>are collected </a:t>
            </a:r>
            <a:r>
              <a:rPr lang="en-GB" altLang="en-US" sz="2000" dirty="0">
                <a:solidFill>
                  <a:srgbClr val="0F3277"/>
                </a:solidFill>
              </a:rPr>
              <a:t>on the varieties, age of vines, type of vines, size of holdings, degree of specialisation. </a:t>
            </a:r>
            <a:endParaRPr lang="en-GB" altLang="en-US" sz="2000" dirty="0" smtClean="0">
              <a:solidFill>
                <a:srgbClr val="0F3277"/>
              </a:solidFill>
            </a:endParaRPr>
          </a:p>
          <a:p>
            <a:pPr>
              <a:buClr>
                <a:schemeClr val="hlink"/>
              </a:buClr>
              <a:buSzPct val="65000"/>
              <a:buFont typeface="Wingdings" panose="05000000000000000000" pitchFamily="2" charset="2"/>
              <a:buChar char="n"/>
            </a:pPr>
            <a:r>
              <a:rPr lang="en-US" sz="2000" dirty="0">
                <a:solidFill>
                  <a:srgbClr val="0F3277"/>
                </a:solidFill>
              </a:rPr>
              <a:t>Regulation (EU) No </a:t>
            </a:r>
            <a:r>
              <a:rPr lang="en-US" sz="2000" dirty="0" smtClean="0">
                <a:solidFill>
                  <a:srgbClr val="0F3277"/>
                </a:solidFill>
              </a:rPr>
              <a:t>1337/2011 is </a:t>
            </a:r>
            <a:r>
              <a:rPr lang="en-US" sz="2000" dirty="0">
                <a:solidFill>
                  <a:srgbClr val="0F3277"/>
                </a:solidFill>
              </a:rPr>
              <a:t>repealed with effect from 1 January </a:t>
            </a:r>
            <a:r>
              <a:rPr lang="en-US" sz="2000" dirty="0" smtClean="0">
                <a:solidFill>
                  <a:srgbClr val="0F3277"/>
                </a:solidFill>
              </a:rPr>
              <a:t>2022</a:t>
            </a:r>
            <a:r>
              <a:rPr lang="en-US" sz="2000" dirty="0">
                <a:solidFill>
                  <a:srgbClr val="0F3277"/>
                </a:solidFill>
              </a:rPr>
              <a:t> </a:t>
            </a:r>
            <a:r>
              <a:rPr lang="en-US" sz="2000" dirty="0" smtClean="0">
                <a:solidFill>
                  <a:srgbClr val="0F3277"/>
                </a:solidFill>
              </a:rPr>
              <a:t>and replaced by </a:t>
            </a:r>
            <a:r>
              <a:rPr lang="en-US" sz="2000" dirty="0">
                <a:solidFill>
                  <a:srgbClr val="0F3277"/>
                </a:solidFill>
                <a:cs typeface="Arial" charset="0"/>
              </a:rPr>
              <a:t>Regulation (EU) 2018/1091 of the European Parliament and of the Council of 18 July 2018 on Integrated Farm Statistics </a:t>
            </a:r>
            <a:endParaRPr lang="en-US" sz="2000" dirty="0" smtClean="0">
              <a:solidFill>
                <a:srgbClr val="0F3277"/>
              </a:solidFill>
              <a:cs typeface="Arial" charset="0"/>
            </a:endParaRPr>
          </a:p>
          <a:p>
            <a:pPr>
              <a:buClr>
                <a:schemeClr val="hlink"/>
              </a:buClr>
              <a:buSzPct val="65000"/>
              <a:buFont typeface="Wingdings" panose="05000000000000000000" pitchFamily="2" charset="2"/>
              <a:buChar char="n"/>
            </a:pPr>
            <a:r>
              <a:rPr lang="en-US" sz="2000" dirty="0" smtClean="0">
                <a:solidFill>
                  <a:srgbClr val="0F3277"/>
                </a:solidFill>
                <a:cs typeface="Arial" charset="0"/>
              </a:rPr>
              <a:t>Last data collection 2020.</a:t>
            </a:r>
          </a:p>
          <a:p>
            <a:pPr>
              <a:buClr>
                <a:schemeClr val="hlink"/>
              </a:buClr>
              <a:buSzPct val="65000"/>
              <a:buFont typeface="Wingdings" panose="05000000000000000000" pitchFamily="2" charset="2"/>
              <a:buChar char="n"/>
            </a:pPr>
            <a:endParaRPr lang="fr-BE" altLang="en-US" sz="2000" dirty="0">
              <a:solidFill>
                <a:srgbClr val="0F3277"/>
              </a:solidFill>
            </a:endParaRPr>
          </a:p>
          <a:p>
            <a:pPr>
              <a:buClr>
                <a:schemeClr val="hlink"/>
              </a:buClr>
              <a:buSzPct val="65000"/>
              <a:buFont typeface="Wingdings" panose="05000000000000000000" pitchFamily="2" charset="2"/>
              <a:buChar char="n"/>
            </a:pPr>
            <a:endParaRPr lang="fr-BE" altLang="en-US" sz="2000" dirty="0" smtClean="0">
              <a:solidFill>
                <a:srgbClr val="0F3277"/>
              </a:solidFill>
            </a:endParaRPr>
          </a:p>
        </p:txBody>
      </p:sp>
    </p:spTree>
    <p:extLst>
      <p:ext uri="{BB962C8B-B14F-4D97-AF65-F5344CB8AC3E}">
        <p14:creationId xmlns:p14="http://schemas.microsoft.com/office/powerpoint/2010/main" xmlns="" val="14130022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20000"/>
              </a:spcBef>
              <a:buClr>
                <a:schemeClr val="tx2"/>
              </a:buClr>
              <a:buSzPct val="59000"/>
            </a:pPr>
            <a:r>
              <a:rPr lang="en-GB" altLang="en-US" sz="3200" dirty="0"/>
              <a:t>Animal production statistics</a:t>
            </a:r>
          </a:p>
        </p:txBody>
      </p:sp>
      <p:sp>
        <p:nvSpPr>
          <p:cNvPr id="3" name="Content Placeholder 2"/>
          <p:cNvSpPr>
            <a:spLocks noGrp="1"/>
          </p:cNvSpPr>
          <p:nvPr>
            <p:ph idx="1"/>
          </p:nvPr>
        </p:nvSpPr>
        <p:spPr>
          <a:xfrm>
            <a:off x="457200" y="2420888"/>
            <a:ext cx="8229600" cy="3960440"/>
          </a:xfrm>
        </p:spPr>
        <p:txBody>
          <a:bodyPr/>
          <a:lstStyle/>
          <a:p>
            <a:pPr marL="0" lvl="0" indent="0">
              <a:spcBef>
                <a:spcPct val="15000"/>
              </a:spcBef>
              <a:buClr>
                <a:srgbClr val="009999"/>
              </a:buClr>
              <a:buSzPct val="65000"/>
              <a:buNone/>
            </a:pPr>
            <a:r>
              <a:rPr lang="en-US" altLang="en-US" kern="1200" dirty="0">
                <a:solidFill>
                  <a:srgbClr val="0F3277"/>
                </a:solidFill>
                <a:latin typeface="Verdana" panose="020B0604030504040204" pitchFamily="34" charset="0"/>
                <a:cs typeface="Arial" panose="020B0604020202020204" pitchFamily="34" charset="0"/>
              </a:rPr>
              <a:t>This domain is divided into </a:t>
            </a:r>
            <a:endParaRPr lang="en-US" altLang="en-US" kern="1200" dirty="0" smtClean="0">
              <a:solidFill>
                <a:srgbClr val="0F3277"/>
              </a:solidFill>
              <a:latin typeface="Verdana" panose="020B0604030504040204" pitchFamily="34" charset="0"/>
              <a:cs typeface="Arial" panose="020B0604020202020204" pitchFamily="34" charset="0"/>
            </a:endParaRPr>
          </a:p>
          <a:p>
            <a:pPr marL="0" lvl="0" indent="0">
              <a:spcBef>
                <a:spcPct val="15000"/>
              </a:spcBef>
              <a:buClr>
                <a:srgbClr val="009999"/>
              </a:buClr>
              <a:buSzPct val="65000"/>
              <a:buNone/>
            </a:pPr>
            <a:endParaRPr lang="en-US" altLang="en-US" kern="1200" dirty="0">
              <a:solidFill>
                <a:srgbClr val="0F3277"/>
              </a:solidFill>
              <a:latin typeface="Verdana" panose="020B0604030504040204" pitchFamily="34" charset="0"/>
              <a:cs typeface="Arial" panose="020B0604020202020204" pitchFamily="34" charset="0"/>
            </a:endParaRPr>
          </a:p>
          <a:p>
            <a:pPr marL="0" lvl="0" indent="0">
              <a:spcBef>
                <a:spcPct val="15000"/>
              </a:spcBef>
              <a:buClr>
                <a:srgbClr val="009999"/>
              </a:buClr>
              <a:buSzPct val="65000"/>
              <a:buFont typeface="Wingdings" panose="05000000000000000000" pitchFamily="2" charset="2"/>
              <a:buChar char="n"/>
            </a:pPr>
            <a:r>
              <a:rPr lang="en-US" altLang="en-US" kern="1200" dirty="0" smtClean="0">
                <a:solidFill>
                  <a:srgbClr val="0F3277"/>
                </a:solidFill>
                <a:latin typeface="Verdana" panose="020B0604030504040204" pitchFamily="34" charset="0"/>
                <a:cs typeface="Arial" panose="020B0604020202020204" pitchFamily="34" charset="0"/>
              </a:rPr>
              <a:t>  Livestock </a:t>
            </a:r>
            <a:r>
              <a:rPr lang="en-US" altLang="en-US" kern="1200" dirty="0">
                <a:solidFill>
                  <a:srgbClr val="0F3277"/>
                </a:solidFill>
                <a:latin typeface="Verdana" panose="020B0604030504040204" pitchFamily="34" charset="0"/>
                <a:cs typeface="Arial" panose="020B0604020202020204" pitchFamily="34" charset="0"/>
              </a:rPr>
              <a:t>surveys</a:t>
            </a:r>
          </a:p>
          <a:p>
            <a:pPr marL="0" lvl="0" indent="0">
              <a:spcBef>
                <a:spcPct val="15000"/>
              </a:spcBef>
              <a:buClr>
                <a:srgbClr val="009999"/>
              </a:buClr>
              <a:buSzPct val="65000"/>
              <a:buFont typeface="Wingdings" panose="05000000000000000000" pitchFamily="2" charset="2"/>
              <a:buChar char="n"/>
            </a:pPr>
            <a:r>
              <a:rPr lang="en-US" altLang="en-US" kern="1200" dirty="0" smtClean="0">
                <a:solidFill>
                  <a:srgbClr val="0F3277"/>
                </a:solidFill>
                <a:latin typeface="Verdana" panose="020B0604030504040204" pitchFamily="34" charset="0"/>
                <a:cs typeface="Arial" panose="020B0604020202020204" pitchFamily="34" charset="0"/>
              </a:rPr>
              <a:t>  Meat </a:t>
            </a:r>
            <a:r>
              <a:rPr lang="en-US" altLang="en-US" kern="1200" dirty="0">
                <a:solidFill>
                  <a:srgbClr val="0F3277"/>
                </a:solidFill>
                <a:latin typeface="Verdana" panose="020B0604030504040204" pitchFamily="34" charset="0"/>
                <a:cs typeface="Arial" panose="020B0604020202020204" pitchFamily="34" charset="0"/>
              </a:rPr>
              <a:t>production</a:t>
            </a:r>
          </a:p>
          <a:p>
            <a:pPr marL="0" lvl="0" indent="0">
              <a:spcBef>
                <a:spcPct val="15000"/>
              </a:spcBef>
              <a:buClr>
                <a:srgbClr val="009999"/>
              </a:buClr>
              <a:buSzPct val="65000"/>
              <a:buFont typeface="Wingdings" panose="05000000000000000000" pitchFamily="2" charset="2"/>
              <a:buChar char="n"/>
            </a:pPr>
            <a:r>
              <a:rPr lang="en-US" altLang="en-US" kern="1200" dirty="0" smtClean="0">
                <a:solidFill>
                  <a:srgbClr val="0F3277"/>
                </a:solidFill>
                <a:latin typeface="Verdana" panose="020B0604030504040204" pitchFamily="34" charset="0"/>
                <a:cs typeface="Arial" panose="020B0604020202020204" pitchFamily="34" charset="0"/>
              </a:rPr>
              <a:t>  Meat </a:t>
            </a:r>
            <a:r>
              <a:rPr lang="en-US" altLang="en-US" kern="1200" dirty="0">
                <a:solidFill>
                  <a:srgbClr val="0F3277"/>
                </a:solidFill>
                <a:latin typeface="Verdana" panose="020B0604030504040204" pitchFamily="34" charset="0"/>
                <a:cs typeface="Arial" panose="020B0604020202020204" pitchFamily="34" charset="0"/>
              </a:rPr>
              <a:t>production forecasts</a:t>
            </a:r>
          </a:p>
          <a:p>
            <a:pPr marL="0" lvl="0" indent="0">
              <a:spcBef>
                <a:spcPct val="15000"/>
              </a:spcBef>
              <a:buClr>
                <a:srgbClr val="009999"/>
              </a:buClr>
              <a:buSzPct val="65000"/>
              <a:buFont typeface="Wingdings" panose="05000000000000000000" pitchFamily="2" charset="2"/>
              <a:buChar char="n"/>
            </a:pPr>
            <a:r>
              <a:rPr lang="en-GB" altLang="en-US" kern="1200" dirty="0" smtClean="0">
                <a:solidFill>
                  <a:srgbClr val="0F3277"/>
                </a:solidFill>
                <a:latin typeface="Verdana" panose="020B0604030504040204" pitchFamily="34" charset="0"/>
                <a:cs typeface="Arial" panose="020B0604020202020204" pitchFamily="34" charset="0"/>
              </a:rPr>
              <a:t>  Milk </a:t>
            </a:r>
            <a:r>
              <a:rPr lang="en-GB" altLang="en-US" kern="1200" dirty="0">
                <a:solidFill>
                  <a:srgbClr val="0F3277"/>
                </a:solidFill>
                <a:latin typeface="Verdana" panose="020B0604030504040204" pitchFamily="34" charset="0"/>
                <a:cs typeface="Arial" panose="020B0604020202020204" pitchFamily="34" charset="0"/>
              </a:rPr>
              <a:t>and dairy products statistics</a:t>
            </a:r>
            <a:endParaRPr lang="en-US" altLang="en-US" kern="1200" dirty="0">
              <a:solidFill>
                <a:srgbClr val="0F3277"/>
              </a:solidFill>
              <a:latin typeface="Verdana" panose="020B0604030504040204" pitchFamily="34" charset="0"/>
              <a:cs typeface="Arial" panose="020B0604020202020204" pitchFamily="34" charset="0"/>
            </a:endParaRPr>
          </a:p>
          <a:p>
            <a:pPr marL="0" lvl="0" indent="0">
              <a:spcBef>
                <a:spcPct val="15000"/>
              </a:spcBef>
              <a:buClr>
                <a:srgbClr val="009999"/>
              </a:buClr>
              <a:buSzPct val="65000"/>
              <a:buFont typeface="Wingdings" panose="05000000000000000000" pitchFamily="2" charset="2"/>
              <a:buChar char="n"/>
            </a:pPr>
            <a:r>
              <a:rPr lang="en-US" altLang="en-US" kern="1200" dirty="0" smtClean="0">
                <a:solidFill>
                  <a:srgbClr val="0F3277"/>
                </a:solidFill>
                <a:latin typeface="Verdana" panose="020B0604030504040204" pitchFamily="34" charset="0"/>
                <a:cs typeface="Arial" panose="020B0604020202020204" pitchFamily="34" charset="0"/>
              </a:rPr>
              <a:t>  Eggs </a:t>
            </a:r>
            <a:r>
              <a:rPr lang="en-US" altLang="en-US" kern="1200" dirty="0">
                <a:solidFill>
                  <a:srgbClr val="0F3277"/>
                </a:solidFill>
                <a:latin typeface="Verdana" panose="020B0604030504040204" pitchFamily="34" charset="0"/>
                <a:cs typeface="Arial" panose="020B0604020202020204" pitchFamily="34" charset="0"/>
              </a:rPr>
              <a:t>and poultry statistics</a:t>
            </a:r>
          </a:p>
        </p:txBody>
      </p:sp>
    </p:spTree>
    <p:extLst>
      <p:ext uri="{BB962C8B-B14F-4D97-AF65-F5344CB8AC3E}">
        <p14:creationId xmlns:p14="http://schemas.microsoft.com/office/powerpoint/2010/main" xmlns="" val="19200004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1268761"/>
            <a:ext cx="8229600" cy="792087"/>
          </a:xfrm>
        </p:spPr>
        <p:txBody>
          <a:bodyPr/>
          <a:lstStyle/>
          <a:p>
            <a:pPr>
              <a:spcBef>
                <a:spcPct val="20000"/>
              </a:spcBef>
              <a:buClr>
                <a:schemeClr val="tx2"/>
              </a:buClr>
              <a:buSzPct val="59000"/>
            </a:pPr>
            <a:r>
              <a:rPr lang="en-GB" altLang="en-US" sz="3200" dirty="0"/>
              <a:t>Animal production statistics</a:t>
            </a:r>
          </a:p>
        </p:txBody>
      </p:sp>
      <p:sp>
        <p:nvSpPr>
          <p:cNvPr id="3" name="Content Placeholder 2"/>
          <p:cNvSpPr>
            <a:spLocks noGrp="1"/>
          </p:cNvSpPr>
          <p:nvPr>
            <p:ph idx="1"/>
          </p:nvPr>
        </p:nvSpPr>
        <p:spPr>
          <a:xfrm>
            <a:off x="457200" y="2060848"/>
            <a:ext cx="8229600" cy="4320480"/>
          </a:xfrm>
        </p:spPr>
        <p:txBody>
          <a:bodyPr/>
          <a:lstStyle/>
          <a:p>
            <a:pPr marL="265113" lvl="0" indent="-265113">
              <a:spcBef>
                <a:spcPct val="15000"/>
              </a:spcBef>
              <a:buClr>
                <a:srgbClr val="009999"/>
              </a:buClr>
              <a:buSzPct val="65000"/>
              <a:buFont typeface="Wingdings" pitchFamily="2" charset="2"/>
              <a:buChar char="n"/>
              <a:defRPr/>
            </a:pPr>
            <a:r>
              <a:rPr lang="en-US" sz="1600" kern="1200" dirty="0">
                <a:solidFill>
                  <a:srgbClr val="0F3277"/>
                </a:solidFill>
                <a:latin typeface="Verdana" panose="020B0604030504040204" pitchFamily="34" charset="0"/>
                <a:cs typeface="Arial" charset="0"/>
              </a:rPr>
              <a:t>Regulation (EC) No 1165/2008 of the European Parliament and of the Council concerning livestock and meat </a:t>
            </a:r>
            <a:r>
              <a:rPr lang="en-US" sz="1600" kern="1200" dirty="0" smtClean="0">
                <a:solidFill>
                  <a:srgbClr val="0F3277"/>
                </a:solidFill>
                <a:latin typeface="Verdana" panose="020B0604030504040204" pitchFamily="34" charset="0"/>
                <a:cs typeface="Arial" charset="0"/>
              </a:rPr>
              <a:t>statistics</a:t>
            </a:r>
          </a:p>
          <a:p>
            <a:pPr marL="265113" lvl="0" indent="-265113">
              <a:spcBef>
                <a:spcPct val="15000"/>
              </a:spcBef>
              <a:buClr>
                <a:srgbClr val="009999"/>
              </a:buClr>
              <a:buSzPct val="65000"/>
              <a:buFont typeface="Wingdings" pitchFamily="2" charset="2"/>
              <a:buChar char="n"/>
              <a:defRPr/>
            </a:pPr>
            <a:endParaRPr lang="en-US" sz="1600" kern="1200" dirty="0">
              <a:solidFill>
                <a:srgbClr val="0F3277"/>
              </a:solidFill>
              <a:latin typeface="Verdana" panose="020B0604030504040204" pitchFamily="34" charset="0"/>
              <a:cs typeface="Arial" charset="0"/>
            </a:endParaRPr>
          </a:p>
          <a:p>
            <a:pPr marL="265113" lvl="1" indent="-265113">
              <a:spcBef>
                <a:spcPct val="15000"/>
              </a:spcBef>
              <a:buClr>
                <a:srgbClr val="009999"/>
              </a:buClr>
              <a:buSzPct val="65000"/>
              <a:buFont typeface="Wingdings" pitchFamily="2" charset="2"/>
              <a:buChar char="n"/>
              <a:defRPr/>
            </a:pPr>
            <a:r>
              <a:rPr lang="en-US" sz="1600" b="0" kern="1200" dirty="0">
                <a:solidFill>
                  <a:srgbClr val="0F3277"/>
                </a:solidFill>
                <a:latin typeface="Verdana" panose="020B0604030504040204" pitchFamily="34" charset="0"/>
                <a:ea typeface="+mn-ea"/>
                <a:cs typeface="Arial" charset="0"/>
              </a:rPr>
              <a:t>Livestock statistics</a:t>
            </a:r>
          </a:p>
          <a:p>
            <a:pPr marL="541338" lvl="2" indent="-274638">
              <a:spcBef>
                <a:spcPct val="15000"/>
              </a:spcBef>
              <a:buClr>
                <a:srgbClr val="009999"/>
              </a:buClr>
              <a:buSzPct val="65000"/>
              <a:buFontTx/>
              <a:buChar char="–"/>
              <a:defRPr/>
            </a:pPr>
            <a:r>
              <a:rPr lang="en-US" sz="1600" kern="1200" dirty="0">
                <a:solidFill>
                  <a:srgbClr val="0F3277"/>
                </a:solidFill>
                <a:latin typeface="Verdana" panose="020B0604030504040204" pitchFamily="34" charset="0"/>
                <a:ea typeface="+mn-ea"/>
                <a:cs typeface="Arial" charset="0"/>
              </a:rPr>
              <a:t>covers cattle, pigs, sheep, and goats</a:t>
            </a:r>
          </a:p>
          <a:p>
            <a:pPr marL="541338" lvl="2" indent="-274638">
              <a:spcBef>
                <a:spcPct val="15000"/>
              </a:spcBef>
              <a:buClr>
                <a:srgbClr val="009999"/>
              </a:buClr>
              <a:buSzPct val="65000"/>
              <a:buFontTx/>
              <a:buChar char="–"/>
              <a:defRPr/>
            </a:pPr>
            <a:r>
              <a:rPr lang="en-US" sz="1600" kern="1200" dirty="0">
                <a:solidFill>
                  <a:srgbClr val="0F3277"/>
                </a:solidFill>
                <a:latin typeface="Verdana" panose="020B0604030504040204" pitchFamily="34" charset="0"/>
                <a:ea typeface="+mn-ea"/>
                <a:cs typeface="Arial" charset="0"/>
              </a:rPr>
              <a:t>collects data on number of animals </a:t>
            </a:r>
          </a:p>
          <a:p>
            <a:pPr marL="541338" lvl="2" indent="-274638">
              <a:spcBef>
                <a:spcPct val="15000"/>
              </a:spcBef>
              <a:buClr>
                <a:srgbClr val="009999"/>
              </a:buClr>
              <a:buSzPct val="65000"/>
              <a:buFontTx/>
              <a:buChar char="–"/>
              <a:defRPr/>
            </a:pPr>
            <a:r>
              <a:rPr lang="en-US" sz="1600" kern="1200" dirty="0">
                <a:solidFill>
                  <a:srgbClr val="0F3277"/>
                </a:solidFill>
                <a:latin typeface="Verdana" panose="020B0604030504040204" pitchFamily="34" charset="0"/>
                <a:ea typeface="+mn-ea"/>
                <a:cs typeface="Arial" charset="0"/>
              </a:rPr>
              <a:t>semi-annual or annual, depending on the relevant livestock population</a:t>
            </a:r>
          </a:p>
          <a:p>
            <a:pPr marL="541338" lvl="2" indent="-274638">
              <a:spcBef>
                <a:spcPct val="15000"/>
              </a:spcBef>
              <a:buClr>
                <a:srgbClr val="009999"/>
              </a:buClr>
              <a:buSzPct val="65000"/>
              <a:buFontTx/>
              <a:buChar char="–"/>
              <a:defRPr/>
            </a:pPr>
            <a:r>
              <a:rPr lang="en-US" sz="1600" kern="1200" dirty="0">
                <a:solidFill>
                  <a:srgbClr val="0F3277"/>
                </a:solidFill>
                <a:latin typeface="Verdana" panose="020B0604030504040204" pitchFamily="34" charset="0"/>
                <a:ea typeface="+mn-ea"/>
                <a:cs typeface="Arial" charset="0"/>
              </a:rPr>
              <a:t>livestock population thresholds for obligations</a:t>
            </a:r>
          </a:p>
          <a:p>
            <a:pPr marL="265113" lvl="1" indent="-265113">
              <a:spcBef>
                <a:spcPct val="15000"/>
              </a:spcBef>
              <a:buClr>
                <a:srgbClr val="009999"/>
              </a:buClr>
              <a:buSzPct val="65000"/>
              <a:buFont typeface="Wingdings" pitchFamily="2" charset="2"/>
              <a:buChar char="n"/>
              <a:defRPr/>
            </a:pPr>
            <a:r>
              <a:rPr lang="en-US" sz="1600" b="0" kern="1200" dirty="0">
                <a:solidFill>
                  <a:srgbClr val="0F3277"/>
                </a:solidFill>
                <a:latin typeface="Verdana" panose="020B0604030504040204" pitchFamily="34" charset="0"/>
                <a:ea typeface="+mn-ea"/>
                <a:cs typeface="Arial" charset="0"/>
              </a:rPr>
              <a:t>Slaughtering statistics</a:t>
            </a:r>
          </a:p>
          <a:p>
            <a:pPr marL="541338" lvl="2" indent="-274638">
              <a:spcBef>
                <a:spcPct val="15000"/>
              </a:spcBef>
              <a:buClr>
                <a:srgbClr val="009999"/>
              </a:buClr>
              <a:buSzPct val="65000"/>
              <a:buFontTx/>
              <a:buChar char="–"/>
              <a:defRPr/>
            </a:pPr>
            <a:r>
              <a:rPr lang="en-US" sz="1600" kern="1200" dirty="0">
                <a:solidFill>
                  <a:srgbClr val="0F3277"/>
                </a:solidFill>
                <a:latin typeface="Verdana" panose="020B0604030504040204" pitchFamily="34" charset="0"/>
                <a:ea typeface="+mn-ea"/>
                <a:cs typeface="Arial" charset="0"/>
              </a:rPr>
              <a:t>covers</a:t>
            </a:r>
            <a:r>
              <a:rPr lang="en-GB" sz="1600" kern="1200" dirty="0">
                <a:solidFill>
                  <a:srgbClr val="0F3277"/>
                </a:solidFill>
                <a:latin typeface="Verdana" panose="020B0604030504040204" pitchFamily="34" charset="0"/>
                <a:ea typeface="+mn-ea"/>
                <a:cs typeface="Arial" charset="0"/>
              </a:rPr>
              <a:t> cattle, pigs, sheep, goats, and poultry</a:t>
            </a:r>
          </a:p>
          <a:p>
            <a:pPr marL="541338" lvl="2" indent="-274638">
              <a:spcBef>
                <a:spcPct val="15000"/>
              </a:spcBef>
              <a:buClr>
                <a:srgbClr val="009999"/>
              </a:buClr>
              <a:buSzPct val="65000"/>
              <a:buFontTx/>
              <a:buChar char="–"/>
              <a:defRPr/>
            </a:pPr>
            <a:r>
              <a:rPr lang="en-GB" sz="1600" kern="1200" dirty="0">
                <a:solidFill>
                  <a:srgbClr val="0F3277"/>
                </a:solidFill>
                <a:latin typeface="Verdana" panose="020B0604030504040204" pitchFamily="34" charset="0"/>
                <a:ea typeface="+mn-ea"/>
                <a:cs typeface="Arial" charset="0"/>
              </a:rPr>
              <a:t>collects data on number and carcass weight </a:t>
            </a:r>
          </a:p>
          <a:p>
            <a:pPr marL="541338" lvl="2" indent="-274638">
              <a:spcBef>
                <a:spcPct val="15000"/>
              </a:spcBef>
              <a:buClr>
                <a:srgbClr val="009999"/>
              </a:buClr>
              <a:buSzPct val="65000"/>
              <a:buFontTx/>
              <a:buChar char="–"/>
              <a:defRPr/>
            </a:pPr>
            <a:r>
              <a:rPr lang="en-GB" sz="1600" kern="1200" dirty="0">
                <a:solidFill>
                  <a:srgbClr val="0F3277"/>
                </a:solidFill>
                <a:latin typeface="Verdana" panose="020B0604030504040204" pitchFamily="34" charset="0"/>
                <a:ea typeface="+mn-ea"/>
                <a:cs typeface="Arial" charset="0"/>
              </a:rPr>
              <a:t>monthly data on slaughter in slaughterhouses</a:t>
            </a:r>
          </a:p>
          <a:p>
            <a:pPr marL="541338" lvl="2" indent="-274638">
              <a:spcBef>
                <a:spcPct val="15000"/>
              </a:spcBef>
              <a:buClr>
                <a:srgbClr val="009999"/>
              </a:buClr>
              <a:buSzPct val="65000"/>
              <a:buFontTx/>
              <a:buChar char="–"/>
              <a:defRPr/>
            </a:pPr>
            <a:r>
              <a:rPr lang="en-GB" sz="1600" kern="1200" dirty="0">
                <a:solidFill>
                  <a:srgbClr val="0F3277"/>
                </a:solidFill>
                <a:latin typeface="Verdana" panose="020B0604030504040204" pitchFamily="34" charset="0"/>
                <a:ea typeface="+mn-ea"/>
                <a:cs typeface="Arial" charset="0"/>
              </a:rPr>
              <a:t>annual estimates on slaughtering outside slaughterhouses</a:t>
            </a:r>
          </a:p>
        </p:txBody>
      </p:sp>
    </p:spTree>
    <p:extLst>
      <p:ext uri="{BB962C8B-B14F-4D97-AF65-F5344CB8AC3E}">
        <p14:creationId xmlns:p14="http://schemas.microsoft.com/office/powerpoint/2010/main" xmlns="" val="15107745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1268761"/>
            <a:ext cx="8229600" cy="792087"/>
          </a:xfrm>
        </p:spPr>
        <p:txBody>
          <a:bodyPr/>
          <a:lstStyle/>
          <a:p>
            <a:pPr>
              <a:spcBef>
                <a:spcPct val="20000"/>
              </a:spcBef>
              <a:buClr>
                <a:schemeClr val="tx2"/>
              </a:buClr>
              <a:buSzPct val="59000"/>
            </a:pPr>
            <a:r>
              <a:rPr lang="en-GB" altLang="en-US" sz="3200" dirty="0"/>
              <a:t>Animal production statistics</a:t>
            </a:r>
          </a:p>
        </p:txBody>
      </p:sp>
      <p:sp>
        <p:nvSpPr>
          <p:cNvPr id="3" name="Content Placeholder 2"/>
          <p:cNvSpPr>
            <a:spLocks noGrp="1"/>
          </p:cNvSpPr>
          <p:nvPr>
            <p:ph idx="1"/>
          </p:nvPr>
        </p:nvSpPr>
        <p:spPr>
          <a:xfrm>
            <a:off x="457200" y="2060848"/>
            <a:ext cx="8229600" cy="4320480"/>
          </a:xfrm>
        </p:spPr>
        <p:txBody>
          <a:bodyPr/>
          <a:lstStyle/>
          <a:p>
            <a:pPr>
              <a:spcBef>
                <a:spcPct val="15000"/>
              </a:spcBef>
              <a:buClr>
                <a:schemeClr val="hlink"/>
              </a:buClr>
              <a:buSzPct val="65000"/>
              <a:buFont typeface="Wingdings" panose="05000000000000000000" pitchFamily="2" charset="2"/>
              <a:buChar char="n"/>
            </a:pPr>
            <a:r>
              <a:rPr lang="en-US" altLang="en-US" dirty="0">
                <a:solidFill>
                  <a:srgbClr val="0F3277"/>
                </a:solidFill>
              </a:rPr>
              <a:t>Meat production forecasts</a:t>
            </a:r>
          </a:p>
          <a:p>
            <a:pPr lvl="1">
              <a:spcBef>
                <a:spcPct val="15000"/>
              </a:spcBef>
              <a:buClr>
                <a:schemeClr val="hlink"/>
              </a:buClr>
              <a:buSzPct val="65000"/>
              <a:buFontTx/>
              <a:buChar char="–"/>
            </a:pPr>
            <a:r>
              <a:rPr lang="en-US" altLang="en-US" sz="2400" b="0" dirty="0">
                <a:solidFill>
                  <a:srgbClr val="0F3277"/>
                </a:solidFill>
              </a:rPr>
              <a:t>covers cattle, pigs, sheep, and goats</a:t>
            </a:r>
          </a:p>
          <a:p>
            <a:pPr lvl="1">
              <a:spcBef>
                <a:spcPct val="15000"/>
              </a:spcBef>
              <a:buClr>
                <a:schemeClr val="hlink"/>
              </a:buClr>
              <a:buSzPct val="65000"/>
              <a:buFontTx/>
              <a:buChar char="–"/>
            </a:pPr>
            <a:r>
              <a:rPr lang="en-US" altLang="en-US" sz="2400" b="0" dirty="0">
                <a:solidFill>
                  <a:srgbClr val="0F3277"/>
                </a:solidFill>
              </a:rPr>
              <a:t>data on livestock and slaughtering shall be used to produce gross indigenous production (GIP)</a:t>
            </a:r>
          </a:p>
          <a:p>
            <a:pPr lvl="1">
              <a:spcBef>
                <a:spcPct val="15000"/>
              </a:spcBef>
              <a:buClr>
                <a:schemeClr val="hlink"/>
              </a:buClr>
              <a:buSzPct val="65000"/>
              <a:buFontTx/>
              <a:buChar char="–"/>
            </a:pPr>
            <a:r>
              <a:rPr lang="en-US" altLang="en-US" sz="2400" b="0" dirty="0">
                <a:solidFill>
                  <a:srgbClr val="0F3277"/>
                </a:solidFill>
              </a:rPr>
              <a:t>semi-annual or annual, depending on the relevant livestock population</a:t>
            </a:r>
          </a:p>
          <a:p>
            <a:pPr lvl="1">
              <a:spcBef>
                <a:spcPct val="15000"/>
              </a:spcBef>
              <a:buClr>
                <a:schemeClr val="hlink"/>
              </a:buClr>
              <a:buSzPct val="65000"/>
              <a:buFontTx/>
              <a:buChar char="–"/>
            </a:pPr>
            <a:r>
              <a:rPr lang="en-US" altLang="en-US" sz="2400" b="0" dirty="0">
                <a:solidFill>
                  <a:srgbClr val="0F3277"/>
                </a:solidFill>
              </a:rPr>
              <a:t>livestock population thresholds for </a:t>
            </a:r>
            <a:r>
              <a:rPr lang="en-US" altLang="en-US" sz="2400" b="0" dirty="0" smtClean="0">
                <a:solidFill>
                  <a:srgbClr val="0F3277"/>
                </a:solidFill>
              </a:rPr>
              <a:t>obligations</a:t>
            </a:r>
            <a:endParaRPr lang="en-US" altLang="en-US" sz="2400" b="0" dirty="0">
              <a:solidFill>
                <a:srgbClr val="0F3277"/>
              </a:solidFill>
            </a:endParaRPr>
          </a:p>
        </p:txBody>
      </p:sp>
    </p:spTree>
    <p:extLst>
      <p:ext uri="{BB962C8B-B14F-4D97-AF65-F5344CB8AC3E}">
        <p14:creationId xmlns:p14="http://schemas.microsoft.com/office/powerpoint/2010/main" xmlns="" val="34349936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1268761"/>
            <a:ext cx="8229600" cy="792087"/>
          </a:xfrm>
        </p:spPr>
        <p:txBody>
          <a:bodyPr/>
          <a:lstStyle/>
          <a:p>
            <a:pPr>
              <a:spcBef>
                <a:spcPct val="20000"/>
              </a:spcBef>
              <a:buClr>
                <a:schemeClr val="tx2"/>
              </a:buClr>
              <a:buSzPct val="59000"/>
            </a:pPr>
            <a:r>
              <a:rPr lang="en-GB" altLang="en-US" sz="3200" dirty="0"/>
              <a:t>Milk statistics</a:t>
            </a:r>
          </a:p>
        </p:txBody>
      </p:sp>
      <p:sp>
        <p:nvSpPr>
          <p:cNvPr id="3" name="Content Placeholder 2"/>
          <p:cNvSpPr>
            <a:spLocks noGrp="1"/>
          </p:cNvSpPr>
          <p:nvPr>
            <p:ph idx="1"/>
          </p:nvPr>
        </p:nvSpPr>
        <p:spPr>
          <a:xfrm>
            <a:off x="457200" y="2060848"/>
            <a:ext cx="8229600" cy="4320480"/>
          </a:xfrm>
        </p:spPr>
        <p:txBody>
          <a:bodyPr/>
          <a:lstStyle/>
          <a:p>
            <a:pPr>
              <a:spcBef>
                <a:spcPct val="15000"/>
              </a:spcBef>
              <a:buClr>
                <a:schemeClr val="hlink"/>
              </a:buClr>
              <a:buSzPct val="65000"/>
              <a:buFont typeface="Wingdings" panose="05000000000000000000" pitchFamily="2" charset="2"/>
              <a:buChar char="n"/>
            </a:pPr>
            <a:r>
              <a:rPr lang="en-GB" altLang="en-US" sz="2000" dirty="0">
                <a:solidFill>
                  <a:srgbClr val="0F3277"/>
                </a:solidFill>
              </a:rPr>
              <a:t>Directive 96/16/EC on statistical surveys of milk and milk products</a:t>
            </a:r>
          </a:p>
          <a:p>
            <a:pPr>
              <a:spcBef>
                <a:spcPct val="15000"/>
              </a:spcBef>
              <a:buClr>
                <a:schemeClr val="hlink"/>
              </a:buClr>
              <a:buSzPct val="65000"/>
              <a:buFont typeface="Wingdings" panose="05000000000000000000" pitchFamily="2" charset="2"/>
              <a:buChar char="n"/>
            </a:pPr>
            <a:r>
              <a:rPr lang="en-US" altLang="en-US" sz="2000" dirty="0">
                <a:solidFill>
                  <a:srgbClr val="0F3277"/>
                </a:solidFill>
              </a:rPr>
              <a:t>Collects:</a:t>
            </a:r>
          </a:p>
          <a:p>
            <a:pPr lvl="1">
              <a:spcBef>
                <a:spcPct val="15000"/>
              </a:spcBef>
              <a:buClr>
                <a:schemeClr val="hlink"/>
              </a:buClr>
              <a:buSzPct val="65000"/>
              <a:buFontTx/>
              <a:buChar char="–"/>
            </a:pPr>
            <a:r>
              <a:rPr lang="en-GB" altLang="en-US" b="0" dirty="0">
                <a:solidFill>
                  <a:srgbClr val="0F3277"/>
                </a:solidFill>
              </a:rPr>
              <a:t>Monthly return of milk collected (cows' milk) and products obtained</a:t>
            </a:r>
          </a:p>
          <a:p>
            <a:pPr lvl="1">
              <a:spcBef>
                <a:spcPct val="15000"/>
              </a:spcBef>
              <a:buClr>
                <a:schemeClr val="hlink"/>
              </a:buClr>
              <a:buSzPct val="65000"/>
              <a:buFontTx/>
              <a:buChar char="–"/>
            </a:pPr>
            <a:r>
              <a:rPr lang="en-GB" altLang="en-US" b="0" dirty="0">
                <a:solidFill>
                  <a:srgbClr val="0F3277"/>
                </a:solidFill>
              </a:rPr>
              <a:t>Annual production and utilization of milk (all milk) in dairies: quantity, fat and protein content, used whole and skimmed milk</a:t>
            </a:r>
          </a:p>
          <a:p>
            <a:pPr lvl="1">
              <a:spcBef>
                <a:spcPct val="15000"/>
              </a:spcBef>
              <a:buClr>
                <a:schemeClr val="hlink"/>
              </a:buClr>
              <a:buSzPct val="65000"/>
              <a:buFontTx/>
              <a:buChar char="–"/>
            </a:pPr>
            <a:r>
              <a:rPr lang="en-GB" altLang="en-US" b="0" dirty="0">
                <a:solidFill>
                  <a:srgbClr val="0F3277"/>
                </a:solidFill>
              </a:rPr>
              <a:t>Annual Production and Utilization of Milk (all milk) on Farms</a:t>
            </a:r>
          </a:p>
          <a:p>
            <a:pPr lvl="1">
              <a:spcBef>
                <a:spcPct val="15000"/>
              </a:spcBef>
              <a:buClr>
                <a:schemeClr val="hlink"/>
              </a:buClr>
              <a:buSzPct val="65000"/>
              <a:buFontTx/>
              <a:buChar char="–"/>
            </a:pPr>
            <a:r>
              <a:rPr lang="en-GB" altLang="en-US" b="0" dirty="0">
                <a:solidFill>
                  <a:srgbClr val="0F3277"/>
                </a:solidFill>
              </a:rPr>
              <a:t>Number of dairy enterprises and volume processed broken down by size </a:t>
            </a:r>
            <a:r>
              <a:rPr lang="en-GB" altLang="en-US" b="0" dirty="0" smtClean="0">
                <a:solidFill>
                  <a:srgbClr val="0F3277"/>
                </a:solidFill>
              </a:rPr>
              <a:t>class</a:t>
            </a:r>
            <a:endParaRPr lang="en-GB" altLang="en-US" b="0" dirty="0">
              <a:solidFill>
                <a:srgbClr val="0F3277"/>
              </a:solidFill>
            </a:endParaRPr>
          </a:p>
        </p:txBody>
      </p:sp>
    </p:spTree>
    <p:extLst>
      <p:ext uri="{BB962C8B-B14F-4D97-AF65-F5344CB8AC3E}">
        <p14:creationId xmlns:p14="http://schemas.microsoft.com/office/powerpoint/2010/main" xmlns="" val="23426927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Agricultural </a:t>
            </a:r>
            <a:r>
              <a:rPr lang="fi-FI" dirty="0" err="1" smtClean="0"/>
              <a:t>statistics</a:t>
            </a:r>
            <a:endParaRPr lang="en-GB" dirty="0"/>
          </a:p>
        </p:txBody>
      </p:sp>
      <p:sp>
        <p:nvSpPr>
          <p:cNvPr id="3" name="Content Placeholder 2"/>
          <p:cNvSpPr>
            <a:spLocks noGrp="1"/>
          </p:cNvSpPr>
          <p:nvPr>
            <p:ph idx="1"/>
          </p:nvPr>
        </p:nvSpPr>
        <p:spPr/>
        <p:txBody>
          <a:bodyPr/>
          <a:lstStyle/>
          <a:p>
            <a:r>
              <a:rPr lang="en-US" dirty="0" smtClean="0"/>
              <a:t>Integrated farm statistics </a:t>
            </a:r>
          </a:p>
          <a:p>
            <a:r>
              <a:rPr lang="en-US" dirty="0" smtClean="0"/>
              <a:t>Crop production</a:t>
            </a:r>
          </a:p>
          <a:p>
            <a:r>
              <a:rPr lang="en-US" dirty="0" smtClean="0"/>
              <a:t>Crop balances</a:t>
            </a:r>
          </a:p>
          <a:p>
            <a:r>
              <a:rPr lang="en-US" dirty="0" smtClean="0"/>
              <a:t>Animal production</a:t>
            </a:r>
          </a:p>
          <a:p>
            <a:r>
              <a:rPr lang="en-US" dirty="0" smtClean="0"/>
              <a:t>Economic accounts for agriculture</a:t>
            </a:r>
          </a:p>
          <a:p>
            <a:r>
              <a:rPr lang="en-US" dirty="0" smtClean="0"/>
              <a:t>Price statistics</a:t>
            </a:r>
          </a:p>
          <a:p>
            <a:r>
              <a:rPr lang="en-US" dirty="0" err="1" smtClean="0"/>
              <a:t>Agri</a:t>
            </a:r>
            <a:r>
              <a:rPr lang="en-US" dirty="0" smtClean="0"/>
              <a:t>-environmental statistics</a:t>
            </a:r>
          </a:p>
        </p:txBody>
      </p:sp>
    </p:spTree>
    <p:extLst>
      <p:ext uri="{BB962C8B-B14F-4D97-AF65-F5344CB8AC3E}">
        <p14:creationId xmlns:p14="http://schemas.microsoft.com/office/powerpoint/2010/main" xmlns="" val="5472850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1268761"/>
            <a:ext cx="8229600" cy="576063"/>
          </a:xfrm>
        </p:spPr>
        <p:txBody>
          <a:bodyPr/>
          <a:lstStyle/>
          <a:p>
            <a:pPr>
              <a:spcBef>
                <a:spcPct val="20000"/>
              </a:spcBef>
              <a:buClr>
                <a:schemeClr val="tx2"/>
              </a:buClr>
              <a:buSzPct val="59000"/>
            </a:pPr>
            <a:r>
              <a:rPr lang="en-GB" altLang="en-US" sz="3200" dirty="0"/>
              <a:t>Eggs statistics</a:t>
            </a:r>
          </a:p>
        </p:txBody>
      </p:sp>
      <p:sp>
        <p:nvSpPr>
          <p:cNvPr id="3" name="Content Placeholder 2"/>
          <p:cNvSpPr>
            <a:spLocks noGrp="1"/>
          </p:cNvSpPr>
          <p:nvPr>
            <p:ph idx="1"/>
          </p:nvPr>
        </p:nvSpPr>
        <p:spPr>
          <a:xfrm>
            <a:off x="457200" y="1916832"/>
            <a:ext cx="8435280" cy="4464496"/>
          </a:xfrm>
        </p:spPr>
        <p:txBody>
          <a:bodyPr/>
          <a:lstStyle/>
          <a:p>
            <a:pPr marL="265113" indent="-265113">
              <a:spcBef>
                <a:spcPct val="15000"/>
              </a:spcBef>
              <a:buClr>
                <a:schemeClr val="hlink"/>
              </a:buClr>
              <a:buSzPct val="65000"/>
              <a:buFont typeface="Wingdings" pitchFamily="2" charset="2"/>
              <a:buChar char="n"/>
              <a:defRPr/>
            </a:pPr>
            <a:r>
              <a:rPr lang="en-GB" sz="2200" dirty="0">
                <a:solidFill>
                  <a:srgbClr val="0F3277"/>
                </a:solidFill>
                <a:cs typeface="Arial" charset="0"/>
              </a:rPr>
              <a:t>Regulation (EC) No 617/2008 on marketing standards for eggs for hatching and chicks</a:t>
            </a:r>
          </a:p>
          <a:p>
            <a:pPr marL="722313" lvl="1" indent="-265113">
              <a:spcBef>
                <a:spcPct val="15000"/>
              </a:spcBef>
              <a:buClr>
                <a:schemeClr val="hlink"/>
              </a:buClr>
              <a:buSzPct val="65000"/>
              <a:buFont typeface="Wingdings" pitchFamily="2" charset="2"/>
              <a:buChar char="n"/>
              <a:defRPr/>
            </a:pPr>
            <a:r>
              <a:rPr lang="en-US" sz="1800" b="0" dirty="0">
                <a:solidFill>
                  <a:srgbClr val="0F3277"/>
                </a:solidFill>
                <a:cs typeface="Arial" charset="0"/>
              </a:rPr>
              <a:t>Collects:</a:t>
            </a:r>
          </a:p>
          <a:p>
            <a:pPr marL="1166813" lvl="2" indent="-265113">
              <a:spcBef>
                <a:spcPct val="15000"/>
              </a:spcBef>
              <a:buClr>
                <a:schemeClr val="hlink"/>
              </a:buClr>
              <a:buSzPct val="65000"/>
              <a:buFontTx/>
              <a:buChar char="–"/>
              <a:defRPr/>
            </a:pPr>
            <a:r>
              <a:rPr lang="en-GB" sz="1800" dirty="0">
                <a:solidFill>
                  <a:srgbClr val="0F3277"/>
                </a:solidFill>
                <a:cs typeface="Arial" charset="0"/>
              </a:rPr>
              <a:t>Annual number, capacity and hatching broken down by size class by species and utility</a:t>
            </a:r>
          </a:p>
          <a:p>
            <a:pPr marL="1166813" lvl="2" indent="-265113">
              <a:spcBef>
                <a:spcPct val="15000"/>
              </a:spcBef>
              <a:buClr>
                <a:schemeClr val="hlink"/>
              </a:buClr>
              <a:buSzPct val="65000"/>
              <a:buFontTx/>
              <a:buChar char="–"/>
              <a:defRPr/>
            </a:pPr>
            <a:r>
              <a:rPr lang="en-GB" sz="1800" dirty="0">
                <a:solidFill>
                  <a:srgbClr val="0F3277"/>
                </a:solidFill>
                <a:cs typeface="Arial" charset="0"/>
              </a:rPr>
              <a:t>Monthly activity of hatcheries on the number of eggs placed and chicks used by species and utility</a:t>
            </a:r>
          </a:p>
          <a:p>
            <a:pPr marL="1166813" lvl="2" indent="-265113">
              <a:spcBef>
                <a:spcPct val="15000"/>
              </a:spcBef>
              <a:buClr>
                <a:schemeClr val="hlink"/>
              </a:buClr>
              <a:buSzPct val="65000"/>
              <a:buFontTx/>
              <a:buChar char="–"/>
              <a:defRPr/>
            </a:pPr>
            <a:r>
              <a:rPr lang="en-GB" sz="1800" dirty="0">
                <a:solidFill>
                  <a:srgbClr val="0F3277"/>
                </a:solidFill>
                <a:cs typeface="Arial" charset="0"/>
              </a:rPr>
              <a:t>Monthly intra- and extra-EU trade of chicks by species and </a:t>
            </a:r>
            <a:r>
              <a:rPr lang="en-GB" sz="1800" dirty="0" smtClean="0">
                <a:solidFill>
                  <a:srgbClr val="0F3277"/>
                </a:solidFill>
                <a:cs typeface="Arial" charset="0"/>
              </a:rPr>
              <a:t>utility</a:t>
            </a:r>
            <a:endParaRPr lang="en-GB" sz="1800" b="0" dirty="0">
              <a:solidFill>
                <a:srgbClr val="0F3277"/>
              </a:solidFill>
              <a:cs typeface="Arial" charset="0"/>
            </a:endParaRPr>
          </a:p>
          <a:p>
            <a:pPr marL="265113" indent="-265113">
              <a:spcBef>
                <a:spcPct val="15000"/>
              </a:spcBef>
              <a:buClr>
                <a:schemeClr val="hlink"/>
              </a:buClr>
              <a:buSzPct val="65000"/>
              <a:buFont typeface="Wingdings" pitchFamily="2" charset="2"/>
              <a:buChar char="n"/>
              <a:defRPr/>
            </a:pPr>
            <a:r>
              <a:rPr lang="en-GB" sz="2200" dirty="0" smtClean="0">
                <a:solidFill>
                  <a:srgbClr val="0F3277"/>
                </a:solidFill>
                <a:cs typeface="Arial" charset="0"/>
              </a:rPr>
              <a:t>ESS agreement on eggs for consumption (16/11/2017)</a:t>
            </a:r>
            <a:endParaRPr lang="en-GB" sz="2200" dirty="0">
              <a:solidFill>
                <a:srgbClr val="0F3277"/>
              </a:solidFill>
              <a:cs typeface="Arial" charset="0"/>
            </a:endParaRPr>
          </a:p>
          <a:p>
            <a:pPr marL="722313" lvl="1" indent="-265113">
              <a:spcBef>
                <a:spcPct val="15000"/>
              </a:spcBef>
              <a:buClr>
                <a:schemeClr val="hlink"/>
              </a:buClr>
              <a:buSzPct val="65000"/>
              <a:buFont typeface="Wingdings" pitchFamily="2" charset="2"/>
              <a:buChar char="n"/>
              <a:defRPr/>
            </a:pPr>
            <a:r>
              <a:rPr lang="en-US" sz="1800" b="0" dirty="0">
                <a:solidFill>
                  <a:srgbClr val="0F3277"/>
                </a:solidFill>
                <a:cs typeface="Arial" charset="0"/>
              </a:rPr>
              <a:t>Collects:</a:t>
            </a:r>
          </a:p>
          <a:p>
            <a:pPr marL="1166813" lvl="2" indent="-265113">
              <a:spcBef>
                <a:spcPct val="15000"/>
              </a:spcBef>
              <a:buClr>
                <a:schemeClr val="hlink"/>
              </a:buClr>
              <a:buSzPct val="65000"/>
              <a:buFontTx/>
              <a:buChar char="–"/>
              <a:defRPr/>
            </a:pPr>
            <a:r>
              <a:rPr lang="en-GB" sz="1800" dirty="0">
                <a:solidFill>
                  <a:srgbClr val="0F3277"/>
                </a:solidFill>
                <a:cs typeface="Arial" charset="0"/>
              </a:rPr>
              <a:t>Annual number of laying hens and production of eggs for human consumption</a:t>
            </a:r>
            <a:endParaRPr lang="en-US" sz="1800" dirty="0">
              <a:solidFill>
                <a:srgbClr val="0F3277"/>
              </a:solidFill>
              <a:cs typeface="Arial" charset="0"/>
            </a:endParaRPr>
          </a:p>
        </p:txBody>
      </p:sp>
    </p:spTree>
    <p:extLst>
      <p:ext uri="{BB962C8B-B14F-4D97-AF65-F5344CB8AC3E}">
        <p14:creationId xmlns:p14="http://schemas.microsoft.com/office/powerpoint/2010/main" xmlns="" val="28795137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1268761"/>
            <a:ext cx="8229600" cy="576063"/>
          </a:xfrm>
        </p:spPr>
        <p:txBody>
          <a:bodyPr/>
          <a:lstStyle/>
          <a:p>
            <a:pPr>
              <a:spcBef>
                <a:spcPct val="20000"/>
              </a:spcBef>
              <a:buClr>
                <a:schemeClr val="tx2"/>
              </a:buClr>
              <a:buSzPct val="59000"/>
            </a:pPr>
            <a:r>
              <a:rPr lang="es-ES" altLang="en-US" sz="3200" dirty="0" err="1"/>
              <a:t>Agricultural</a:t>
            </a:r>
            <a:r>
              <a:rPr lang="es-ES" altLang="en-US" sz="3200" dirty="0"/>
              <a:t> </a:t>
            </a:r>
            <a:r>
              <a:rPr lang="es-ES" altLang="en-US" sz="3200" dirty="0" err="1"/>
              <a:t>accounts</a:t>
            </a:r>
            <a:r>
              <a:rPr lang="es-ES" altLang="en-US" sz="3200" dirty="0"/>
              <a:t> and </a:t>
            </a:r>
            <a:r>
              <a:rPr lang="es-ES" altLang="en-US" sz="3200" dirty="0" err="1"/>
              <a:t>prices</a:t>
            </a:r>
            <a:endParaRPr lang="en-GB" altLang="en-US" sz="3200" dirty="0"/>
          </a:p>
        </p:txBody>
      </p:sp>
      <p:sp>
        <p:nvSpPr>
          <p:cNvPr id="3" name="Content Placeholder 2"/>
          <p:cNvSpPr>
            <a:spLocks noGrp="1"/>
          </p:cNvSpPr>
          <p:nvPr>
            <p:ph idx="1"/>
          </p:nvPr>
        </p:nvSpPr>
        <p:spPr>
          <a:xfrm>
            <a:off x="457200" y="1916832"/>
            <a:ext cx="8229600" cy="4464496"/>
          </a:xfrm>
        </p:spPr>
        <p:txBody>
          <a:bodyPr/>
          <a:lstStyle/>
          <a:p>
            <a:pPr marL="0" indent="0" algn="just">
              <a:buNone/>
              <a:defRPr/>
            </a:pPr>
            <a:r>
              <a:rPr lang="en-US" sz="2000" b="1" dirty="0">
                <a:solidFill>
                  <a:srgbClr val="133176"/>
                </a:solidFill>
              </a:rPr>
              <a:t>Economic Accounts for Agriculture</a:t>
            </a:r>
            <a:r>
              <a:rPr lang="en-US" sz="2000" dirty="0">
                <a:solidFill>
                  <a:srgbClr val="133176"/>
                </a:solidFill>
              </a:rPr>
              <a:t> </a:t>
            </a:r>
            <a:r>
              <a:rPr lang="en-US" sz="2000" b="1" dirty="0">
                <a:solidFill>
                  <a:srgbClr val="133176"/>
                </a:solidFill>
              </a:rPr>
              <a:t>(EAA) </a:t>
            </a:r>
            <a:r>
              <a:rPr lang="en-US" sz="2000" dirty="0">
                <a:solidFill>
                  <a:srgbClr val="133176"/>
                </a:solidFill>
              </a:rPr>
              <a:t>and </a:t>
            </a:r>
            <a:r>
              <a:rPr lang="en-US" sz="2000" b="1" dirty="0">
                <a:solidFill>
                  <a:srgbClr val="133176"/>
                </a:solidFill>
              </a:rPr>
              <a:t>Agricultural Price Statistics (APS</a:t>
            </a:r>
            <a:r>
              <a:rPr lang="en-US" sz="2000" dirty="0">
                <a:solidFill>
                  <a:srgbClr val="133176"/>
                </a:solidFill>
              </a:rPr>
              <a:t>) play a key role in the design, implementation and monitoring of the common agricultural policy (CAP) as well as in the evaluation of the impact of the CAP on the economic and financial situation of the agricultural </a:t>
            </a:r>
            <a:r>
              <a:rPr lang="en-US" sz="2000" dirty="0" smtClean="0">
                <a:solidFill>
                  <a:srgbClr val="133176"/>
                </a:solidFill>
              </a:rPr>
              <a:t>community</a:t>
            </a:r>
          </a:p>
          <a:p>
            <a:pPr marL="0" indent="0" algn="just">
              <a:buNone/>
              <a:defRPr/>
            </a:pPr>
            <a:endParaRPr lang="en-US" dirty="0" smtClean="0">
              <a:solidFill>
                <a:srgbClr val="133176"/>
              </a:solidFill>
            </a:endParaRPr>
          </a:p>
          <a:p>
            <a:pPr marL="0" indent="0" algn="just">
              <a:buNone/>
              <a:defRPr/>
            </a:pPr>
            <a:r>
              <a:rPr lang="en-US" dirty="0" smtClean="0">
                <a:solidFill>
                  <a:srgbClr val="133176"/>
                </a:solidFill>
              </a:rPr>
              <a:t>Legal basis:</a:t>
            </a:r>
          </a:p>
          <a:p>
            <a:pPr algn="just">
              <a:defRPr/>
            </a:pPr>
            <a:r>
              <a:rPr lang="en-US" sz="2000" dirty="0">
                <a:solidFill>
                  <a:srgbClr val="133176"/>
                </a:solidFill>
              </a:rPr>
              <a:t>Regulation (EC) No 138/2004 of the European Parliament and of the Council of 5 December 2003 on the economic accounts for agriculture in the Community</a:t>
            </a:r>
          </a:p>
          <a:p>
            <a:pPr marL="342900" lvl="1" indent="-342900" algn="just">
              <a:defRPr/>
            </a:pPr>
            <a:r>
              <a:rPr lang="en-US" altLang="en-US" b="0" dirty="0">
                <a:solidFill>
                  <a:srgbClr val="133176"/>
                </a:solidFill>
              </a:rPr>
              <a:t>Unit Value Statistics and  Regional EAA (NUTS2) are collected under Gentlemen's agreements</a:t>
            </a:r>
            <a:endParaRPr lang="en-GB" altLang="en-US" b="0" dirty="0">
              <a:solidFill>
                <a:srgbClr val="133176"/>
              </a:solidFill>
            </a:endParaRPr>
          </a:p>
          <a:p>
            <a:pPr marL="0" indent="0" algn="just">
              <a:buNone/>
              <a:defRPr/>
            </a:pPr>
            <a:endParaRPr lang="en-US" sz="2000" dirty="0">
              <a:solidFill>
                <a:srgbClr val="133176"/>
              </a:solidFill>
            </a:endParaRPr>
          </a:p>
        </p:txBody>
      </p:sp>
    </p:spTree>
    <p:extLst>
      <p:ext uri="{BB962C8B-B14F-4D97-AF65-F5344CB8AC3E}">
        <p14:creationId xmlns:p14="http://schemas.microsoft.com/office/powerpoint/2010/main" xmlns="" val="25061574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268760"/>
            <a:ext cx="8229600" cy="576063"/>
          </a:xfrm>
        </p:spPr>
        <p:txBody>
          <a:bodyPr/>
          <a:lstStyle/>
          <a:p>
            <a:pPr>
              <a:spcBef>
                <a:spcPct val="20000"/>
              </a:spcBef>
              <a:buClr>
                <a:schemeClr val="tx2"/>
              </a:buClr>
              <a:buSzPct val="59000"/>
            </a:pPr>
            <a:r>
              <a:rPr lang="en-US" altLang="en-US" sz="2700" dirty="0"/>
              <a:t>Economic Accounts for Agriculture (EAA)</a:t>
            </a:r>
            <a:endParaRPr lang="en-GB" altLang="en-US" sz="2700" dirty="0"/>
          </a:p>
        </p:txBody>
      </p:sp>
      <p:sp>
        <p:nvSpPr>
          <p:cNvPr id="3" name="Content Placeholder 2"/>
          <p:cNvSpPr>
            <a:spLocks noGrp="1"/>
          </p:cNvSpPr>
          <p:nvPr>
            <p:ph idx="1"/>
          </p:nvPr>
        </p:nvSpPr>
        <p:spPr>
          <a:xfrm>
            <a:off x="457200" y="1916832"/>
            <a:ext cx="8229600" cy="4464496"/>
          </a:xfrm>
        </p:spPr>
        <p:txBody>
          <a:bodyPr/>
          <a:lstStyle/>
          <a:p>
            <a:pPr marL="741363" lvl="1" indent="-284163" algn="just" defTabSz="449263">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ltLang="en-US" b="0" dirty="0">
                <a:solidFill>
                  <a:srgbClr val="133176"/>
                </a:solidFill>
              </a:rPr>
              <a:t>Detailed annual account for the agricultural industry linked to National Accounts as a satellite account, linked to the definition of agricultural activities in Division 01 in NACE rev.2. </a:t>
            </a:r>
            <a:endParaRPr lang="en-US" altLang="en-US" b="0" dirty="0" smtClean="0">
              <a:solidFill>
                <a:srgbClr val="133176"/>
              </a:solidFill>
            </a:endParaRPr>
          </a:p>
          <a:p>
            <a:pPr marL="741363" lvl="1" indent="-284163" algn="just" defTabSz="449263">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US" altLang="en-US" b="0" dirty="0">
              <a:solidFill>
                <a:srgbClr val="133176"/>
              </a:solidFill>
            </a:endParaRPr>
          </a:p>
          <a:p>
            <a:pPr marL="741363" lvl="1" indent="-284163" algn="just" defTabSz="449263">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ltLang="en-US" b="0" dirty="0">
                <a:solidFill>
                  <a:srgbClr val="133176"/>
                </a:solidFill>
              </a:rPr>
              <a:t>Include also Agricultural </a:t>
            </a:r>
            <a:r>
              <a:rPr lang="en-GB" altLang="en-US" b="0" dirty="0">
                <a:solidFill>
                  <a:srgbClr val="133176"/>
                </a:solidFill>
              </a:rPr>
              <a:t>Labour</a:t>
            </a:r>
            <a:r>
              <a:rPr lang="en-US" altLang="en-US" b="0" dirty="0">
                <a:solidFill>
                  <a:srgbClr val="133176"/>
                </a:solidFill>
              </a:rPr>
              <a:t> Input (ALI</a:t>
            </a:r>
            <a:r>
              <a:rPr lang="en-US" altLang="en-US" b="0" dirty="0" smtClean="0">
                <a:solidFill>
                  <a:srgbClr val="133176"/>
                </a:solidFill>
              </a:rPr>
              <a:t>)</a:t>
            </a:r>
          </a:p>
          <a:p>
            <a:pPr marL="741363" lvl="1" indent="-284163" algn="just" defTabSz="449263">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US" altLang="en-US" b="0" dirty="0">
              <a:solidFill>
                <a:srgbClr val="133176"/>
              </a:solidFill>
            </a:endParaRPr>
          </a:p>
          <a:p>
            <a:pPr marL="741363" lvl="1" indent="-284163" algn="just" defTabSz="449263">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ltLang="en-US" b="0" dirty="0">
                <a:solidFill>
                  <a:srgbClr val="133176"/>
                </a:solidFill>
              </a:rPr>
              <a:t>EAA are a basic tool for analyzing the economic situation of EU agriculture, making also a valuable contribution to the calculation of the national </a:t>
            </a:r>
            <a:r>
              <a:rPr lang="en-US" altLang="en-US" b="0" dirty="0" smtClean="0">
                <a:solidFill>
                  <a:srgbClr val="133176"/>
                </a:solidFill>
              </a:rPr>
              <a:t>accounts</a:t>
            </a:r>
            <a:endParaRPr lang="es-ES" altLang="en-US" b="0" dirty="0">
              <a:solidFill>
                <a:srgbClr val="133176"/>
              </a:solidFill>
            </a:endParaRPr>
          </a:p>
        </p:txBody>
      </p:sp>
    </p:spTree>
    <p:extLst>
      <p:ext uri="{BB962C8B-B14F-4D97-AF65-F5344CB8AC3E}">
        <p14:creationId xmlns:p14="http://schemas.microsoft.com/office/powerpoint/2010/main" xmlns="" val="30374251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1268761"/>
            <a:ext cx="8229600" cy="576063"/>
          </a:xfrm>
        </p:spPr>
        <p:txBody>
          <a:bodyPr/>
          <a:lstStyle/>
          <a:p>
            <a:pPr>
              <a:spcBef>
                <a:spcPct val="20000"/>
              </a:spcBef>
              <a:buClr>
                <a:schemeClr val="tx2"/>
              </a:buClr>
              <a:buSzPct val="59000"/>
            </a:pPr>
            <a:r>
              <a:rPr lang="en-US" altLang="en-US" sz="3200" dirty="0"/>
              <a:t>EAA –items to compile or to collect</a:t>
            </a:r>
            <a:endParaRPr lang="en-GB" altLang="en-US" sz="3200" dirty="0"/>
          </a:p>
        </p:txBody>
      </p:sp>
      <p:sp>
        <p:nvSpPr>
          <p:cNvPr id="3" name="Content Placeholder 2"/>
          <p:cNvSpPr>
            <a:spLocks noGrp="1"/>
          </p:cNvSpPr>
          <p:nvPr>
            <p:ph idx="1"/>
          </p:nvPr>
        </p:nvSpPr>
        <p:spPr>
          <a:xfrm>
            <a:off x="457200" y="2132856"/>
            <a:ext cx="8229600" cy="4248472"/>
          </a:xfrm>
        </p:spPr>
        <p:txBody>
          <a:bodyPr/>
          <a:lstStyle/>
          <a:p>
            <a:pPr lvl="1">
              <a:lnSpc>
                <a:spcPct val="90000"/>
              </a:lnSpc>
              <a:spcBef>
                <a:spcPts val="600"/>
              </a:spcBef>
              <a:spcAft>
                <a:spcPts val="600"/>
              </a:spcAft>
              <a:buClr>
                <a:schemeClr val="hlink"/>
              </a:buClr>
              <a:buSzPct val="65000"/>
              <a:buFont typeface="Wingdings" panose="05000000000000000000" pitchFamily="2" charset="2"/>
              <a:buChar char="n"/>
            </a:pPr>
            <a:r>
              <a:rPr lang="en-US" altLang="en-US" sz="1800" b="0" dirty="0">
                <a:solidFill>
                  <a:srgbClr val="133176"/>
                </a:solidFill>
              </a:rPr>
              <a:t>Value of agricultural goods output </a:t>
            </a:r>
          </a:p>
          <a:p>
            <a:pPr lvl="1">
              <a:lnSpc>
                <a:spcPct val="90000"/>
              </a:lnSpc>
              <a:spcBef>
                <a:spcPts val="600"/>
              </a:spcBef>
              <a:spcAft>
                <a:spcPts val="600"/>
              </a:spcAft>
              <a:buClr>
                <a:schemeClr val="hlink"/>
              </a:buClr>
              <a:buSzPct val="65000"/>
              <a:buFont typeface="Wingdings" panose="05000000000000000000" pitchFamily="2" charset="2"/>
              <a:buChar char="n"/>
            </a:pPr>
            <a:r>
              <a:rPr lang="en-US" altLang="en-US" sz="1800" b="0" dirty="0">
                <a:solidFill>
                  <a:srgbClr val="133176"/>
                </a:solidFill>
              </a:rPr>
              <a:t>Value of agricultural service and secondary activities </a:t>
            </a:r>
          </a:p>
          <a:p>
            <a:pPr lvl="1">
              <a:lnSpc>
                <a:spcPct val="90000"/>
              </a:lnSpc>
              <a:spcBef>
                <a:spcPts val="600"/>
              </a:spcBef>
              <a:spcAft>
                <a:spcPts val="600"/>
              </a:spcAft>
              <a:buClr>
                <a:schemeClr val="hlink"/>
              </a:buClr>
              <a:buSzPct val="65000"/>
              <a:buFont typeface="Wingdings" panose="05000000000000000000" pitchFamily="2" charset="2"/>
              <a:buChar char="n"/>
            </a:pPr>
            <a:r>
              <a:rPr lang="en-US" altLang="en-US" sz="1800" b="0" dirty="0">
                <a:solidFill>
                  <a:srgbClr val="133176"/>
                </a:solidFill>
              </a:rPr>
              <a:t>Value of intermediate consumption  (IC)</a:t>
            </a:r>
          </a:p>
          <a:p>
            <a:pPr lvl="1">
              <a:lnSpc>
                <a:spcPct val="90000"/>
              </a:lnSpc>
              <a:spcBef>
                <a:spcPts val="600"/>
              </a:spcBef>
              <a:spcAft>
                <a:spcPts val="600"/>
              </a:spcAft>
              <a:buClr>
                <a:schemeClr val="hlink"/>
              </a:buClr>
              <a:buSzPct val="65000"/>
              <a:buFont typeface="Wingdings" panose="05000000000000000000" pitchFamily="2" charset="2"/>
              <a:buChar char="n"/>
            </a:pPr>
            <a:r>
              <a:rPr lang="en-US" altLang="en-US" sz="1800" b="0" dirty="0">
                <a:solidFill>
                  <a:srgbClr val="133176"/>
                </a:solidFill>
              </a:rPr>
              <a:t>Fixed capital consumption (FCC)</a:t>
            </a:r>
          </a:p>
          <a:p>
            <a:pPr lvl="1">
              <a:lnSpc>
                <a:spcPct val="90000"/>
              </a:lnSpc>
              <a:spcBef>
                <a:spcPts val="600"/>
              </a:spcBef>
              <a:spcAft>
                <a:spcPts val="600"/>
              </a:spcAft>
              <a:buClr>
                <a:schemeClr val="hlink"/>
              </a:buClr>
              <a:buSzPct val="65000"/>
              <a:buFont typeface="Wingdings" panose="05000000000000000000" pitchFamily="2" charset="2"/>
              <a:buChar char="n"/>
            </a:pPr>
            <a:r>
              <a:rPr lang="en-US" altLang="en-US" sz="1800" b="0" dirty="0">
                <a:solidFill>
                  <a:srgbClr val="133176"/>
                </a:solidFill>
              </a:rPr>
              <a:t>Compensation of employees </a:t>
            </a:r>
          </a:p>
          <a:p>
            <a:pPr lvl="1">
              <a:lnSpc>
                <a:spcPct val="90000"/>
              </a:lnSpc>
              <a:spcBef>
                <a:spcPts val="600"/>
              </a:spcBef>
              <a:spcAft>
                <a:spcPts val="600"/>
              </a:spcAft>
              <a:buClr>
                <a:schemeClr val="hlink"/>
              </a:buClr>
              <a:buSzPct val="65000"/>
              <a:buFont typeface="Wingdings" panose="05000000000000000000" pitchFamily="2" charset="2"/>
              <a:buChar char="n"/>
            </a:pPr>
            <a:r>
              <a:rPr lang="en-US" altLang="en-US" sz="1800" b="0" dirty="0">
                <a:solidFill>
                  <a:srgbClr val="133176"/>
                </a:solidFill>
              </a:rPr>
              <a:t>Subsidies and taxes (product- or production related)</a:t>
            </a:r>
          </a:p>
          <a:p>
            <a:pPr lvl="1">
              <a:lnSpc>
                <a:spcPct val="90000"/>
              </a:lnSpc>
              <a:spcBef>
                <a:spcPts val="600"/>
              </a:spcBef>
              <a:spcAft>
                <a:spcPts val="600"/>
              </a:spcAft>
              <a:buClr>
                <a:schemeClr val="hlink"/>
              </a:buClr>
              <a:buSzPct val="65000"/>
              <a:buFont typeface="Wingdings" panose="05000000000000000000" pitchFamily="2" charset="2"/>
              <a:buChar char="n"/>
            </a:pPr>
            <a:r>
              <a:rPr lang="en-US" altLang="en-US" sz="1800" b="0" dirty="0">
                <a:solidFill>
                  <a:srgbClr val="133176"/>
                </a:solidFill>
              </a:rPr>
              <a:t>Rents and interest</a:t>
            </a:r>
          </a:p>
          <a:p>
            <a:pPr lvl="1">
              <a:lnSpc>
                <a:spcPct val="90000"/>
              </a:lnSpc>
              <a:spcBef>
                <a:spcPts val="600"/>
              </a:spcBef>
              <a:spcAft>
                <a:spcPts val="600"/>
              </a:spcAft>
              <a:buClr>
                <a:schemeClr val="hlink"/>
              </a:buClr>
              <a:buSzPct val="65000"/>
              <a:buFont typeface="Wingdings" panose="05000000000000000000" pitchFamily="2" charset="2"/>
              <a:buChar char="n"/>
            </a:pPr>
            <a:r>
              <a:rPr lang="en-US" altLang="en-US" sz="1800" b="0" dirty="0">
                <a:solidFill>
                  <a:srgbClr val="133176"/>
                </a:solidFill>
              </a:rPr>
              <a:t>Gross fixed capital formation (GFCF)</a:t>
            </a:r>
          </a:p>
          <a:p>
            <a:pPr lvl="1">
              <a:lnSpc>
                <a:spcPct val="90000"/>
              </a:lnSpc>
              <a:spcBef>
                <a:spcPts val="600"/>
              </a:spcBef>
              <a:spcAft>
                <a:spcPts val="600"/>
              </a:spcAft>
              <a:buClr>
                <a:schemeClr val="hlink"/>
              </a:buClr>
              <a:buSzPct val="65000"/>
              <a:buFont typeface="Wingdings" panose="05000000000000000000" pitchFamily="2" charset="2"/>
              <a:buChar char="n"/>
            </a:pPr>
            <a:r>
              <a:rPr lang="en-US" altLang="en-US" sz="1800" b="0" dirty="0">
                <a:solidFill>
                  <a:srgbClr val="133176"/>
                </a:solidFill>
              </a:rPr>
              <a:t>Changes in stocks (crop and livestock)</a:t>
            </a:r>
          </a:p>
          <a:p>
            <a:pPr lvl="1">
              <a:lnSpc>
                <a:spcPct val="90000"/>
              </a:lnSpc>
              <a:spcBef>
                <a:spcPts val="600"/>
              </a:spcBef>
              <a:spcAft>
                <a:spcPts val="600"/>
              </a:spcAft>
              <a:buClr>
                <a:schemeClr val="hlink"/>
              </a:buClr>
              <a:buSzPct val="65000"/>
              <a:buFont typeface="Wingdings" panose="05000000000000000000" pitchFamily="2" charset="2"/>
              <a:buChar char="n"/>
            </a:pPr>
            <a:r>
              <a:rPr lang="en-US" altLang="en-US" sz="1800" b="0" dirty="0">
                <a:solidFill>
                  <a:srgbClr val="133176"/>
                </a:solidFill>
              </a:rPr>
              <a:t>Capital </a:t>
            </a:r>
            <a:r>
              <a:rPr lang="en-US" altLang="en-US" sz="1800" b="0" dirty="0" smtClean="0">
                <a:solidFill>
                  <a:srgbClr val="133176"/>
                </a:solidFill>
              </a:rPr>
              <a:t>transfers</a:t>
            </a:r>
            <a:endParaRPr lang="en-GB" altLang="en-US" sz="1600" b="0" dirty="0">
              <a:solidFill>
                <a:srgbClr val="133176"/>
              </a:solidFill>
            </a:endParaRPr>
          </a:p>
        </p:txBody>
      </p:sp>
    </p:spTree>
    <p:extLst>
      <p:ext uri="{BB962C8B-B14F-4D97-AF65-F5344CB8AC3E}">
        <p14:creationId xmlns:p14="http://schemas.microsoft.com/office/powerpoint/2010/main" xmlns="" val="42039504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1268761"/>
            <a:ext cx="8229600" cy="576063"/>
          </a:xfrm>
        </p:spPr>
        <p:txBody>
          <a:bodyPr/>
          <a:lstStyle/>
          <a:p>
            <a:pPr>
              <a:spcBef>
                <a:spcPct val="20000"/>
              </a:spcBef>
              <a:buClr>
                <a:schemeClr val="tx2"/>
              </a:buClr>
              <a:buSzPct val="59000"/>
            </a:pPr>
            <a:r>
              <a:rPr lang="en-US" altLang="en-US" sz="2600" dirty="0"/>
              <a:t>EAA – statistics to derive information from</a:t>
            </a:r>
            <a:endParaRPr lang="en-GB" altLang="en-US" sz="2600" dirty="0"/>
          </a:p>
        </p:txBody>
      </p:sp>
      <p:sp>
        <p:nvSpPr>
          <p:cNvPr id="3" name="Content Placeholder 2"/>
          <p:cNvSpPr>
            <a:spLocks noGrp="1"/>
          </p:cNvSpPr>
          <p:nvPr>
            <p:ph idx="1"/>
          </p:nvPr>
        </p:nvSpPr>
        <p:spPr>
          <a:xfrm>
            <a:off x="457200" y="1916832"/>
            <a:ext cx="8229600" cy="4464496"/>
          </a:xfrm>
        </p:spPr>
        <p:txBody>
          <a:bodyPr/>
          <a:lstStyle/>
          <a:p>
            <a:pPr marL="741363" lvl="1" indent="-284163" defTabSz="449263">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1800" b="0" dirty="0">
                <a:solidFill>
                  <a:srgbClr val="133176"/>
                </a:solidFill>
              </a:rPr>
              <a:t>Integrated Farm Surveys (IFS)</a:t>
            </a:r>
          </a:p>
          <a:p>
            <a:pPr marL="741363" lvl="1" indent="-284163" defTabSz="449263">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1800" b="0" dirty="0">
                <a:solidFill>
                  <a:srgbClr val="133176"/>
                </a:solidFill>
              </a:rPr>
              <a:t>Agricultural production statistics including supply balance sheets </a:t>
            </a:r>
          </a:p>
          <a:p>
            <a:pPr marL="741363" lvl="1" indent="-284163" defTabSz="449263">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1800" b="0" dirty="0">
                <a:solidFill>
                  <a:srgbClr val="133176"/>
                </a:solidFill>
              </a:rPr>
              <a:t>Agricultural Price Statistics</a:t>
            </a:r>
          </a:p>
          <a:p>
            <a:pPr marL="741363" lvl="1" indent="-284163" defTabSz="449263">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1800" b="0" dirty="0">
                <a:solidFill>
                  <a:srgbClr val="133176"/>
                </a:solidFill>
              </a:rPr>
              <a:t>Farm Accountancy Data Network (FADN/RICA)*</a:t>
            </a:r>
          </a:p>
          <a:p>
            <a:pPr marL="741363" lvl="1" indent="-284163" defTabSz="449263">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1800" b="0" dirty="0">
                <a:solidFill>
                  <a:srgbClr val="133176"/>
                </a:solidFill>
              </a:rPr>
              <a:t>Production Statistics </a:t>
            </a:r>
          </a:p>
          <a:p>
            <a:pPr marL="741363" lvl="1" indent="-284163" defTabSz="449263">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1800" b="0" dirty="0">
                <a:solidFill>
                  <a:srgbClr val="133176"/>
                </a:solidFill>
              </a:rPr>
              <a:t>Trade statistics</a:t>
            </a:r>
          </a:p>
          <a:p>
            <a:pPr marL="741363" lvl="1" indent="-284163" defTabSz="449263">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1800" b="0" dirty="0">
                <a:solidFill>
                  <a:srgbClr val="133176"/>
                </a:solidFill>
              </a:rPr>
              <a:t>General price statistics</a:t>
            </a:r>
          </a:p>
          <a:p>
            <a:pPr marL="741363" lvl="1" indent="-284163" defTabSz="449263">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1800" b="0" dirty="0">
                <a:solidFill>
                  <a:srgbClr val="133176"/>
                </a:solidFill>
              </a:rPr>
              <a:t>Salary statistics</a:t>
            </a:r>
          </a:p>
          <a:p>
            <a:pPr marL="741363" lvl="1" indent="-284163" defTabSz="449263">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1800" b="0" dirty="0">
                <a:solidFill>
                  <a:srgbClr val="133176"/>
                </a:solidFill>
              </a:rPr>
              <a:t>National </a:t>
            </a:r>
            <a:r>
              <a:rPr lang="en-GB" altLang="en-US" sz="1800" b="0" dirty="0" smtClean="0">
                <a:solidFill>
                  <a:srgbClr val="133176"/>
                </a:solidFill>
              </a:rPr>
              <a:t>Accounts</a:t>
            </a:r>
          </a:p>
          <a:p>
            <a:pPr marL="457200" lvl="1" indent="0" defTabSz="449263">
              <a:spcBef>
                <a:spcPts val="600"/>
              </a:spcBef>
              <a:spcAft>
                <a:spcPts val="600"/>
              </a:spcAft>
              <a:buClr>
                <a:schemeClr val="hlink"/>
              </a:buClr>
              <a:buSzPct val="6500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s-ES" altLang="en-US" sz="1800" i="1" dirty="0" smtClean="0">
                <a:solidFill>
                  <a:srgbClr val="000000"/>
                </a:solidFill>
                <a:latin typeface="Arial" panose="020B0604020202020204" pitchFamily="34" charset="0"/>
                <a:ea typeface="ＭＳ Ｐゴシック" panose="020B0600070205080204" pitchFamily="34" charset="-128"/>
              </a:rPr>
              <a:t>                                                                               *</a:t>
            </a:r>
            <a:r>
              <a:rPr lang="es-ES" altLang="en-US" sz="1800" i="1" dirty="0" err="1" smtClean="0">
                <a:solidFill>
                  <a:srgbClr val="000000"/>
                </a:solidFill>
                <a:latin typeface="Arial" panose="020B0604020202020204" pitchFamily="34" charset="0"/>
                <a:ea typeface="ＭＳ Ｐゴシック" panose="020B0600070205080204" pitchFamily="34" charset="-128"/>
              </a:rPr>
              <a:t>conducted</a:t>
            </a:r>
            <a:r>
              <a:rPr lang="es-ES" altLang="en-US" sz="1800" i="1" dirty="0" smtClean="0">
                <a:solidFill>
                  <a:srgbClr val="000000"/>
                </a:solidFill>
                <a:latin typeface="Arial" panose="020B0604020202020204" pitchFamily="34" charset="0"/>
                <a:ea typeface="ＭＳ Ｐゴシック" panose="020B0600070205080204" pitchFamily="34" charset="-128"/>
              </a:rPr>
              <a:t> </a:t>
            </a:r>
            <a:r>
              <a:rPr lang="es-ES" altLang="en-US" sz="1800" i="1" dirty="0" err="1" smtClean="0">
                <a:solidFill>
                  <a:srgbClr val="000000"/>
                </a:solidFill>
                <a:latin typeface="Arial" panose="020B0604020202020204" pitchFamily="34" charset="0"/>
                <a:ea typeface="ＭＳ Ｐゴシック" panose="020B0600070205080204" pitchFamily="34" charset="-128"/>
              </a:rPr>
              <a:t>by</a:t>
            </a:r>
            <a:r>
              <a:rPr lang="es-ES" altLang="en-US" sz="1800" i="1" dirty="0" smtClean="0">
                <a:solidFill>
                  <a:srgbClr val="000000"/>
                </a:solidFill>
                <a:latin typeface="Arial" panose="020B0604020202020204" pitchFamily="34" charset="0"/>
                <a:ea typeface="ＭＳ Ｐゴシック" panose="020B0600070205080204" pitchFamily="34" charset="-128"/>
              </a:rPr>
              <a:t> DGAGRI</a:t>
            </a:r>
            <a:endParaRPr lang="es-ES" altLang="en-US" sz="1800" i="1" dirty="0">
              <a:solidFill>
                <a:srgbClr val="000000"/>
              </a:solidFill>
              <a:latin typeface="Arial" panose="020B0604020202020204" pitchFamily="34" charset="0"/>
              <a:ea typeface="ＭＳ Ｐゴシック" panose="020B0600070205080204" pitchFamily="34" charset="-128"/>
            </a:endParaRPr>
          </a:p>
          <a:p>
            <a:pPr marL="457200" lvl="1" indent="0" defTabSz="449263">
              <a:spcBef>
                <a:spcPts val="600"/>
              </a:spcBef>
              <a:spcAft>
                <a:spcPts val="600"/>
              </a:spcAft>
              <a:buClr>
                <a:schemeClr val="hlink"/>
              </a:buClr>
              <a:buSzPct val="65000"/>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altLang="en-US" sz="1800" b="0" dirty="0">
              <a:solidFill>
                <a:srgbClr val="133176"/>
              </a:solidFill>
            </a:endParaRPr>
          </a:p>
        </p:txBody>
      </p:sp>
    </p:spTree>
    <p:extLst>
      <p:ext uri="{BB962C8B-B14F-4D97-AF65-F5344CB8AC3E}">
        <p14:creationId xmlns:p14="http://schemas.microsoft.com/office/powerpoint/2010/main" xmlns="" val="3665292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1268761"/>
            <a:ext cx="8229600" cy="576063"/>
          </a:xfrm>
        </p:spPr>
        <p:txBody>
          <a:bodyPr/>
          <a:lstStyle/>
          <a:p>
            <a:pPr>
              <a:spcBef>
                <a:spcPct val="20000"/>
              </a:spcBef>
              <a:buClr>
                <a:schemeClr val="tx2"/>
              </a:buClr>
              <a:buSzPct val="59000"/>
            </a:pPr>
            <a:r>
              <a:rPr lang="en-US" altLang="en-US" sz="3200" dirty="0"/>
              <a:t>EAA –challenges in the compiling</a:t>
            </a:r>
            <a:endParaRPr lang="en-GB" altLang="en-US" sz="3200" dirty="0"/>
          </a:p>
        </p:txBody>
      </p:sp>
      <p:sp>
        <p:nvSpPr>
          <p:cNvPr id="3" name="Content Placeholder 2"/>
          <p:cNvSpPr>
            <a:spLocks noGrp="1"/>
          </p:cNvSpPr>
          <p:nvPr>
            <p:ph idx="1"/>
          </p:nvPr>
        </p:nvSpPr>
        <p:spPr>
          <a:xfrm>
            <a:off x="457200" y="2348880"/>
            <a:ext cx="8229600" cy="4032448"/>
          </a:xfrm>
        </p:spPr>
        <p:txBody>
          <a:bodyPr/>
          <a:lstStyle/>
          <a:p>
            <a:pPr marL="741363" lvl="1" indent="-284163" algn="just" defTabSz="449263">
              <a:lnSpc>
                <a:spcPct val="90000"/>
              </a:lnSpc>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fr-BE" altLang="en-US" sz="1800" b="0" dirty="0" err="1">
                <a:solidFill>
                  <a:srgbClr val="133176"/>
                </a:solidFill>
              </a:rPr>
              <a:t>Getting</a:t>
            </a:r>
            <a:r>
              <a:rPr lang="fr-BE" altLang="en-US" sz="1800" b="0" dirty="0">
                <a:solidFill>
                  <a:srgbClr val="133176"/>
                </a:solidFill>
              </a:rPr>
              <a:t> information in time for the first </a:t>
            </a:r>
            <a:r>
              <a:rPr lang="fr-BE" altLang="en-US" sz="1800" b="0" dirty="0" err="1">
                <a:solidFill>
                  <a:srgbClr val="133176"/>
                </a:solidFill>
              </a:rPr>
              <a:t>estimate</a:t>
            </a:r>
            <a:r>
              <a:rPr lang="fr-BE" altLang="en-US" sz="1800" b="0" dirty="0">
                <a:solidFill>
                  <a:srgbClr val="133176"/>
                </a:solidFill>
              </a:rPr>
              <a:t> of EAA (for </a:t>
            </a:r>
            <a:r>
              <a:rPr lang="fr-BE" altLang="en-US" sz="1800" b="0" dirty="0" err="1">
                <a:solidFill>
                  <a:srgbClr val="133176"/>
                </a:solidFill>
              </a:rPr>
              <a:t>reference</a:t>
            </a:r>
            <a:r>
              <a:rPr lang="fr-BE" altLang="en-US" sz="1800" b="0" dirty="0">
                <a:solidFill>
                  <a:srgbClr val="133176"/>
                </a:solidFill>
              </a:rPr>
              <a:t> </a:t>
            </a:r>
            <a:r>
              <a:rPr lang="fr-BE" altLang="en-US" sz="1800" b="0" dirty="0" err="1">
                <a:solidFill>
                  <a:srgbClr val="133176"/>
                </a:solidFill>
              </a:rPr>
              <a:t>year</a:t>
            </a:r>
            <a:r>
              <a:rPr lang="fr-BE" altLang="en-US" sz="1800" b="0" dirty="0">
                <a:solidFill>
                  <a:srgbClr val="133176"/>
                </a:solidFill>
              </a:rPr>
              <a:t> n: end </a:t>
            </a:r>
            <a:r>
              <a:rPr lang="fr-BE" altLang="en-US" sz="1800" b="0" dirty="0" err="1">
                <a:solidFill>
                  <a:srgbClr val="133176"/>
                </a:solidFill>
              </a:rPr>
              <a:t>November</a:t>
            </a:r>
            <a:r>
              <a:rPr lang="fr-BE" altLang="en-US" sz="1800" b="0" dirty="0">
                <a:solidFill>
                  <a:srgbClr val="133176"/>
                </a:solidFill>
              </a:rPr>
              <a:t> of </a:t>
            </a:r>
            <a:r>
              <a:rPr lang="fr-BE" altLang="en-US" sz="1800" b="0" dirty="0" err="1">
                <a:solidFill>
                  <a:srgbClr val="133176"/>
                </a:solidFill>
              </a:rPr>
              <a:t>year</a:t>
            </a:r>
            <a:r>
              <a:rPr lang="fr-BE" altLang="en-US" sz="1800" b="0" dirty="0">
                <a:solidFill>
                  <a:srgbClr val="133176"/>
                </a:solidFill>
              </a:rPr>
              <a:t> n)</a:t>
            </a:r>
            <a:endParaRPr lang="en-GB" altLang="en-US" sz="1800" b="0" dirty="0">
              <a:solidFill>
                <a:srgbClr val="133176"/>
              </a:solidFill>
            </a:endParaRPr>
          </a:p>
          <a:p>
            <a:pPr marL="741363" lvl="1" indent="-284163" algn="just" defTabSz="449263">
              <a:lnSpc>
                <a:spcPct val="90000"/>
              </a:lnSpc>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1800" b="0" dirty="0">
                <a:solidFill>
                  <a:srgbClr val="133176"/>
                </a:solidFill>
              </a:rPr>
              <a:t>Finding the right prices for valuation of output and input</a:t>
            </a:r>
          </a:p>
          <a:p>
            <a:pPr marL="741363" lvl="1" indent="-284163" algn="just" defTabSz="449263">
              <a:lnSpc>
                <a:spcPct val="90000"/>
              </a:lnSpc>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1800" b="0" dirty="0">
                <a:solidFill>
                  <a:srgbClr val="133176"/>
                </a:solidFill>
              </a:rPr>
              <a:t>Measuring of intra unit and inter unit consumption (feeds, seeds, nutrients, agricultural services)</a:t>
            </a:r>
          </a:p>
          <a:p>
            <a:pPr marL="741363" lvl="1" indent="-284163" algn="just" defTabSz="449263">
              <a:lnSpc>
                <a:spcPct val="90000"/>
              </a:lnSpc>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fr-BE" altLang="en-US" sz="1800" b="0" dirty="0" err="1">
                <a:solidFill>
                  <a:srgbClr val="133176"/>
                </a:solidFill>
              </a:rPr>
              <a:t>Measuring</a:t>
            </a:r>
            <a:r>
              <a:rPr lang="fr-BE" altLang="en-US" sz="1800" b="0" dirty="0">
                <a:solidFill>
                  <a:srgbClr val="133176"/>
                </a:solidFill>
              </a:rPr>
              <a:t> the services </a:t>
            </a:r>
            <a:r>
              <a:rPr lang="fr-BE" altLang="en-US" sz="1800" b="0" dirty="0" err="1">
                <a:solidFill>
                  <a:srgbClr val="133176"/>
                </a:solidFill>
              </a:rPr>
              <a:t>under</a:t>
            </a:r>
            <a:r>
              <a:rPr lang="fr-BE" altLang="en-US" sz="1800" b="0" dirty="0">
                <a:solidFill>
                  <a:srgbClr val="133176"/>
                </a:solidFill>
              </a:rPr>
              <a:t> </a:t>
            </a:r>
            <a:r>
              <a:rPr lang="fr-BE" altLang="en-US" sz="1800" b="0" dirty="0" err="1">
                <a:solidFill>
                  <a:srgbClr val="133176"/>
                </a:solidFill>
              </a:rPr>
              <a:t>Intermediate</a:t>
            </a:r>
            <a:r>
              <a:rPr lang="fr-BE" altLang="en-US" sz="1800" b="0" dirty="0">
                <a:solidFill>
                  <a:srgbClr val="133176"/>
                </a:solidFill>
              </a:rPr>
              <a:t> </a:t>
            </a:r>
            <a:r>
              <a:rPr lang="fr-BE" altLang="en-US" sz="1800" b="0" dirty="0" err="1">
                <a:solidFill>
                  <a:srgbClr val="133176"/>
                </a:solidFill>
              </a:rPr>
              <a:t>Consumption</a:t>
            </a:r>
            <a:r>
              <a:rPr lang="fr-BE" altLang="en-US" sz="1800" b="0" dirty="0">
                <a:solidFill>
                  <a:srgbClr val="133176"/>
                </a:solidFill>
              </a:rPr>
              <a:t> (IC)</a:t>
            </a:r>
            <a:endParaRPr lang="en-GB" altLang="en-US" sz="1800" b="0" dirty="0">
              <a:solidFill>
                <a:srgbClr val="133176"/>
              </a:solidFill>
            </a:endParaRPr>
          </a:p>
          <a:p>
            <a:pPr marL="741363" lvl="1" indent="-284163" algn="just" defTabSz="449263">
              <a:lnSpc>
                <a:spcPct val="90000"/>
              </a:lnSpc>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fr-BE" altLang="en-US" sz="1800" b="0" dirty="0">
                <a:solidFill>
                  <a:srgbClr val="133176"/>
                </a:solidFill>
              </a:rPr>
              <a:t>Estimation of </a:t>
            </a:r>
            <a:r>
              <a:rPr lang="fr-BE" altLang="en-US" sz="1800" b="0" dirty="0" err="1">
                <a:solidFill>
                  <a:srgbClr val="133176"/>
                </a:solidFill>
              </a:rPr>
              <a:t>gross</a:t>
            </a:r>
            <a:r>
              <a:rPr lang="fr-BE" altLang="en-US" sz="1800" b="0" dirty="0">
                <a:solidFill>
                  <a:srgbClr val="133176"/>
                </a:solidFill>
              </a:rPr>
              <a:t> </a:t>
            </a:r>
            <a:r>
              <a:rPr lang="fr-BE" altLang="en-US" sz="1800" b="0" dirty="0" err="1">
                <a:solidFill>
                  <a:srgbClr val="133176"/>
                </a:solidFill>
              </a:rPr>
              <a:t>fixed</a:t>
            </a:r>
            <a:r>
              <a:rPr lang="fr-BE" altLang="en-US" sz="1800" b="0" dirty="0">
                <a:solidFill>
                  <a:srgbClr val="133176"/>
                </a:solidFill>
              </a:rPr>
              <a:t> capital formation (GFCF) and </a:t>
            </a:r>
            <a:r>
              <a:rPr lang="fr-BE" altLang="en-US" sz="1800" b="0" dirty="0" err="1">
                <a:solidFill>
                  <a:srgbClr val="133176"/>
                </a:solidFill>
              </a:rPr>
              <a:t>consumption</a:t>
            </a:r>
            <a:r>
              <a:rPr lang="fr-BE" altLang="en-US" sz="1800" b="0" dirty="0">
                <a:solidFill>
                  <a:srgbClr val="133176"/>
                </a:solidFill>
              </a:rPr>
              <a:t> of </a:t>
            </a:r>
            <a:r>
              <a:rPr lang="fr-BE" altLang="en-US" sz="1800" b="0" dirty="0" err="1">
                <a:solidFill>
                  <a:srgbClr val="133176"/>
                </a:solidFill>
              </a:rPr>
              <a:t>fixed</a:t>
            </a:r>
            <a:r>
              <a:rPr lang="fr-BE" altLang="en-US" sz="1800" b="0" dirty="0">
                <a:solidFill>
                  <a:srgbClr val="133176"/>
                </a:solidFill>
              </a:rPr>
              <a:t> capital (FCC)</a:t>
            </a:r>
          </a:p>
          <a:p>
            <a:pPr marL="741363" lvl="1" indent="-284163" algn="just" defTabSz="449263">
              <a:lnSpc>
                <a:spcPct val="90000"/>
              </a:lnSpc>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fr-BE" altLang="en-US" sz="1800" b="0" dirty="0" err="1">
                <a:solidFill>
                  <a:srgbClr val="133176"/>
                </a:solidFill>
              </a:rPr>
              <a:t>Getting</a:t>
            </a:r>
            <a:r>
              <a:rPr lang="fr-BE" altLang="en-US" sz="1800" b="0" dirty="0">
                <a:solidFill>
                  <a:srgbClr val="133176"/>
                </a:solidFill>
              </a:rPr>
              <a:t> the data about the agricultural </a:t>
            </a:r>
            <a:r>
              <a:rPr lang="fr-BE" altLang="en-US" sz="1800" b="0" dirty="0" err="1">
                <a:solidFill>
                  <a:srgbClr val="133176"/>
                </a:solidFill>
              </a:rPr>
              <a:t>activity</a:t>
            </a:r>
            <a:r>
              <a:rPr lang="fr-BE" altLang="en-US" sz="1800" b="0" dirty="0">
                <a:solidFill>
                  <a:srgbClr val="133176"/>
                </a:solidFill>
              </a:rPr>
              <a:t> on </a:t>
            </a:r>
            <a:r>
              <a:rPr lang="fr-BE" altLang="en-US" sz="1800" b="0" dirty="0" err="1">
                <a:solidFill>
                  <a:srgbClr val="133176"/>
                </a:solidFill>
              </a:rPr>
              <a:t>small</a:t>
            </a:r>
            <a:r>
              <a:rPr lang="fr-BE" altLang="en-US" sz="1800" b="0" dirty="0">
                <a:solidFill>
                  <a:srgbClr val="133176"/>
                </a:solidFill>
              </a:rPr>
              <a:t> </a:t>
            </a:r>
            <a:r>
              <a:rPr lang="fr-BE" altLang="en-US" sz="1800" b="0" dirty="0" err="1">
                <a:solidFill>
                  <a:srgbClr val="133176"/>
                </a:solidFill>
              </a:rPr>
              <a:t>units</a:t>
            </a:r>
            <a:r>
              <a:rPr lang="fr-BE" altLang="en-US" sz="1800" b="0" dirty="0">
                <a:solidFill>
                  <a:srgbClr val="133176"/>
                </a:solidFill>
              </a:rPr>
              <a:t> (</a:t>
            </a:r>
            <a:r>
              <a:rPr lang="fr-BE" altLang="en-US" sz="1800" b="0" dirty="0" err="1">
                <a:solidFill>
                  <a:srgbClr val="133176"/>
                </a:solidFill>
              </a:rPr>
              <a:t>farms</a:t>
            </a:r>
            <a:r>
              <a:rPr lang="fr-BE" altLang="en-US" sz="1800" b="0" dirty="0">
                <a:solidFill>
                  <a:srgbClr val="133176"/>
                </a:solidFill>
              </a:rPr>
              <a:t> </a:t>
            </a:r>
            <a:r>
              <a:rPr lang="fr-BE" altLang="en-US" sz="1800" b="0" dirty="0" err="1" smtClean="0">
                <a:solidFill>
                  <a:srgbClr val="133176"/>
                </a:solidFill>
              </a:rPr>
              <a:t>below</a:t>
            </a:r>
            <a:r>
              <a:rPr lang="fr-BE" altLang="en-US" sz="1800" b="0" dirty="0" smtClean="0">
                <a:solidFill>
                  <a:srgbClr val="133176"/>
                </a:solidFill>
              </a:rPr>
              <a:t> IFS-</a:t>
            </a:r>
            <a:r>
              <a:rPr lang="fr-BE" altLang="en-US" sz="1800" b="0" dirty="0" err="1" smtClean="0">
                <a:solidFill>
                  <a:srgbClr val="133176"/>
                </a:solidFill>
              </a:rPr>
              <a:t>threshold</a:t>
            </a:r>
            <a:r>
              <a:rPr lang="fr-BE" altLang="en-US" sz="1800" b="0" dirty="0" smtClean="0">
                <a:solidFill>
                  <a:srgbClr val="133176"/>
                </a:solidFill>
              </a:rPr>
              <a:t>) and </a:t>
            </a:r>
            <a:r>
              <a:rPr lang="fr-BE" altLang="en-US" sz="1800" b="0" dirty="0">
                <a:solidFill>
                  <a:srgbClr val="133176"/>
                </a:solidFill>
              </a:rPr>
              <a:t>in multi-</a:t>
            </a:r>
            <a:r>
              <a:rPr lang="fr-BE" altLang="en-US" sz="1800" b="0" dirty="0" err="1">
                <a:solidFill>
                  <a:srgbClr val="133176"/>
                </a:solidFill>
              </a:rPr>
              <a:t>activity</a:t>
            </a:r>
            <a:r>
              <a:rPr lang="fr-BE" altLang="en-US" sz="1800" b="0" dirty="0">
                <a:solidFill>
                  <a:srgbClr val="133176"/>
                </a:solidFill>
              </a:rPr>
              <a:t> </a:t>
            </a:r>
            <a:r>
              <a:rPr lang="fr-BE" altLang="en-US" sz="1800" b="0" dirty="0" err="1">
                <a:solidFill>
                  <a:srgbClr val="133176"/>
                </a:solidFill>
              </a:rPr>
              <a:t>units</a:t>
            </a:r>
            <a:r>
              <a:rPr lang="fr-BE" altLang="en-US" sz="1800" b="0" dirty="0">
                <a:solidFill>
                  <a:srgbClr val="133176"/>
                </a:solidFill>
              </a:rPr>
              <a:t> (</a:t>
            </a:r>
            <a:r>
              <a:rPr lang="fr-BE" altLang="en-US" sz="1800" b="0" dirty="0" err="1">
                <a:solidFill>
                  <a:srgbClr val="133176"/>
                </a:solidFill>
              </a:rPr>
              <a:t>cooperatives</a:t>
            </a:r>
            <a:r>
              <a:rPr lang="fr-BE" altLang="en-US" sz="1800" b="0" dirty="0">
                <a:solidFill>
                  <a:srgbClr val="133176"/>
                </a:solidFill>
              </a:rPr>
              <a:t>, </a:t>
            </a:r>
            <a:r>
              <a:rPr lang="fr-BE" altLang="en-US" sz="1800" b="0" dirty="0" err="1">
                <a:solidFill>
                  <a:srgbClr val="133176"/>
                </a:solidFill>
              </a:rPr>
              <a:t>etc</a:t>
            </a:r>
            <a:r>
              <a:rPr lang="fr-BE" altLang="en-US" sz="1800" b="0" dirty="0" smtClean="0">
                <a:solidFill>
                  <a:srgbClr val="133176"/>
                </a:solidFill>
              </a:rPr>
              <a:t>)</a:t>
            </a:r>
            <a:endParaRPr lang="en-GB" altLang="en-US" sz="1800" b="0" dirty="0">
              <a:solidFill>
                <a:srgbClr val="133176"/>
              </a:solidFill>
            </a:endParaRPr>
          </a:p>
        </p:txBody>
      </p:sp>
    </p:spTree>
    <p:extLst>
      <p:ext uri="{BB962C8B-B14F-4D97-AF65-F5344CB8AC3E}">
        <p14:creationId xmlns:p14="http://schemas.microsoft.com/office/powerpoint/2010/main" xmlns="" val="23797317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1268761"/>
            <a:ext cx="8229600" cy="576063"/>
          </a:xfrm>
        </p:spPr>
        <p:txBody>
          <a:bodyPr/>
          <a:lstStyle/>
          <a:p>
            <a:pPr>
              <a:spcBef>
                <a:spcPct val="20000"/>
              </a:spcBef>
              <a:buClr>
                <a:schemeClr val="tx2"/>
              </a:buClr>
              <a:buSzPct val="59000"/>
            </a:pPr>
            <a:r>
              <a:rPr lang="en-US" altLang="en-US" sz="3200" dirty="0"/>
              <a:t>Agricultural </a:t>
            </a:r>
            <a:r>
              <a:rPr lang="en-US" altLang="en-US" sz="3200" dirty="0" err="1"/>
              <a:t>Labour</a:t>
            </a:r>
            <a:r>
              <a:rPr lang="en-US" altLang="en-US" sz="3200" dirty="0"/>
              <a:t> Input (ALI) </a:t>
            </a:r>
            <a:endParaRPr lang="en-GB" altLang="en-US" sz="3200" dirty="0"/>
          </a:p>
        </p:txBody>
      </p:sp>
      <p:sp>
        <p:nvSpPr>
          <p:cNvPr id="3" name="Content Placeholder 2"/>
          <p:cNvSpPr>
            <a:spLocks noGrp="1"/>
          </p:cNvSpPr>
          <p:nvPr>
            <p:ph idx="1"/>
          </p:nvPr>
        </p:nvSpPr>
        <p:spPr>
          <a:xfrm>
            <a:off x="457200" y="2348880"/>
            <a:ext cx="8229600" cy="4032448"/>
          </a:xfrm>
        </p:spPr>
        <p:txBody>
          <a:bodyPr/>
          <a:lstStyle/>
          <a:p>
            <a:pPr marL="741363" lvl="1" indent="-284163" algn="just" defTabSz="449263">
              <a:spcBef>
                <a:spcPts val="600"/>
              </a:spcBef>
              <a:spcAft>
                <a:spcPts val="600"/>
              </a:spcAft>
              <a:buClr>
                <a:srgbClr val="009999"/>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1800" b="0" dirty="0">
                <a:solidFill>
                  <a:srgbClr val="133176"/>
                </a:solidFill>
              </a:rPr>
              <a:t>Has to be measured in Annual Work Units (AWU)</a:t>
            </a:r>
          </a:p>
          <a:p>
            <a:pPr marL="741363" lvl="1" indent="-284163" algn="just" defTabSz="449263">
              <a:spcBef>
                <a:spcPts val="600"/>
              </a:spcBef>
              <a:spcAft>
                <a:spcPts val="600"/>
              </a:spcAft>
              <a:buClr>
                <a:srgbClr val="009999"/>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1800" b="0" dirty="0" smtClean="0">
                <a:solidFill>
                  <a:srgbClr val="133176"/>
                </a:solidFill>
              </a:rPr>
              <a:t>One </a:t>
            </a:r>
            <a:r>
              <a:rPr lang="en-GB" altLang="en-US" sz="1800" b="0" dirty="0">
                <a:solidFill>
                  <a:srgbClr val="133176"/>
                </a:solidFill>
              </a:rPr>
              <a:t>AWU corresponds to the input, measured in working time, of one person engaged in agricultural activities in an agricultural unit on a full-time basis over an entire year</a:t>
            </a:r>
          </a:p>
          <a:p>
            <a:pPr marL="741363" lvl="1" indent="-284163" algn="just" defTabSz="449263">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1800" b="0" dirty="0">
                <a:solidFill>
                  <a:srgbClr val="133176"/>
                </a:solidFill>
              </a:rPr>
              <a:t>ALI distinguish between unpaid and paid labour input</a:t>
            </a:r>
          </a:p>
          <a:p>
            <a:pPr marL="741363" lvl="1" indent="-284163" algn="just" defTabSz="449263">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1800" b="0" dirty="0" smtClean="0">
                <a:solidFill>
                  <a:srgbClr val="133176"/>
                </a:solidFill>
              </a:rPr>
              <a:t>Sources for estimation of ALI could </a:t>
            </a:r>
            <a:r>
              <a:rPr lang="en-GB" altLang="en-US" sz="1800" b="0" dirty="0">
                <a:solidFill>
                  <a:srgbClr val="133176"/>
                </a:solidFill>
              </a:rPr>
              <a:t>be Integrated Farm Surveys (IFS</a:t>
            </a:r>
            <a:r>
              <a:rPr lang="en-GB" altLang="en-US" sz="1800" b="0" dirty="0" smtClean="0">
                <a:solidFill>
                  <a:srgbClr val="133176"/>
                </a:solidFill>
              </a:rPr>
              <a:t>), FADN, Labour Force Surveys, etc.</a:t>
            </a:r>
          </a:p>
          <a:p>
            <a:pPr marL="741363" lvl="1" indent="-284163" algn="just" defTabSz="449263">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1800" b="0" dirty="0" smtClean="0">
                <a:solidFill>
                  <a:srgbClr val="133176"/>
                </a:solidFill>
              </a:rPr>
              <a:t>Special </a:t>
            </a:r>
            <a:r>
              <a:rPr lang="en-GB" altLang="en-US" sz="1800" b="0" dirty="0">
                <a:solidFill>
                  <a:srgbClr val="133176"/>
                </a:solidFill>
              </a:rPr>
              <a:t>attention can be needed on ALI at small farms (farms </a:t>
            </a:r>
            <a:r>
              <a:rPr lang="en-GB" altLang="en-US" sz="1800" b="0" dirty="0" smtClean="0">
                <a:solidFill>
                  <a:srgbClr val="133176"/>
                </a:solidFill>
              </a:rPr>
              <a:t>below IFS-threshold</a:t>
            </a:r>
            <a:r>
              <a:rPr lang="en-GB" altLang="en-US" sz="1800" b="0" dirty="0">
                <a:solidFill>
                  <a:srgbClr val="133176"/>
                </a:solidFill>
              </a:rPr>
              <a:t>)</a:t>
            </a:r>
          </a:p>
        </p:txBody>
      </p:sp>
    </p:spTree>
    <p:extLst>
      <p:ext uri="{BB962C8B-B14F-4D97-AF65-F5344CB8AC3E}">
        <p14:creationId xmlns:p14="http://schemas.microsoft.com/office/powerpoint/2010/main" xmlns="" val="10279413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1268761"/>
            <a:ext cx="8229600" cy="576063"/>
          </a:xfrm>
        </p:spPr>
        <p:txBody>
          <a:bodyPr/>
          <a:lstStyle/>
          <a:p>
            <a:pPr>
              <a:spcBef>
                <a:spcPct val="20000"/>
              </a:spcBef>
              <a:buClr>
                <a:schemeClr val="tx2"/>
              </a:buClr>
              <a:buSzPct val="59000"/>
            </a:pPr>
            <a:r>
              <a:rPr lang="en-US" altLang="en-US" sz="3200" dirty="0"/>
              <a:t>EAA – economic indicators</a:t>
            </a:r>
            <a:endParaRPr lang="en-GB" altLang="en-US" sz="3200" dirty="0"/>
          </a:p>
        </p:txBody>
      </p:sp>
      <p:sp>
        <p:nvSpPr>
          <p:cNvPr id="3" name="Content Placeholder 2"/>
          <p:cNvSpPr>
            <a:spLocks noGrp="1"/>
          </p:cNvSpPr>
          <p:nvPr>
            <p:ph idx="1"/>
          </p:nvPr>
        </p:nvSpPr>
        <p:spPr>
          <a:xfrm>
            <a:off x="457200" y="2348880"/>
            <a:ext cx="8229600" cy="4032448"/>
          </a:xfrm>
        </p:spPr>
        <p:txBody>
          <a:bodyPr/>
          <a:lstStyle/>
          <a:p>
            <a:pPr marL="741363" lvl="1" indent="-284163" defTabSz="449263">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fr-BE" altLang="en-US" sz="1800" b="0" dirty="0">
                <a:solidFill>
                  <a:srgbClr val="133176"/>
                </a:solidFill>
              </a:rPr>
              <a:t>Gross Value </a:t>
            </a:r>
            <a:r>
              <a:rPr lang="fr-BE" altLang="en-US" sz="1800" b="0" dirty="0" err="1">
                <a:solidFill>
                  <a:srgbClr val="133176"/>
                </a:solidFill>
              </a:rPr>
              <a:t>Added</a:t>
            </a:r>
            <a:r>
              <a:rPr lang="fr-BE" altLang="en-US" sz="1800" b="0" dirty="0">
                <a:solidFill>
                  <a:srgbClr val="133176"/>
                </a:solidFill>
              </a:rPr>
              <a:t> (GVA)</a:t>
            </a:r>
          </a:p>
          <a:p>
            <a:pPr marL="741363" lvl="1" indent="-284163" defTabSz="449263">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fr-BE" altLang="en-US" sz="1800" b="0" dirty="0">
                <a:solidFill>
                  <a:srgbClr val="133176"/>
                </a:solidFill>
              </a:rPr>
              <a:t>Factor </a:t>
            </a:r>
            <a:r>
              <a:rPr lang="fr-BE" altLang="en-US" sz="1800" b="0" dirty="0" err="1">
                <a:solidFill>
                  <a:srgbClr val="133176"/>
                </a:solidFill>
              </a:rPr>
              <a:t>Income</a:t>
            </a:r>
            <a:endParaRPr lang="fr-BE" altLang="en-US" sz="1800" b="0" dirty="0">
              <a:solidFill>
                <a:srgbClr val="133176"/>
              </a:solidFill>
            </a:endParaRPr>
          </a:p>
          <a:p>
            <a:pPr marL="741363" lvl="1" indent="-284163" defTabSz="449263">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fr-BE" altLang="en-US" sz="1800" b="0" dirty="0">
                <a:solidFill>
                  <a:srgbClr val="133176"/>
                </a:solidFill>
              </a:rPr>
              <a:t>Labour input</a:t>
            </a:r>
            <a:endParaRPr lang="en-GB" altLang="en-US" sz="1800" b="0" dirty="0">
              <a:solidFill>
                <a:srgbClr val="133176"/>
              </a:solidFill>
            </a:endParaRPr>
          </a:p>
          <a:p>
            <a:pPr marL="741363" lvl="1" indent="-284163" defTabSz="449263">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1800" b="0" dirty="0">
                <a:solidFill>
                  <a:srgbClr val="133176"/>
                </a:solidFill>
              </a:rPr>
              <a:t>Factor income per labour input unit (Indicator A)</a:t>
            </a:r>
          </a:p>
          <a:p>
            <a:pPr marL="741363" lvl="1" indent="-284163" defTabSz="449263">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ltLang="en-US" sz="1800" b="0" dirty="0">
                <a:solidFill>
                  <a:srgbClr val="133176"/>
                </a:solidFill>
              </a:rPr>
              <a:t>Net entrepreneurial income per non-salaried </a:t>
            </a:r>
            <a:r>
              <a:rPr lang="en-US" altLang="en-US" sz="1800" b="0" dirty="0" err="1">
                <a:solidFill>
                  <a:srgbClr val="133176"/>
                </a:solidFill>
              </a:rPr>
              <a:t>labour</a:t>
            </a:r>
            <a:r>
              <a:rPr lang="en-US" altLang="en-US" sz="1800" b="0" dirty="0">
                <a:solidFill>
                  <a:srgbClr val="133176"/>
                </a:solidFill>
              </a:rPr>
              <a:t> input unit (Indicator B)</a:t>
            </a:r>
          </a:p>
          <a:p>
            <a:pPr marL="741363" lvl="1" indent="-284163" defTabSz="449263">
              <a:spcBef>
                <a:spcPts val="600"/>
              </a:spcBef>
              <a:spcAft>
                <a:spcPts val="600"/>
              </a:spcAft>
              <a:buClr>
                <a:schemeClr val="hlink"/>
              </a:buClr>
              <a:buSzPct val="65000"/>
              <a:buFont typeface="Wingdings" panose="05000000000000000000" pitchFamily="2" charset="2"/>
              <a:buChar char="n"/>
              <a:tabLst>
                <a:tab pos="911225" algn="l"/>
                <a:tab pos="1825625" algn="l"/>
                <a:tab pos="2740025" algn="l"/>
                <a:tab pos="3654425" algn="l"/>
                <a:tab pos="4568825" algn="l"/>
                <a:tab pos="5483225" algn="l"/>
                <a:tab pos="6397625" algn="l"/>
                <a:tab pos="7312025" algn="l"/>
                <a:tab pos="8226425" algn="l"/>
                <a:tab pos="9140825" algn="l"/>
                <a:tab pos="10055225" algn="l"/>
              </a:tabLst>
            </a:pPr>
            <a:r>
              <a:rPr lang="fr-FR" altLang="en-US" sz="1800" b="0" dirty="0">
                <a:solidFill>
                  <a:srgbClr val="133176"/>
                </a:solidFill>
              </a:rPr>
              <a:t>Net entrepreneurial </a:t>
            </a:r>
            <a:r>
              <a:rPr lang="fr-FR" altLang="en-US" sz="1800" b="0" dirty="0" err="1">
                <a:solidFill>
                  <a:srgbClr val="133176"/>
                </a:solidFill>
              </a:rPr>
              <a:t>income</a:t>
            </a:r>
            <a:r>
              <a:rPr lang="fr-FR" altLang="en-US" sz="1800" b="0" dirty="0">
                <a:solidFill>
                  <a:srgbClr val="133176"/>
                </a:solidFill>
              </a:rPr>
              <a:t> (</a:t>
            </a:r>
            <a:r>
              <a:rPr lang="fr-FR" altLang="en-US" sz="1800" b="0" dirty="0" err="1">
                <a:solidFill>
                  <a:srgbClr val="133176"/>
                </a:solidFill>
              </a:rPr>
              <a:t>Indicator</a:t>
            </a:r>
            <a:r>
              <a:rPr lang="fr-FR" altLang="en-US" sz="1800" b="0" dirty="0">
                <a:solidFill>
                  <a:srgbClr val="133176"/>
                </a:solidFill>
              </a:rPr>
              <a:t> C)</a:t>
            </a:r>
          </a:p>
        </p:txBody>
      </p:sp>
    </p:spTree>
    <p:extLst>
      <p:ext uri="{BB962C8B-B14F-4D97-AF65-F5344CB8AC3E}">
        <p14:creationId xmlns:p14="http://schemas.microsoft.com/office/powerpoint/2010/main" xmlns="" val="2208080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1340768"/>
            <a:ext cx="8229600" cy="648072"/>
          </a:xfrm>
        </p:spPr>
        <p:txBody>
          <a:bodyPr/>
          <a:lstStyle/>
          <a:p>
            <a:pPr>
              <a:spcBef>
                <a:spcPct val="20000"/>
              </a:spcBef>
              <a:buClr>
                <a:schemeClr val="tx2"/>
              </a:buClr>
              <a:buSzPct val="59000"/>
            </a:pPr>
            <a:r>
              <a:rPr lang="en-GB" altLang="en-US" sz="3200" dirty="0"/>
              <a:t>Agricultural Price Statistics (APS)</a:t>
            </a:r>
          </a:p>
        </p:txBody>
      </p:sp>
      <p:sp>
        <p:nvSpPr>
          <p:cNvPr id="3" name="Content Placeholder 2"/>
          <p:cNvSpPr>
            <a:spLocks noGrp="1"/>
          </p:cNvSpPr>
          <p:nvPr>
            <p:ph idx="1"/>
          </p:nvPr>
        </p:nvSpPr>
        <p:spPr>
          <a:xfrm>
            <a:off x="457200" y="2348880"/>
            <a:ext cx="8229600" cy="4032448"/>
          </a:xfrm>
        </p:spPr>
        <p:txBody>
          <a:bodyPr/>
          <a:lstStyle/>
          <a:p>
            <a:pPr lvl="1">
              <a:buNone/>
            </a:pPr>
            <a:r>
              <a:rPr lang="en-GB" altLang="en-US" sz="1800" b="0" dirty="0">
                <a:solidFill>
                  <a:srgbClr val="133176"/>
                </a:solidFill>
              </a:rPr>
              <a:t>The data collection of agricultural prices is based </a:t>
            </a:r>
            <a:r>
              <a:rPr lang="en-GB" altLang="en-US" sz="1800" b="0" dirty="0" smtClean="0">
                <a:solidFill>
                  <a:srgbClr val="133176"/>
                </a:solidFill>
              </a:rPr>
              <a:t>on </a:t>
            </a:r>
            <a:r>
              <a:rPr lang="en-GB" altLang="en-US" sz="1800" b="0" dirty="0">
                <a:solidFill>
                  <a:srgbClr val="133176"/>
                </a:solidFill>
              </a:rPr>
              <a:t>a</a:t>
            </a:r>
          </a:p>
          <a:p>
            <a:pPr lvl="1">
              <a:buNone/>
            </a:pPr>
            <a:endParaRPr lang="en-GB" altLang="en-US" sz="1800" b="0" dirty="0" smtClean="0">
              <a:solidFill>
                <a:srgbClr val="133176"/>
              </a:solidFill>
            </a:endParaRPr>
          </a:p>
          <a:p>
            <a:pPr lvl="1"/>
            <a:r>
              <a:rPr lang="en-GB" altLang="en-US" sz="1800" b="0" dirty="0" smtClean="0">
                <a:solidFill>
                  <a:srgbClr val="133176"/>
                </a:solidFill>
              </a:rPr>
              <a:t>“</a:t>
            </a:r>
            <a:r>
              <a:rPr lang="en-GB" altLang="en-US" sz="1800" b="0" dirty="0">
                <a:solidFill>
                  <a:srgbClr val="133176"/>
                </a:solidFill>
              </a:rPr>
              <a:t>gentlemen’s agreement" between Eurostat and </a:t>
            </a:r>
            <a:r>
              <a:rPr lang="en-GB" altLang="en-US" sz="1800" b="0" dirty="0" smtClean="0">
                <a:solidFill>
                  <a:srgbClr val="133176"/>
                </a:solidFill>
              </a:rPr>
              <a:t>the Member </a:t>
            </a:r>
            <a:r>
              <a:rPr lang="en-GB" altLang="en-US" sz="1800" b="0" dirty="0">
                <a:solidFill>
                  <a:srgbClr val="133176"/>
                </a:solidFill>
              </a:rPr>
              <a:t>States and is following the methodological </a:t>
            </a:r>
            <a:r>
              <a:rPr lang="en-GB" altLang="en-US" sz="1800" b="0" dirty="0" smtClean="0">
                <a:solidFill>
                  <a:srgbClr val="133176"/>
                </a:solidFill>
              </a:rPr>
              <a:t>rules agreed </a:t>
            </a:r>
            <a:r>
              <a:rPr lang="en-GB" altLang="en-US" sz="1800" b="0" dirty="0">
                <a:solidFill>
                  <a:srgbClr val="133176"/>
                </a:solidFill>
              </a:rPr>
              <a:t>and described in the Handbook for EU </a:t>
            </a:r>
            <a:r>
              <a:rPr lang="en-GB" altLang="en-US" sz="1800" b="0" dirty="0" smtClean="0">
                <a:solidFill>
                  <a:srgbClr val="133176"/>
                </a:solidFill>
              </a:rPr>
              <a:t>Agriculture Price </a:t>
            </a:r>
            <a:r>
              <a:rPr lang="en-GB" altLang="en-US" sz="1800" b="0" dirty="0">
                <a:solidFill>
                  <a:srgbClr val="133176"/>
                </a:solidFill>
              </a:rPr>
              <a:t>Statistics </a:t>
            </a:r>
            <a:endParaRPr lang="en-GB" altLang="en-US" sz="1800" b="0" dirty="0" smtClean="0">
              <a:solidFill>
                <a:srgbClr val="133176"/>
              </a:solidFill>
            </a:endParaRPr>
          </a:p>
          <a:p>
            <a:pPr lvl="1"/>
            <a:r>
              <a:rPr lang="en-GB" altLang="en-US" sz="1800" b="0" dirty="0" smtClean="0">
                <a:solidFill>
                  <a:srgbClr val="133176"/>
                </a:solidFill>
              </a:rPr>
              <a:t>ESS agreement </a:t>
            </a:r>
            <a:r>
              <a:rPr lang="en-US" sz="1800" b="0" dirty="0"/>
              <a:t>on statistics of agricultural land prices and rents </a:t>
            </a:r>
            <a:r>
              <a:rPr lang="en-US" sz="1800" b="0" dirty="0" smtClean="0"/>
              <a:t>of 12 October 2018</a:t>
            </a:r>
            <a:br>
              <a:rPr lang="en-US" sz="1800" b="0" dirty="0" smtClean="0"/>
            </a:br>
            <a:endParaRPr lang="en-US" altLang="en-US" sz="1800" b="0" dirty="0">
              <a:solidFill>
                <a:srgbClr val="FF0000"/>
              </a:solidFill>
            </a:endParaRPr>
          </a:p>
        </p:txBody>
      </p:sp>
    </p:spTree>
    <p:extLst>
      <p:ext uri="{BB962C8B-B14F-4D97-AF65-F5344CB8AC3E}">
        <p14:creationId xmlns:p14="http://schemas.microsoft.com/office/powerpoint/2010/main" xmlns="" val="23646984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1340768"/>
            <a:ext cx="8229600" cy="648072"/>
          </a:xfrm>
        </p:spPr>
        <p:txBody>
          <a:bodyPr/>
          <a:lstStyle/>
          <a:p>
            <a:pPr>
              <a:spcBef>
                <a:spcPct val="20000"/>
              </a:spcBef>
              <a:buClr>
                <a:schemeClr val="tx2"/>
              </a:buClr>
              <a:buSzPct val="59000"/>
            </a:pPr>
            <a:r>
              <a:rPr lang="en-GB" altLang="en-US" sz="3200" dirty="0"/>
              <a:t>Data collected</a:t>
            </a:r>
          </a:p>
        </p:txBody>
      </p:sp>
      <p:sp>
        <p:nvSpPr>
          <p:cNvPr id="3" name="Content Placeholder 2"/>
          <p:cNvSpPr>
            <a:spLocks noGrp="1"/>
          </p:cNvSpPr>
          <p:nvPr>
            <p:ph idx="1"/>
          </p:nvPr>
        </p:nvSpPr>
        <p:spPr>
          <a:xfrm>
            <a:off x="457200" y="2348880"/>
            <a:ext cx="8229600" cy="4032448"/>
          </a:xfrm>
        </p:spPr>
        <p:txBody>
          <a:bodyPr/>
          <a:lstStyle/>
          <a:p>
            <a:pPr>
              <a:buClr>
                <a:schemeClr val="hlink"/>
              </a:buClr>
              <a:buSzPct val="65000"/>
              <a:buFontTx/>
              <a:buChar char="•"/>
            </a:pPr>
            <a:r>
              <a:rPr lang="en-GB" altLang="en-US" sz="2000" b="1" dirty="0">
                <a:solidFill>
                  <a:srgbClr val="133176"/>
                </a:solidFill>
              </a:rPr>
              <a:t>The Agricultural price indices (API)</a:t>
            </a:r>
            <a:r>
              <a:rPr lang="en-GB" altLang="en-US" sz="2000" dirty="0">
                <a:solidFill>
                  <a:srgbClr val="133176"/>
                </a:solidFill>
              </a:rPr>
              <a:t> –  quarterly and annual data</a:t>
            </a:r>
          </a:p>
          <a:p>
            <a:pPr>
              <a:buClr>
                <a:schemeClr val="hlink"/>
              </a:buClr>
              <a:buSzPct val="65000"/>
              <a:buFontTx/>
              <a:buChar char="•"/>
            </a:pPr>
            <a:endParaRPr lang="en-GB" altLang="en-US" sz="2000" dirty="0">
              <a:solidFill>
                <a:srgbClr val="133176"/>
              </a:solidFill>
            </a:endParaRPr>
          </a:p>
          <a:p>
            <a:pPr>
              <a:buClr>
                <a:schemeClr val="hlink"/>
              </a:buClr>
              <a:buSzPct val="65000"/>
              <a:buFontTx/>
              <a:buChar char="•"/>
            </a:pPr>
            <a:r>
              <a:rPr lang="en-GB" altLang="en-US" sz="2000" b="1" dirty="0">
                <a:solidFill>
                  <a:srgbClr val="133176"/>
                </a:solidFill>
              </a:rPr>
              <a:t>The Absolute agricultural prices (AAP)</a:t>
            </a:r>
            <a:r>
              <a:rPr lang="en-GB" altLang="en-US" sz="2000" dirty="0">
                <a:solidFill>
                  <a:srgbClr val="133176"/>
                </a:solidFill>
              </a:rPr>
              <a:t> –  annual data</a:t>
            </a:r>
          </a:p>
          <a:p>
            <a:pPr>
              <a:buClr>
                <a:schemeClr val="hlink"/>
              </a:buClr>
              <a:buSzPct val="65000"/>
              <a:buFontTx/>
              <a:buChar char="•"/>
            </a:pPr>
            <a:endParaRPr lang="en-GB" altLang="en-US" sz="2000" dirty="0">
              <a:solidFill>
                <a:srgbClr val="133176"/>
              </a:solidFill>
            </a:endParaRPr>
          </a:p>
          <a:p>
            <a:pPr>
              <a:buClr>
                <a:schemeClr val="hlink"/>
              </a:buClr>
              <a:buSzPct val="65000"/>
              <a:buFontTx/>
              <a:buChar char="•"/>
            </a:pPr>
            <a:r>
              <a:rPr lang="en-GB" altLang="en-US" sz="2000" b="1" dirty="0">
                <a:solidFill>
                  <a:srgbClr val="133176"/>
                </a:solidFill>
              </a:rPr>
              <a:t>Agricultural land prices and rents – </a:t>
            </a:r>
            <a:r>
              <a:rPr lang="en-GB" altLang="en-US" sz="2000" dirty="0">
                <a:solidFill>
                  <a:srgbClr val="133176"/>
                </a:solidFill>
              </a:rPr>
              <a:t>annual data</a:t>
            </a:r>
          </a:p>
        </p:txBody>
      </p:sp>
    </p:spTree>
    <p:extLst>
      <p:ext uri="{BB962C8B-B14F-4D97-AF65-F5344CB8AC3E}">
        <p14:creationId xmlns:p14="http://schemas.microsoft.com/office/powerpoint/2010/main" xmlns="" val="20529580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200" dirty="0" smtClean="0"/>
              <a:t>Integrated Farm Statistics (IFS)</a:t>
            </a:r>
            <a:r>
              <a:rPr lang="en-GB" altLang="en-US" sz="3200" dirty="0"/>
              <a:t/>
            </a:r>
            <a:br>
              <a:rPr lang="en-GB" altLang="en-US" sz="3200" dirty="0"/>
            </a:br>
            <a:endParaRPr lang="en-GB" dirty="0"/>
          </a:p>
        </p:txBody>
      </p:sp>
      <p:sp>
        <p:nvSpPr>
          <p:cNvPr id="3" name="Content Placeholder 2"/>
          <p:cNvSpPr>
            <a:spLocks noGrp="1"/>
          </p:cNvSpPr>
          <p:nvPr>
            <p:ph idx="1"/>
          </p:nvPr>
        </p:nvSpPr>
        <p:spPr>
          <a:xfrm>
            <a:off x="457200" y="2204864"/>
            <a:ext cx="8229600" cy="4176464"/>
          </a:xfrm>
        </p:spPr>
        <p:txBody>
          <a:bodyPr/>
          <a:lstStyle/>
          <a:p>
            <a:pPr>
              <a:spcBef>
                <a:spcPct val="50000"/>
              </a:spcBef>
              <a:buClr>
                <a:schemeClr val="hlink"/>
              </a:buClr>
              <a:buSzPct val="100000"/>
              <a:buFont typeface="Wingdings" panose="05000000000000000000" pitchFamily="2" charset="2"/>
              <a:buChar char="§"/>
              <a:defRPr/>
            </a:pPr>
            <a:r>
              <a:rPr lang="en-GB" sz="1600" dirty="0" smtClean="0">
                <a:solidFill>
                  <a:srgbClr val="0F3277"/>
                </a:solidFill>
                <a:cs typeface="Arial" charset="0"/>
              </a:rPr>
              <a:t>Framework legislation</a:t>
            </a:r>
            <a:endParaRPr lang="en-GB" sz="1600" dirty="0">
              <a:solidFill>
                <a:srgbClr val="0F3277"/>
              </a:solidFill>
              <a:cs typeface="Arial" charset="0"/>
            </a:endParaRPr>
          </a:p>
          <a:p>
            <a:pPr marL="719138" lvl="1" indent="-179388">
              <a:spcBef>
                <a:spcPct val="50000"/>
              </a:spcBef>
              <a:buClr>
                <a:schemeClr val="hlink"/>
              </a:buClr>
              <a:buSzPct val="65000"/>
              <a:buFont typeface="Arial" panose="020B0604020202020204" pitchFamily="34" charset="0"/>
              <a:buChar char="−"/>
              <a:defRPr/>
            </a:pPr>
            <a:r>
              <a:rPr lang="en-US" sz="1600" b="0" dirty="0" smtClean="0">
                <a:solidFill>
                  <a:srgbClr val="0F3277"/>
                </a:solidFill>
                <a:cs typeface="Arial" charset="0"/>
              </a:rPr>
              <a:t>Regulation </a:t>
            </a:r>
            <a:r>
              <a:rPr lang="en-US" sz="1600" b="0" dirty="0">
                <a:solidFill>
                  <a:srgbClr val="0F3277"/>
                </a:solidFill>
                <a:cs typeface="Arial" charset="0"/>
              </a:rPr>
              <a:t>(EU) 2018/1091 </a:t>
            </a:r>
            <a:r>
              <a:rPr lang="en-US" sz="1600" b="0" dirty="0" smtClean="0">
                <a:solidFill>
                  <a:srgbClr val="0F3277"/>
                </a:solidFill>
                <a:cs typeface="Arial" charset="0"/>
              </a:rPr>
              <a:t>of the European Parliament and of the Council </a:t>
            </a:r>
            <a:r>
              <a:rPr lang="en-US" sz="1600" b="0" dirty="0">
                <a:solidFill>
                  <a:srgbClr val="0F3277"/>
                </a:solidFill>
                <a:cs typeface="Arial" charset="0"/>
              </a:rPr>
              <a:t>of 18 July 2018 on </a:t>
            </a:r>
            <a:r>
              <a:rPr lang="en-US" sz="1600" b="0" dirty="0" smtClean="0">
                <a:solidFill>
                  <a:srgbClr val="0F3277"/>
                </a:solidFill>
                <a:cs typeface="Arial" charset="0"/>
              </a:rPr>
              <a:t>Integrated Farm Statistics </a:t>
            </a:r>
            <a:r>
              <a:rPr lang="en-US" sz="1600" b="0" dirty="0">
                <a:solidFill>
                  <a:srgbClr val="0F3277"/>
                </a:solidFill>
                <a:cs typeface="Arial" charset="0"/>
              </a:rPr>
              <a:t>and repealing Regulations (EC) No 1166/2008 and (EU) No 1337/2011 </a:t>
            </a:r>
            <a:endParaRPr lang="en-GB" sz="1600" b="0" dirty="0" smtClean="0">
              <a:solidFill>
                <a:srgbClr val="0F3277"/>
              </a:solidFill>
              <a:cs typeface="Arial" charset="0"/>
            </a:endParaRPr>
          </a:p>
          <a:p>
            <a:pPr marL="425450" indent="-285750">
              <a:spcBef>
                <a:spcPct val="50000"/>
              </a:spcBef>
              <a:buClr>
                <a:schemeClr val="hlink"/>
              </a:buClr>
              <a:buSzPct val="100000"/>
              <a:buFont typeface="Wingdings" panose="05000000000000000000" pitchFamily="2" charset="2"/>
              <a:buChar char="§"/>
              <a:defRPr/>
            </a:pPr>
            <a:r>
              <a:rPr lang="en-GB" sz="1600" dirty="0">
                <a:solidFill>
                  <a:srgbClr val="0F3277"/>
                </a:solidFill>
                <a:cs typeface="Arial" charset="0"/>
              </a:rPr>
              <a:t>Implementing </a:t>
            </a:r>
            <a:r>
              <a:rPr lang="en-GB" sz="1600" dirty="0" smtClean="0">
                <a:solidFill>
                  <a:srgbClr val="0F3277"/>
                </a:solidFill>
                <a:cs typeface="Arial" charset="0"/>
              </a:rPr>
              <a:t>regulation for variables </a:t>
            </a:r>
            <a:r>
              <a:rPr lang="en-GB" sz="1600" dirty="0">
                <a:solidFill>
                  <a:srgbClr val="0F3277"/>
                </a:solidFill>
                <a:cs typeface="Arial" charset="0"/>
              </a:rPr>
              <a:t>(IFS2020)</a:t>
            </a:r>
          </a:p>
          <a:p>
            <a:pPr marL="719138" lvl="1" indent="-179388">
              <a:spcBef>
                <a:spcPct val="50000"/>
              </a:spcBef>
              <a:buClr>
                <a:schemeClr val="hlink"/>
              </a:buClr>
              <a:buSzPct val="65000"/>
              <a:buFont typeface="Arial" panose="020B0604020202020204" pitchFamily="34" charset="0"/>
              <a:buChar char="−"/>
              <a:defRPr/>
            </a:pPr>
            <a:r>
              <a:rPr lang="en-US" sz="1600" b="0" dirty="0" smtClean="0">
                <a:solidFill>
                  <a:srgbClr val="0F3277"/>
                </a:solidFill>
                <a:cs typeface="Arial" charset="0"/>
              </a:rPr>
              <a:t>Commission Implementing Regulation </a:t>
            </a:r>
            <a:r>
              <a:rPr lang="en-US" sz="1600" b="0" dirty="0">
                <a:solidFill>
                  <a:srgbClr val="0F3277"/>
                </a:solidFill>
                <a:cs typeface="Arial" charset="0"/>
              </a:rPr>
              <a:t>(EU) 2018/1874 of 29 November 2018 on the data to be provided for 2020 under Regulation (EU) 2018/1091 of the European Parliament and of the Council on integrated farm statistics and repealing Regulations (EC) No 1166/2008 and (EU) No 1337/2011, as regards the list of variables and their description </a:t>
            </a:r>
            <a:endParaRPr lang="en-US" sz="1600" b="0" dirty="0" smtClean="0">
              <a:solidFill>
                <a:srgbClr val="0F3277"/>
              </a:solidFill>
              <a:cs typeface="Arial" charset="0"/>
            </a:endParaRPr>
          </a:p>
          <a:p>
            <a:pPr marL="425450" indent="-285750">
              <a:spcBef>
                <a:spcPct val="50000"/>
              </a:spcBef>
              <a:buClr>
                <a:schemeClr val="hlink"/>
              </a:buClr>
              <a:buSzPct val="100000"/>
              <a:buFont typeface="Wingdings" panose="05000000000000000000" pitchFamily="2" charset="2"/>
              <a:buChar char="§"/>
              <a:defRPr/>
            </a:pPr>
            <a:r>
              <a:rPr lang="en-US" sz="1600" dirty="0">
                <a:solidFill>
                  <a:srgbClr val="0F3277"/>
                </a:solidFill>
                <a:cs typeface="Arial" charset="0"/>
              </a:rPr>
              <a:t>Farm typology</a:t>
            </a:r>
          </a:p>
          <a:p>
            <a:pPr marL="719138" lvl="1" indent="-179388">
              <a:spcBef>
                <a:spcPct val="50000"/>
              </a:spcBef>
              <a:buClr>
                <a:schemeClr val="hlink"/>
              </a:buClr>
              <a:buSzPct val="65000"/>
              <a:buFont typeface="Arial" panose="020B0604020202020204" pitchFamily="34" charset="0"/>
              <a:buChar char="−"/>
              <a:defRPr/>
            </a:pPr>
            <a:r>
              <a:rPr lang="en-GB" sz="1600" b="0" dirty="0" smtClean="0">
                <a:solidFill>
                  <a:srgbClr val="0F3277"/>
                </a:solidFill>
                <a:cs typeface="Arial" charset="0"/>
              </a:rPr>
              <a:t>Commission Regulation (EC) No 1242/2008 of 8 December 2008 </a:t>
            </a:r>
            <a:br>
              <a:rPr lang="en-GB" sz="1600" b="0" dirty="0" smtClean="0">
                <a:solidFill>
                  <a:srgbClr val="0F3277"/>
                </a:solidFill>
                <a:cs typeface="Arial" charset="0"/>
              </a:rPr>
            </a:br>
            <a:r>
              <a:rPr lang="en-GB" sz="1600" b="0" dirty="0" smtClean="0">
                <a:solidFill>
                  <a:srgbClr val="0F3277"/>
                </a:solidFill>
                <a:cs typeface="Arial" charset="0"/>
              </a:rPr>
              <a:t>  establishing a Community typology for agricultural holdings</a:t>
            </a:r>
            <a:endParaRPr lang="en-GB" sz="1600" b="0" dirty="0">
              <a:solidFill>
                <a:srgbClr val="0F3277"/>
              </a:solidFill>
              <a:cs typeface="Arial" charset="0"/>
            </a:endParaRPr>
          </a:p>
        </p:txBody>
      </p:sp>
    </p:spTree>
    <p:extLst>
      <p:ext uri="{BB962C8B-B14F-4D97-AF65-F5344CB8AC3E}">
        <p14:creationId xmlns:p14="http://schemas.microsoft.com/office/powerpoint/2010/main" xmlns="" val="37874026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1340769"/>
            <a:ext cx="8229600" cy="720079"/>
          </a:xfrm>
        </p:spPr>
        <p:txBody>
          <a:bodyPr/>
          <a:lstStyle/>
          <a:p>
            <a:r>
              <a:rPr lang="en-GB" altLang="en-US" sz="3200" dirty="0"/>
              <a:t>Agricultural price indices (API)</a:t>
            </a:r>
            <a:endParaRPr lang="en-GB" sz="3200" dirty="0"/>
          </a:p>
        </p:txBody>
      </p:sp>
      <p:sp>
        <p:nvSpPr>
          <p:cNvPr id="3" name="Content Placeholder 2"/>
          <p:cNvSpPr>
            <a:spLocks noGrp="1"/>
          </p:cNvSpPr>
          <p:nvPr>
            <p:ph idx="1"/>
          </p:nvPr>
        </p:nvSpPr>
        <p:spPr>
          <a:xfrm>
            <a:off x="457200" y="2060848"/>
            <a:ext cx="8229600" cy="4248472"/>
          </a:xfrm>
        </p:spPr>
        <p:txBody>
          <a:bodyPr/>
          <a:lstStyle/>
          <a:p>
            <a:pPr>
              <a:buClr>
                <a:schemeClr val="hlink"/>
              </a:buClr>
              <a:buSzPct val="65000"/>
              <a:buFontTx/>
              <a:buChar char="•"/>
            </a:pPr>
            <a:r>
              <a:rPr lang="en-GB" altLang="en-US" sz="2000" dirty="0">
                <a:solidFill>
                  <a:srgbClr val="133176"/>
                </a:solidFill>
              </a:rPr>
              <a:t>The agricultural price indices (API) comprise:</a:t>
            </a:r>
          </a:p>
          <a:p>
            <a:pPr lvl="2"/>
            <a:r>
              <a:rPr lang="en-GB" altLang="en-US" sz="1800" dirty="0">
                <a:solidFill>
                  <a:srgbClr val="133176"/>
                </a:solidFill>
              </a:rPr>
              <a:t>the </a:t>
            </a:r>
            <a:r>
              <a:rPr lang="en-GB" altLang="en-US" sz="1800" b="1" dirty="0">
                <a:solidFill>
                  <a:srgbClr val="133176"/>
                </a:solidFill>
              </a:rPr>
              <a:t>output index</a:t>
            </a:r>
            <a:r>
              <a:rPr lang="en-GB" altLang="en-US" sz="1800" dirty="0">
                <a:solidFill>
                  <a:srgbClr val="133176"/>
                </a:solidFill>
              </a:rPr>
              <a:t> (based on the </a:t>
            </a:r>
            <a:r>
              <a:rPr lang="en-GB" altLang="en-US" sz="1800" b="1" dirty="0">
                <a:solidFill>
                  <a:srgbClr val="133176"/>
                </a:solidFill>
              </a:rPr>
              <a:t>selling prices</a:t>
            </a:r>
            <a:r>
              <a:rPr lang="en-GB" altLang="en-US" sz="1800" dirty="0">
                <a:solidFill>
                  <a:srgbClr val="133176"/>
                </a:solidFill>
              </a:rPr>
              <a:t> of the agricultural products) </a:t>
            </a:r>
          </a:p>
          <a:p>
            <a:pPr lvl="2"/>
            <a:r>
              <a:rPr lang="en-GB" altLang="en-US" sz="1800" dirty="0">
                <a:solidFill>
                  <a:srgbClr val="133176"/>
                </a:solidFill>
              </a:rPr>
              <a:t>the </a:t>
            </a:r>
            <a:r>
              <a:rPr lang="en-GB" altLang="en-US" sz="1800" b="1" dirty="0">
                <a:solidFill>
                  <a:srgbClr val="133176"/>
                </a:solidFill>
              </a:rPr>
              <a:t>input index </a:t>
            </a:r>
            <a:r>
              <a:rPr lang="en-GB" altLang="en-US" sz="1800" dirty="0">
                <a:solidFill>
                  <a:srgbClr val="133176"/>
                </a:solidFill>
              </a:rPr>
              <a:t>(based on </a:t>
            </a:r>
            <a:r>
              <a:rPr lang="en-GB" altLang="en-US" sz="1800" b="1" dirty="0">
                <a:solidFill>
                  <a:srgbClr val="133176"/>
                </a:solidFill>
              </a:rPr>
              <a:t>purchase prices</a:t>
            </a:r>
            <a:r>
              <a:rPr lang="en-GB" altLang="en-US" sz="1800" dirty="0">
                <a:solidFill>
                  <a:srgbClr val="133176"/>
                </a:solidFill>
              </a:rPr>
              <a:t> of the means of agricultural production)</a:t>
            </a:r>
          </a:p>
          <a:p>
            <a:pPr lvl="2"/>
            <a:endParaRPr lang="en-GB" altLang="en-US" sz="1000" dirty="0">
              <a:solidFill>
                <a:srgbClr val="133176"/>
              </a:solidFill>
            </a:endParaRPr>
          </a:p>
          <a:p>
            <a:pPr>
              <a:buClr>
                <a:schemeClr val="hlink"/>
              </a:buClr>
              <a:buSzPct val="65000"/>
              <a:buFontTx/>
              <a:buChar char="•"/>
            </a:pPr>
            <a:r>
              <a:rPr lang="en-GB" altLang="en-US" sz="2000" dirty="0">
                <a:solidFill>
                  <a:srgbClr val="133176"/>
                </a:solidFill>
              </a:rPr>
              <a:t>The nomenclature applied in the Agricultural Price Indices is harmonised to the greatest possible extend with the nomenclature of EAA</a:t>
            </a:r>
          </a:p>
          <a:p>
            <a:pPr>
              <a:buClr>
                <a:schemeClr val="hlink"/>
              </a:buClr>
              <a:buSzPct val="65000"/>
              <a:buFontTx/>
              <a:buChar char="•"/>
            </a:pPr>
            <a:endParaRPr lang="en-GB" altLang="en-US" sz="1000" dirty="0">
              <a:solidFill>
                <a:srgbClr val="133176"/>
              </a:solidFill>
            </a:endParaRPr>
          </a:p>
          <a:p>
            <a:pPr>
              <a:buClr>
                <a:schemeClr val="hlink"/>
              </a:buClr>
              <a:buSzPct val="65000"/>
              <a:buFontTx/>
              <a:buChar char="•"/>
            </a:pPr>
            <a:r>
              <a:rPr lang="en-GB" altLang="en-US" sz="2000" dirty="0">
                <a:solidFill>
                  <a:srgbClr val="133176"/>
                </a:solidFill>
              </a:rPr>
              <a:t>The </a:t>
            </a:r>
            <a:r>
              <a:rPr lang="en-GB" altLang="en-US" sz="2000" b="1" dirty="0">
                <a:solidFill>
                  <a:srgbClr val="133176"/>
                </a:solidFill>
              </a:rPr>
              <a:t>base year</a:t>
            </a:r>
            <a:r>
              <a:rPr lang="en-GB" altLang="en-US" sz="2000" dirty="0">
                <a:solidFill>
                  <a:srgbClr val="133176"/>
                </a:solidFill>
              </a:rPr>
              <a:t> for agricultural indices is </a:t>
            </a:r>
            <a:r>
              <a:rPr lang="en-GB" altLang="en-US" sz="2000" b="1" dirty="0">
                <a:solidFill>
                  <a:srgbClr val="133176"/>
                </a:solidFill>
              </a:rPr>
              <a:t>changed every five years</a:t>
            </a:r>
            <a:r>
              <a:rPr lang="en-GB" altLang="en-US" sz="2000" dirty="0">
                <a:solidFill>
                  <a:srgbClr val="133176"/>
                </a:solidFill>
              </a:rPr>
              <a:t>. So, a rebasing is done for the years ending in "0" and in "5". (The current base year is </a:t>
            </a:r>
            <a:r>
              <a:rPr lang="en-GB" altLang="en-US" sz="2000" dirty="0" smtClean="0">
                <a:solidFill>
                  <a:srgbClr val="133176"/>
                </a:solidFill>
              </a:rPr>
              <a:t>2015=100)</a:t>
            </a:r>
            <a:endParaRPr lang="en-GB" altLang="en-US" sz="2000" dirty="0">
              <a:solidFill>
                <a:srgbClr val="133176"/>
              </a:solidFill>
            </a:endParaRPr>
          </a:p>
          <a:p>
            <a:pPr marL="0" indent="0">
              <a:buNone/>
            </a:pPr>
            <a:endParaRPr lang="en-GB" dirty="0"/>
          </a:p>
        </p:txBody>
      </p:sp>
    </p:spTree>
    <p:extLst>
      <p:ext uri="{BB962C8B-B14F-4D97-AF65-F5344CB8AC3E}">
        <p14:creationId xmlns:p14="http://schemas.microsoft.com/office/powerpoint/2010/main" xmlns="" val="42254612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1340769"/>
            <a:ext cx="8229600" cy="720079"/>
          </a:xfrm>
        </p:spPr>
        <p:txBody>
          <a:bodyPr/>
          <a:lstStyle/>
          <a:p>
            <a:r>
              <a:rPr lang="en-GB" altLang="en-US" sz="3200" dirty="0"/>
              <a:t>Agricultural price indices (AAP)</a:t>
            </a:r>
            <a:endParaRPr lang="en-GB" sz="3200" dirty="0"/>
          </a:p>
        </p:txBody>
      </p:sp>
      <p:sp>
        <p:nvSpPr>
          <p:cNvPr id="3" name="Content Placeholder 2"/>
          <p:cNvSpPr>
            <a:spLocks noGrp="1"/>
          </p:cNvSpPr>
          <p:nvPr>
            <p:ph idx="1"/>
          </p:nvPr>
        </p:nvSpPr>
        <p:spPr>
          <a:xfrm>
            <a:off x="457200" y="2060848"/>
            <a:ext cx="8229600" cy="4248472"/>
          </a:xfrm>
        </p:spPr>
        <p:txBody>
          <a:bodyPr/>
          <a:lstStyle/>
          <a:p>
            <a:pPr marL="419100" indent="-419100" algn="just">
              <a:buClr>
                <a:schemeClr val="hlink"/>
              </a:buClr>
              <a:buSzPct val="65000"/>
              <a:buFontTx/>
              <a:buChar char="•"/>
            </a:pPr>
            <a:r>
              <a:rPr lang="en-GB" altLang="en-US" sz="1800" dirty="0">
                <a:solidFill>
                  <a:srgbClr val="133176"/>
                </a:solidFill>
              </a:rPr>
              <a:t>The absolute agricultural prices comprise:</a:t>
            </a:r>
          </a:p>
          <a:p>
            <a:pPr marL="1295400" lvl="2" indent="-381000" algn="just">
              <a:buFont typeface="Arial" panose="020B0604020202020204" pitchFamily="34" charset="0"/>
              <a:buChar char="•"/>
            </a:pPr>
            <a:r>
              <a:rPr lang="en-GB" altLang="en-US" sz="1800" b="1" dirty="0">
                <a:solidFill>
                  <a:srgbClr val="133176"/>
                </a:solidFill>
              </a:rPr>
              <a:t>output absolute prices</a:t>
            </a:r>
            <a:r>
              <a:rPr lang="en-GB" altLang="en-US" sz="1800" dirty="0">
                <a:solidFill>
                  <a:srgbClr val="133176"/>
                </a:solidFill>
              </a:rPr>
              <a:t> - selling prices at the </a:t>
            </a:r>
            <a:r>
              <a:rPr lang="en-GB" altLang="en-US" sz="1800" b="1" dirty="0" smtClean="0">
                <a:solidFill>
                  <a:srgbClr val="133176"/>
                </a:solidFill>
              </a:rPr>
              <a:t>first marketing </a:t>
            </a:r>
            <a:r>
              <a:rPr lang="en-GB" altLang="en-US" sz="1800" b="1" dirty="0">
                <a:solidFill>
                  <a:srgbClr val="133176"/>
                </a:solidFill>
              </a:rPr>
              <a:t>stage</a:t>
            </a:r>
            <a:r>
              <a:rPr lang="en-GB" altLang="en-US" sz="1800" dirty="0">
                <a:solidFill>
                  <a:srgbClr val="133176"/>
                </a:solidFill>
              </a:rPr>
              <a:t> </a:t>
            </a:r>
          </a:p>
          <a:p>
            <a:pPr marL="1295400" lvl="2" indent="-381000" algn="just">
              <a:buFont typeface="Arial" panose="020B0604020202020204" pitchFamily="34" charset="0"/>
              <a:buChar char="•"/>
            </a:pPr>
            <a:r>
              <a:rPr lang="en-GB" altLang="en-US" sz="1800" b="1" dirty="0">
                <a:solidFill>
                  <a:srgbClr val="133176"/>
                </a:solidFill>
              </a:rPr>
              <a:t>input absolute prices</a:t>
            </a:r>
            <a:r>
              <a:rPr lang="en-GB" altLang="en-US" sz="1800" dirty="0">
                <a:solidFill>
                  <a:srgbClr val="133176"/>
                </a:solidFill>
              </a:rPr>
              <a:t> - purchase prices of the means of production at the </a:t>
            </a:r>
            <a:r>
              <a:rPr lang="en-GB" altLang="en-US" sz="1800" b="1" dirty="0">
                <a:solidFill>
                  <a:srgbClr val="133176"/>
                </a:solidFill>
              </a:rPr>
              <a:t>last marketing stage</a:t>
            </a:r>
          </a:p>
          <a:p>
            <a:pPr marL="1295400" lvl="2" indent="-381000" algn="just"/>
            <a:endParaRPr lang="en-GB" altLang="en-US" sz="1800" b="1" dirty="0">
              <a:solidFill>
                <a:srgbClr val="133176"/>
              </a:solidFill>
            </a:endParaRPr>
          </a:p>
          <a:p>
            <a:pPr marL="419100" indent="-419100" algn="just">
              <a:buClr>
                <a:schemeClr val="hlink"/>
              </a:buClr>
              <a:buSzPct val="65000"/>
              <a:buFontTx/>
              <a:buChar char="•"/>
            </a:pPr>
            <a:r>
              <a:rPr lang="en-GB" altLang="en-US" sz="1800" dirty="0">
                <a:solidFill>
                  <a:srgbClr val="133176"/>
                </a:solidFill>
              </a:rPr>
              <a:t>Absolute prices are </a:t>
            </a:r>
            <a:r>
              <a:rPr lang="en-GB" altLang="en-US" sz="1800" b="1" dirty="0">
                <a:solidFill>
                  <a:srgbClr val="133176"/>
                </a:solidFill>
              </a:rPr>
              <a:t>collected for a limited number of agricultural products</a:t>
            </a:r>
            <a:r>
              <a:rPr lang="en-GB" altLang="en-US" sz="1800" dirty="0">
                <a:solidFill>
                  <a:srgbClr val="133176"/>
                </a:solidFill>
              </a:rPr>
              <a:t> for comparison between Member States and economic analyses</a:t>
            </a:r>
          </a:p>
          <a:p>
            <a:pPr marL="419100" indent="-419100" algn="just">
              <a:buFont typeface="Wingdings" panose="05000000000000000000" pitchFamily="2" charset="2"/>
              <a:buChar char="Ø"/>
            </a:pPr>
            <a:endParaRPr lang="en-GB" altLang="en-US" sz="1800" dirty="0">
              <a:solidFill>
                <a:srgbClr val="133176"/>
              </a:solidFill>
            </a:endParaRPr>
          </a:p>
        </p:txBody>
      </p:sp>
    </p:spTree>
    <p:extLst>
      <p:ext uri="{BB962C8B-B14F-4D97-AF65-F5344CB8AC3E}">
        <p14:creationId xmlns:p14="http://schemas.microsoft.com/office/powerpoint/2010/main" xmlns="" val="6352768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268760"/>
            <a:ext cx="8229600" cy="936625"/>
          </a:xfrm>
        </p:spPr>
        <p:txBody>
          <a:bodyPr/>
          <a:lstStyle/>
          <a:p>
            <a:r>
              <a:rPr lang="en-GB" altLang="en-US" sz="3200" dirty="0">
                <a:solidFill>
                  <a:srgbClr val="133176"/>
                </a:solidFill>
              </a:rPr>
              <a:t>Agricultural Land Prices and Rents</a:t>
            </a:r>
            <a:endParaRPr lang="en-GB" dirty="0"/>
          </a:p>
        </p:txBody>
      </p:sp>
      <p:sp>
        <p:nvSpPr>
          <p:cNvPr id="3" name="Content Placeholder 2"/>
          <p:cNvSpPr>
            <a:spLocks noGrp="1"/>
          </p:cNvSpPr>
          <p:nvPr>
            <p:ph idx="1"/>
          </p:nvPr>
        </p:nvSpPr>
        <p:spPr/>
        <p:txBody>
          <a:bodyPr/>
          <a:lstStyle/>
          <a:p>
            <a:r>
              <a:rPr lang="en-GB" altLang="en-US" b="1" dirty="0">
                <a:solidFill>
                  <a:srgbClr val="133176"/>
                </a:solidFill>
              </a:rPr>
              <a:t>Agricultural Land Prices and Rents</a:t>
            </a:r>
            <a:r>
              <a:rPr lang="en-GB" altLang="en-US" dirty="0">
                <a:solidFill>
                  <a:srgbClr val="133176"/>
                </a:solidFill>
              </a:rPr>
              <a:t> are collected annually (new common methodology under implementation) </a:t>
            </a:r>
            <a:endParaRPr lang="en-GB" altLang="en-US" dirty="0" smtClean="0">
              <a:solidFill>
                <a:srgbClr val="133176"/>
              </a:solidFill>
            </a:endParaRPr>
          </a:p>
          <a:p>
            <a:endParaRPr lang="fi-FI" altLang="en-US" dirty="0">
              <a:solidFill>
                <a:srgbClr val="133176"/>
              </a:solidFill>
            </a:endParaRPr>
          </a:p>
          <a:p>
            <a:r>
              <a:rPr lang="fi-FI" altLang="en-US" dirty="0" smtClean="0">
                <a:solidFill>
                  <a:srgbClr val="133176"/>
                </a:solidFill>
              </a:rPr>
              <a:t>Key data set for </a:t>
            </a:r>
            <a:r>
              <a:rPr lang="fi-FI" altLang="en-US" dirty="0" err="1" smtClean="0">
                <a:solidFill>
                  <a:srgbClr val="133176"/>
                </a:solidFill>
              </a:rPr>
              <a:t>assessing</a:t>
            </a:r>
            <a:r>
              <a:rPr lang="fi-FI" altLang="en-US" dirty="0" smtClean="0">
                <a:solidFill>
                  <a:srgbClr val="133176"/>
                </a:solidFill>
              </a:rPr>
              <a:t> the </a:t>
            </a:r>
            <a:r>
              <a:rPr lang="fi-FI" altLang="en-US" dirty="0" err="1" smtClean="0">
                <a:solidFill>
                  <a:srgbClr val="133176"/>
                </a:solidFill>
              </a:rPr>
              <a:t>impact</a:t>
            </a:r>
            <a:r>
              <a:rPr lang="fi-FI" altLang="en-US" dirty="0" smtClean="0">
                <a:solidFill>
                  <a:srgbClr val="133176"/>
                </a:solidFill>
              </a:rPr>
              <a:t> of the CAP on </a:t>
            </a:r>
            <a:r>
              <a:rPr lang="fi-FI" altLang="en-US" dirty="0" err="1" smtClean="0">
                <a:solidFill>
                  <a:srgbClr val="133176"/>
                </a:solidFill>
              </a:rPr>
              <a:t>land</a:t>
            </a:r>
            <a:r>
              <a:rPr lang="fi-FI" altLang="en-US" dirty="0" smtClean="0">
                <a:solidFill>
                  <a:srgbClr val="133176"/>
                </a:solidFill>
              </a:rPr>
              <a:t> </a:t>
            </a:r>
            <a:r>
              <a:rPr lang="fi-FI" altLang="en-US" dirty="0" err="1" smtClean="0">
                <a:solidFill>
                  <a:srgbClr val="133176"/>
                </a:solidFill>
              </a:rPr>
              <a:t>prices</a:t>
            </a:r>
            <a:r>
              <a:rPr lang="fi-FI" altLang="en-US" dirty="0" smtClean="0">
                <a:solidFill>
                  <a:srgbClr val="133176"/>
                </a:solidFill>
              </a:rPr>
              <a:t> and </a:t>
            </a:r>
            <a:r>
              <a:rPr lang="fi-FI" altLang="en-US" dirty="0" err="1" smtClean="0">
                <a:solidFill>
                  <a:srgbClr val="133176"/>
                </a:solidFill>
              </a:rPr>
              <a:t>rents</a:t>
            </a:r>
            <a:endParaRPr lang="en-GB" altLang="en-US" dirty="0">
              <a:solidFill>
                <a:srgbClr val="133176"/>
              </a:solidFill>
            </a:endParaRPr>
          </a:p>
          <a:p>
            <a:endParaRPr lang="en-GB" dirty="0"/>
          </a:p>
        </p:txBody>
      </p:sp>
    </p:spTree>
    <p:extLst>
      <p:ext uri="{BB962C8B-B14F-4D97-AF65-F5344CB8AC3E}">
        <p14:creationId xmlns:p14="http://schemas.microsoft.com/office/powerpoint/2010/main" xmlns="" val="17362385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1340769"/>
            <a:ext cx="8229600" cy="720079"/>
          </a:xfrm>
        </p:spPr>
        <p:txBody>
          <a:bodyPr/>
          <a:lstStyle/>
          <a:p>
            <a:r>
              <a:rPr lang="en-GB" altLang="en-US" sz="3200" dirty="0" err="1"/>
              <a:t>Agri</a:t>
            </a:r>
            <a:r>
              <a:rPr lang="en-GB" altLang="en-US" sz="3200" dirty="0"/>
              <a:t>-environmental indicators</a:t>
            </a:r>
            <a:endParaRPr lang="en-GB" sz="3200" dirty="0"/>
          </a:p>
        </p:txBody>
      </p:sp>
      <p:sp>
        <p:nvSpPr>
          <p:cNvPr id="3" name="Content Placeholder 2"/>
          <p:cNvSpPr>
            <a:spLocks noGrp="1"/>
          </p:cNvSpPr>
          <p:nvPr>
            <p:ph idx="1"/>
          </p:nvPr>
        </p:nvSpPr>
        <p:spPr>
          <a:xfrm>
            <a:off x="457200" y="2060848"/>
            <a:ext cx="8229600" cy="4248472"/>
          </a:xfrm>
        </p:spPr>
        <p:txBody>
          <a:bodyPr/>
          <a:lstStyle/>
          <a:p>
            <a:pPr>
              <a:buClr>
                <a:schemeClr val="hlink"/>
              </a:buClr>
              <a:buSzPct val="65000"/>
              <a:buFontTx/>
              <a:buChar char="•"/>
            </a:pPr>
            <a:r>
              <a:rPr lang="en-GB" altLang="en-US" sz="1800" dirty="0">
                <a:solidFill>
                  <a:srgbClr val="133176"/>
                </a:solidFill>
              </a:rPr>
              <a:t>Gives information on the incorporation of environmental measures in the agricultural policies and on the recent evolution on the relation between agriculture and environment</a:t>
            </a:r>
          </a:p>
          <a:p>
            <a:pPr>
              <a:spcBef>
                <a:spcPct val="50000"/>
              </a:spcBef>
              <a:buClr>
                <a:schemeClr val="hlink"/>
              </a:buClr>
              <a:buSzPct val="65000"/>
              <a:buFontTx/>
              <a:buChar char="•"/>
            </a:pPr>
            <a:r>
              <a:rPr lang="en-GB" altLang="en-US" sz="1800" dirty="0">
                <a:solidFill>
                  <a:srgbClr val="133176"/>
                </a:solidFill>
              </a:rPr>
              <a:t>28 AEI identified in a Commission Communication</a:t>
            </a:r>
          </a:p>
          <a:p>
            <a:pPr>
              <a:spcBef>
                <a:spcPct val="50000"/>
              </a:spcBef>
              <a:buClr>
                <a:schemeClr val="hlink"/>
              </a:buClr>
              <a:buSzPct val="65000"/>
              <a:buFontTx/>
              <a:buChar char="•"/>
            </a:pPr>
            <a:r>
              <a:rPr lang="en-GB" altLang="en-US" sz="1800" dirty="0">
                <a:solidFill>
                  <a:srgbClr val="133176"/>
                </a:solidFill>
              </a:rPr>
              <a:t>An area still under development</a:t>
            </a:r>
          </a:p>
          <a:p>
            <a:pPr>
              <a:spcBef>
                <a:spcPct val="50000"/>
              </a:spcBef>
              <a:buClr>
                <a:schemeClr val="hlink"/>
              </a:buClr>
              <a:buSzPct val="65000"/>
              <a:buFontTx/>
              <a:buChar char="•"/>
            </a:pPr>
            <a:r>
              <a:rPr lang="en-GB" altLang="en-US" sz="1800" dirty="0">
                <a:solidFill>
                  <a:srgbClr val="133176"/>
                </a:solidFill>
              </a:rPr>
              <a:t>The aim is to use already available data from DG AGRI, </a:t>
            </a:r>
            <a:br>
              <a:rPr lang="en-GB" altLang="en-US" sz="1800" dirty="0">
                <a:solidFill>
                  <a:srgbClr val="133176"/>
                </a:solidFill>
              </a:rPr>
            </a:br>
            <a:r>
              <a:rPr lang="en-GB" altLang="en-US" sz="1800" dirty="0">
                <a:solidFill>
                  <a:srgbClr val="133176"/>
                </a:solidFill>
              </a:rPr>
              <a:t>DG ENV, Joint Research Centre, the European Environmental Agency or Eurostat, but there is potentially a need to start new surveys</a:t>
            </a:r>
          </a:p>
          <a:p>
            <a:pPr>
              <a:spcBef>
                <a:spcPct val="50000"/>
              </a:spcBef>
              <a:buClr>
                <a:schemeClr val="hlink"/>
              </a:buClr>
              <a:buSzPct val="65000"/>
              <a:buFontTx/>
              <a:buChar char="•"/>
            </a:pPr>
            <a:r>
              <a:rPr lang="en-GB" altLang="en-US" sz="1800" dirty="0">
                <a:solidFill>
                  <a:srgbClr val="133176"/>
                </a:solidFill>
              </a:rPr>
              <a:t>Joint efforts with the OECD and FAO</a:t>
            </a:r>
          </a:p>
          <a:p>
            <a:pPr>
              <a:spcBef>
                <a:spcPct val="50000"/>
              </a:spcBef>
              <a:buClr>
                <a:schemeClr val="hlink"/>
              </a:buClr>
              <a:buSzPct val="65000"/>
              <a:buFontTx/>
              <a:buChar char="•"/>
            </a:pPr>
            <a:r>
              <a:rPr lang="en-GB" altLang="en-US" sz="1800" dirty="0">
                <a:solidFill>
                  <a:srgbClr val="133176"/>
                </a:solidFill>
              </a:rPr>
              <a:t>Statistical legislation so far only on pesticide statistics, some indicators are collected under administrative legislation </a:t>
            </a:r>
          </a:p>
        </p:txBody>
      </p:sp>
    </p:spTree>
    <p:extLst>
      <p:ext uri="{BB962C8B-B14F-4D97-AF65-F5344CB8AC3E}">
        <p14:creationId xmlns:p14="http://schemas.microsoft.com/office/powerpoint/2010/main" xmlns="" val="24289802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200" dirty="0"/>
              <a:t>Pesticide statistics	</a:t>
            </a:r>
            <a:endParaRPr lang="en-GB" sz="3200" dirty="0"/>
          </a:p>
        </p:txBody>
      </p:sp>
      <p:sp>
        <p:nvSpPr>
          <p:cNvPr id="3" name="Content Placeholder 2"/>
          <p:cNvSpPr>
            <a:spLocks noGrp="1"/>
          </p:cNvSpPr>
          <p:nvPr>
            <p:ph idx="1"/>
          </p:nvPr>
        </p:nvSpPr>
        <p:spPr/>
        <p:txBody>
          <a:bodyPr/>
          <a:lstStyle/>
          <a:p>
            <a:pPr>
              <a:buClr>
                <a:schemeClr val="hlink"/>
              </a:buClr>
              <a:buSzPct val="65000"/>
              <a:buFontTx/>
              <a:buChar char="•"/>
            </a:pPr>
            <a:r>
              <a:rPr lang="en-GB" altLang="en-US" sz="2000" dirty="0">
                <a:solidFill>
                  <a:srgbClr val="133176"/>
                </a:solidFill>
              </a:rPr>
              <a:t>Legislation: </a:t>
            </a:r>
            <a:r>
              <a:rPr lang="en-GB" altLang="en-US" sz="2000" dirty="0" smtClean="0">
                <a:solidFill>
                  <a:srgbClr val="133176"/>
                </a:solidFill>
              </a:rPr>
              <a:t>Regulation </a:t>
            </a:r>
            <a:r>
              <a:rPr lang="en-GB" altLang="en-US" sz="2000" dirty="0">
                <a:solidFill>
                  <a:srgbClr val="133176"/>
                </a:solidFill>
              </a:rPr>
              <a:t>1185/2009 of the European Parliament and of the Council of 25 November 2009 concerning statistics on  pesticides </a:t>
            </a:r>
          </a:p>
          <a:p>
            <a:pPr>
              <a:spcBef>
                <a:spcPct val="50000"/>
              </a:spcBef>
              <a:buClr>
                <a:schemeClr val="hlink"/>
              </a:buClr>
              <a:buSzPct val="65000"/>
              <a:buFontTx/>
              <a:buChar char="•"/>
            </a:pPr>
            <a:r>
              <a:rPr lang="en-GB" altLang="en-US" sz="2000" dirty="0">
                <a:solidFill>
                  <a:srgbClr val="133176"/>
                </a:solidFill>
              </a:rPr>
              <a:t>Annual data to be provided on the sales of pesticides</a:t>
            </a:r>
          </a:p>
          <a:p>
            <a:pPr lvl="1">
              <a:spcBef>
                <a:spcPct val="50000"/>
              </a:spcBef>
              <a:buClr>
                <a:schemeClr val="hlink"/>
              </a:buClr>
              <a:buSzPct val="65000"/>
            </a:pPr>
            <a:r>
              <a:rPr lang="en-GB" altLang="en-US" sz="1800" dirty="0">
                <a:solidFill>
                  <a:srgbClr val="133176"/>
                </a:solidFill>
              </a:rPr>
              <a:t>Kg of active </a:t>
            </a:r>
            <a:r>
              <a:rPr lang="en-GB" altLang="en-US" sz="1800" dirty="0" smtClean="0">
                <a:solidFill>
                  <a:srgbClr val="133176"/>
                </a:solidFill>
              </a:rPr>
              <a:t>substances grouped </a:t>
            </a:r>
            <a:endParaRPr lang="en-GB" altLang="en-US" sz="1800" dirty="0">
              <a:solidFill>
                <a:srgbClr val="133176"/>
              </a:solidFill>
            </a:endParaRPr>
          </a:p>
          <a:p>
            <a:pPr>
              <a:spcBef>
                <a:spcPct val="50000"/>
              </a:spcBef>
              <a:buClr>
                <a:schemeClr val="hlink"/>
              </a:buClr>
              <a:buSzPct val="65000"/>
              <a:buFontTx/>
              <a:buChar char="•"/>
            </a:pPr>
            <a:r>
              <a:rPr lang="en-GB" altLang="en-US" sz="2000" dirty="0">
                <a:solidFill>
                  <a:srgbClr val="133176"/>
                </a:solidFill>
              </a:rPr>
              <a:t>Data on the use of pesticides in agriculture every five years, covering 12-month periods of that 5-year period</a:t>
            </a:r>
          </a:p>
          <a:p>
            <a:pPr lvl="1">
              <a:spcBef>
                <a:spcPct val="50000"/>
              </a:spcBef>
              <a:buClr>
                <a:schemeClr val="hlink"/>
              </a:buClr>
              <a:buSzPct val="65000"/>
            </a:pPr>
            <a:r>
              <a:rPr lang="en-GB" altLang="en-US" sz="1800" dirty="0">
                <a:solidFill>
                  <a:srgbClr val="133176"/>
                </a:solidFill>
              </a:rPr>
              <a:t>Kg active substance per ha of different crops</a:t>
            </a:r>
          </a:p>
          <a:p>
            <a:pPr marL="0" indent="0">
              <a:buNone/>
            </a:pPr>
            <a:endParaRPr lang="en-GB" dirty="0"/>
          </a:p>
        </p:txBody>
      </p:sp>
    </p:spTree>
    <p:extLst>
      <p:ext uri="{BB962C8B-B14F-4D97-AF65-F5344CB8AC3E}">
        <p14:creationId xmlns:p14="http://schemas.microsoft.com/office/powerpoint/2010/main" xmlns="" val="35311995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2" y="1556271"/>
            <a:ext cx="8424167" cy="936625"/>
          </a:xfrm>
        </p:spPr>
        <p:txBody>
          <a:bodyPr/>
          <a:lstStyle/>
          <a:p>
            <a:r>
              <a:rPr lang="en-GB" altLang="en-US" sz="3200" dirty="0" smtClean="0"/>
              <a:t>Organic farming and farming statistics</a:t>
            </a:r>
            <a:r>
              <a:rPr lang="en-GB" altLang="en-US" sz="3200" dirty="0"/>
              <a:t>	</a:t>
            </a:r>
            <a:endParaRPr lang="en-GB" sz="3200" dirty="0"/>
          </a:p>
        </p:txBody>
      </p:sp>
      <p:sp>
        <p:nvSpPr>
          <p:cNvPr id="3" name="Content Placeholder 2"/>
          <p:cNvSpPr>
            <a:spLocks noGrp="1"/>
          </p:cNvSpPr>
          <p:nvPr>
            <p:ph idx="1"/>
          </p:nvPr>
        </p:nvSpPr>
        <p:spPr/>
        <p:txBody>
          <a:bodyPr/>
          <a:lstStyle/>
          <a:p>
            <a:pPr>
              <a:spcBef>
                <a:spcPct val="50000"/>
              </a:spcBef>
              <a:buClr>
                <a:schemeClr val="hlink"/>
              </a:buClr>
              <a:buSzPct val="65000"/>
              <a:buFontTx/>
              <a:buChar char="•"/>
              <a:defRPr/>
            </a:pPr>
            <a:r>
              <a:rPr lang="en-GB" altLang="en-US" sz="2000" dirty="0">
                <a:solidFill>
                  <a:srgbClr val="0F3277"/>
                </a:solidFill>
                <a:cs typeface="Arial" charset="0"/>
              </a:rPr>
              <a:t>Legislation</a:t>
            </a:r>
          </a:p>
          <a:p>
            <a:pPr lvl="1">
              <a:spcBef>
                <a:spcPct val="50000"/>
              </a:spcBef>
              <a:buClr>
                <a:schemeClr val="hlink"/>
              </a:buClr>
              <a:buSzPct val="65000"/>
              <a:defRPr/>
            </a:pPr>
            <a:r>
              <a:rPr lang="en-GB" altLang="en-US" b="0" dirty="0" smtClean="0">
                <a:solidFill>
                  <a:srgbClr val="0F3277"/>
                </a:solidFill>
                <a:ea typeface="+mn-ea"/>
                <a:cs typeface="Arial" charset="0"/>
              </a:rPr>
              <a:t>Council Regulation (EC) 834/2007 of  28 June 2007, on organic production and labelling of organic products and repealing Regulation (EEC) 2092/91</a:t>
            </a:r>
            <a:r>
              <a:rPr lang="en-GB" altLang="en-US" b="0" u="sng" dirty="0" smtClean="0">
                <a:solidFill>
                  <a:srgbClr val="0F3277"/>
                </a:solidFill>
                <a:ea typeface="+mn-ea"/>
                <a:cs typeface="Arial" charset="0"/>
              </a:rPr>
              <a:t> applied until 1.1.2021</a:t>
            </a:r>
          </a:p>
          <a:p>
            <a:pPr lvl="1">
              <a:spcBef>
                <a:spcPct val="50000"/>
              </a:spcBef>
              <a:buClr>
                <a:schemeClr val="hlink"/>
              </a:buClr>
              <a:buSzPct val="65000"/>
              <a:defRPr/>
            </a:pPr>
            <a:r>
              <a:rPr lang="en-GB" altLang="en-US" b="0" dirty="0" smtClean="0">
                <a:solidFill>
                  <a:srgbClr val="0F3277"/>
                </a:solidFill>
                <a:ea typeface="+mn-ea"/>
                <a:cs typeface="Arial" charset="0"/>
              </a:rPr>
              <a:t>Commission Regulation (EC) 889/2008 of 5 September 2008 laying down detailed rules for the implementation of Council Regulation (EC) 834/2007 on organic production and labelling of organic products with regard to organic production, labelling and control</a:t>
            </a:r>
            <a:endParaRPr lang="en-GB" altLang="en-US" b="0" dirty="0">
              <a:solidFill>
                <a:srgbClr val="0F3277"/>
              </a:solidFill>
              <a:ea typeface="+mn-ea"/>
              <a:cs typeface="Arial" charset="0"/>
            </a:endParaRPr>
          </a:p>
        </p:txBody>
      </p:sp>
    </p:spTree>
    <p:extLst>
      <p:ext uri="{BB962C8B-B14F-4D97-AF65-F5344CB8AC3E}">
        <p14:creationId xmlns:p14="http://schemas.microsoft.com/office/powerpoint/2010/main" xmlns="" val="27443540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340768"/>
            <a:ext cx="8229600" cy="936625"/>
          </a:xfrm>
        </p:spPr>
        <p:txBody>
          <a:bodyPr/>
          <a:lstStyle/>
          <a:p>
            <a:r>
              <a:rPr lang="en-US" dirty="0" smtClean="0"/>
              <a:t>Organic farming statistics</a:t>
            </a:r>
            <a:endParaRPr lang="en-US" dirty="0"/>
          </a:p>
        </p:txBody>
      </p:sp>
      <p:sp>
        <p:nvSpPr>
          <p:cNvPr id="3" name="Content Placeholder 2"/>
          <p:cNvSpPr>
            <a:spLocks noGrp="1"/>
          </p:cNvSpPr>
          <p:nvPr>
            <p:ph idx="1"/>
          </p:nvPr>
        </p:nvSpPr>
        <p:spPr/>
        <p:txBody>
          <a:bodyPr/>
          <a:lstStyle/>
          <a:p>
            <a:r>
              <a:rPr lang="en-US" dirty="0" smtClean="0"/>
              <a:t>Annual collection of data on organic crop and animal production</a:t>
            </a:r>
          </a:p>
          <a:p>
            <a:endParaRPr lang="en-US" dirty="0" smtClean="0"/>
          </a:p>
          <a:p>
            <a:r>
              <a:rPr lang="en-US" dirty="0" smtClean="0"/>
              <a:t>Area in conversion and fully converted</a:t>
            </a:r>
          </a:p>
          <a:p>
            <a:endParaRPr lang="en-US" dirty="0" smtClean="0"/>
          </a:p>
          <a:p>
            <a:r>
              <a:rPr lang="en-US" dirty="0" smtClean="0"/>
              <a:t>Number of organic operators</a:t>
            </a:r>
          </a:p>
          <a:p>
            <a:endParaRPr lang="fi-FI" dirty="0"/>
          </a:p>
          <a:p>
            <a:endParaRPr lang="en-GB" dirty="0"/>
          </a:p>
        </p:txBody>
      </p:sp>
    </p:spTree>
    <p:extLst>
      <p:ext uri="{BB962C8B-B14F-4D97-AF65-F5344CB8AC3E}">
        <p14:creationId xmlns:p14="http://schemas.microsoft.com/office/powerpoint/2010/main" xmlns="" val="35735825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New </a:t>
            </a:r>
            <a:r>
              <a:rPr lang="fi-FI" dirty="0" err="1" smtClean="0"/>
              <a:t>organic</a:t>
            </a:r>
            <a:r>
              <a:rPr lang="fi-FI" dirty="0" smtClean="0"/>
              <a:t> </a:t>
            </a:r>
            <a:r>
              <a:rPr lang="fi-FI" dirty="0" err="1" smtClean="0"/>
              <a:t>farming</a:t>
            </a:r>
            <a:r>
              <a:rPr lang="fi-FI" dirty="0" smtClean="0"/>
              <a:t> </a:t>
            </a:r>
            <a:r>
              <a:rPr lang="fi-FI" dirty="0" err="1"/>
              <a:t>r</a:t>
            </a:r>
            <a:r>
              <a:rPr lang="fi-FI" dirty="0" err="1" smtClean="0"/>
              <a:t>egulation</a:t>
            </a:r>
            <a:endParaRPr lang="en-GB" dirty="0"/>
          </a:p>
        </p:txBody>
      </p:sp>
      <p:sp>
        <p:nvSpPr>
          <p:cNvPr id="3" name="Content Placeholder 2"/>
          <p:cNvSpPr>
            <a:spLocks noGrp="1"/>
          </p:cNvSpPr>
          <p:nvPr>
            <p:ph idx="1"/>
          </p:nvPr>
        </p:nvSpPr>
        <p:spPr/>
        <p:txBody>
          <a:bodyPr/>
          <a:lstStyle/>
          <a:p>
            <a:pPr marL="0" indent="0">
              <a:buNone/>
            </a:pPr>
            <a:r>
              <a:rPr lang="en-US" dirty="0" smtClean="0"/>
              <a:t>Regulation (EU) 2018/848 of the </a:t>
            </a:r>
            <a:r>
              <a:rPr lang="en-US" dirty="0"/>
              <a:t>E</a:t>
            </a:r>
            <a:r>
              <a:rPr lang="en-US" dirty="0" smtClean="0"/>
              <a:t>uropean Parliament and of the Council of 30 may 2018 on organic production and labelling of organic products and repealing council regulation (EC) no 834/2007</a:t>
            </a:r>
          </a:p>
          <a:p>
            <a:r>
              <a:rPr lang="en-US" dirty="0" smtClean="0"/>
              <a:t>It doesn't include articles on the provision of statistics</a:t>
            </a:r>
          </a:p>
          <a:p>
            <a:r>
              <a:rPr lang="en-US" dirty="0" smtClean="0"/>
              <a:t>Eurostat is planning to have an ESS agreement on organic framing statistics in force 1.1.2021</a:t>
            </a:r>
            <a:endParaRPr lang="en-GB" dirty="0"/>
          </a:p>
        </p:txBody>
      </p:sp>
    </p:spTree>
    <p:extLst>
      <p:ext uri="{BB962C8B-B14F-4D97-AF65-F5344CB8AC3E}">
        <p14:creationId xmlns:p14="http://schemas.microsoft.com/office/powerpoint/2010/main" xmlns="" val="11437877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340768"/>
            <a:ext cx="8229600" cy="936625"/>
          </a:xfrm>
        </p:spPr>
        <p:txBody>
          <a:bodyPr/>
          <a:lstStyle/>
          <a:p>
            <a:r>
              <a:rPr lang="fi-FI" dirty="0" err="1" smtClean="0"/>
              <a:t>Gross</a:t>
            </a:r>
            <a:r>
              <a:rPr lang="fi-FI" dirty="0" smtClean="0"/>
              <a:t> </a:t>
            </a:r>
            <a:r>
              <a:rPr lang="fi-FI" dirty="0" err="1" smtClean="0"/>
              <a:t>nutrient</a:t>
            </a:r>
            <a:r>
              <a:rPr lang="fi-FI" dirty="0" smtClean="0"/>
              <a:t> </a:t>
            </a:r>
            <a:r>
              <a:rPr lang="fi-FI" dirty="0" err="1" smtClean="0"/>
              <a:t>budgets</a:t>
            </a:r>
            <a:endParaRPr lang="en-GB" dirty="0"/>
          </a:p>
        </p:txBody>
      </p:sp>
      <p:sp>
        <p:nvSpPr>
          <p:cNvPr id="3" name="Content Placeholder 2"/>
          <p:cNvSpPr>
            <a:spLocks noGrp="1"/>
          </p:cNvSpPr>
          <p:nvPr>
            <p:ph idx="1"/>
          </p:nvPr>
        </p:nvSpPr>
        <p:spPr/>
        <p:txBody>
          <a:bodyPr/>
          <a:lstStyle/>
          <a:p>
            <a:r>
              <a:rPr lang="en-US" dirty="0"/>
              <a:t>ESS Agreement on statistics on gross nutrient </a:t>
            </a:r>
            <a:r>
              <a:rPr lang="en-US" dirty="0" smtClean="0"/>
              <a:t>budgets (16 November 2017)</a:t>
            </a:r>
          </a:p>
          <a:p>
            <a:r>
              <a:rPr lang="en-US" dirty="0" smtClean="0"/>
              <a:t>Data collected every 2 years</a:t>
            </a:r>
          </a:p>
          <a:p>
            <a:r>
              <a:rPr lang="en-US" dirty="0" smtClean="0"/>
              <a:t>It covers</a:t>
            </a:r>
          </a:p>
          <a:p>
            <a:pPr lvl="1"/>
            <a:r>
              <a:rPr lang="en-US" b="0" dirty="0" smtClean="0"/>
              <a:t>nitrogen input, output and emission into air</a:t>
            </a:r>
            <a:endParaRPr lang="fi-FI" b="0" dirty="0" smtClean="0"/>
          </a:p>
          <a:p>
            <a:pPr lvl="1"/>
            <a:r>
              <a:rPr lang="en-GB" b="0" dirty="0"/>
              <a:t>p</a:t>
            </a:r>
            <a:r>
              <a:rPr lang="en-GB" b="0" dirty="0" smtClean="0"/>
              <a:t>hosphorous input and output</a:t>
            </a:r>
            <a:endParaRPr lang="en-GB" b="0" dirty="0"/>
          </a:p>
          <a:p>
            <a:pPr lvl="1"/>
            <a:r>
              <a:rPr lang="en-US" b="0" dirty="0"/>
              <a:t>other organic </a:t>
            </a:r>
            <a:r>
              <a:rPr lang="en-US" b="0" dirty="0" err="1"/>
              <a:t>fertilisers</a:t>
            </a:r>
            <a:r>
              <a:rPr lang="en-US" b="0" dirty="0"/>
              <a:t>, seed and planting material</a:t>
            </a:r>
            <a:r>
              <a:rPr lang="en-US" b="0" dirty="0" smtClean="0"/>
              <a:t>.</a:t>
            </a:r>
            <a:endParaRPr lang="en-US" b="0" dirty="0"/>
          </a:p>
        </p:txBody>
      </p:sp>
    </p:spTree>
    <p:extLst>
      <p:ext uri="{BB962C8B-B14F-4D97-AF65-F5344CB8AC3E}">
        <p14:creationId xmlns:p14="http://schemas.microsoft.com/office/powerpoint/2010/main" xmlns="" val="35016400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268760"/>
            <a:ext cx="8229600" cy="936625"/>
          </a:xfrm>
        </p:spPr>
        <p:txBody>
          <a:bodyPr/>
          <a:lstStyle/>
          <a:p>
            <a:r>
              <a:rPr lang="fi-FI" dirty="0" err="1" smtClean="0"/>
              <a:t>Legislation</a:t>
            </a:r>
            <a:r>
              <a:rPr lang="fi-FI" dirty="0" smtClean="0"/>
              <a:t> </a:t>
            </a:r>
            <a:r>
              <a:rPr lang="fi-FI" dirty="0" err="1" smtClean="0"/>
              <a:t>under</a:t>
            </a:r>
            <a:r>
              <a:rPr lang="fi-FI" dirty="0" smtClean="0"/>
              <a:t> </a:t>
            </a:r>
            <a:r>
              <a:rPr lang="fi-FI" dirty="0" err="1" smtClean="0"/>
              <a:t>preparation</a:t>
            </a:r>
            <a:endParaRPr lang="en-GB" dirty="0"/>
          </a:p>
        </p:txBody>
      </p:sp>
      <p:sp>
        <p:nvSpPr>
          <p:cNvPr id="3" name="Content Placeholder 2"/>
          <p:cNvSpPr>
            <a:spLocks noGrp="1"/>
          </p:cNvSpPr>
          <p:nvPr>
            <p:ph idx="1"/>
          </p:nvPr>
        </p:nvSpPr>
        <p:spPr>
          <a:xfrm>
            <a:off x="395536" y="2060848"/>
            <a:ext cx="8229600" cy="3633788"/>
          </a:xfrm>
        </p:spPr>
        <p:txBody>
          <a:bodyPr/>
          <a:lstStyle/>
          <a:p>
            <a:r>
              <a:rPr lang="en-US" dirty="0" smtClean="0"/>
              <a:t>Statistics on agricultural input and output (SAIO) is planned to cover </a:t>
            </a:r>
          </a:p>
          <a:p>
            <a:pPr lvl="1"/>
            <a:r>
              <a:rPr lang="en-US" dirty="0" smtClean="0"/>
              <a:t>Crop production</a:t>
            </a:r>
          </a:p>
          <a:p>
            <a:pPr lvl="1"/>
            <a:r>
              <a:rPr lang="en-US" dirty="0" smtClean="0"/>
              <a:t>Animal production</a:t>
            </a:r>
          </a:p>
          <a:p>
            <a:pPr lvl="1"/>
            <a:r>
              <a:rPr lang="en-US" dirty="0" smtClean="0"/>
              <a:t>Price statistics</a:t>
            </a:r>
          </a:p>
          <a:p>
            <a:pPr lvl="1"/>
            <a:r>
              <a:rPr lang="en-US" dirty="0" err="1" smtClean="0"/>
              <a:t>Agri</a:t>
            </a:r>
            <a:r>
              <a:rPr lang="en-US" dirty="0" smtClean="0"/>
              <a:t>-environmental statistics</a:t>
            </a:r>
          </a:p>
          <a:p>
            <a:pPr lvl="1"/>
            <a:endParaRPr lang="en-US" dirty="0" smtClean="0"/>
          </a:p>
          <a:p>
            <a:r>
              <a:rPr lang="en-US" dirty="0" err="1" smtClean="0"/>
              <a:t>Modernisation</a:t>
            </a:r>
            <a:r>
              <a:rPr lang="en-US" dirty="0" smtClean="0"/>
              <a:t> of Economic Accounts for agriculture</a:t>
            </a:r>
          </a:p>
          <a:p>
            <a:endParaRPr lang="en-US" dirty="0" smtClean="0"/>
          </a:p>
          <a:p>
            <a:r>
              <a:rPr lang="en-US" dirty="0" smtClean="0"/>
              <a:t>Time scale: towards 2023</a:t>
            </a:r>
            <a:endParaRPr lang="en-US" dirty="0"/>
          </a:p>
        </p:txBody>
      </p:sp>
    </p:spTree>
    <p:extLst>
      <p:ext uri="{BB962C8B-B14F-4D97-AF65-F5344CB8AC3E}">
        <p14:creationId xmlns:p14="http://schemas.microsoft.com/office/powerpoint/2010/main" xmlns="" val="3930442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200" dirty="0" smtClean="0"/>
              <a:t>Integrated Farm Statistics (IFS)</a:t>
            </a:r>
            <a:r>
              <a:rPr lang="en-GB" altLang="en-US" sz="3200" dirty="0"/>
              <a:t/>
            </a:r>
            <a:br>
              <a:rPr lang="en-GB" altLang="en-US" sz="3200" dirty="0"/>
            </a:br>
            <a:endParaRPr lang="en-GB" dirty="0"/>
          </a:p>
        </p:txBody>
      </p:sp>
      <p:sp>
        <p:nvSpPr>
          <p:cNvPr id="3" name="Content Placeholder 2"/>
          <p:cNvSpPr>
            <a:spLocks noGrp="1"/>
          </p:cNvSpPr>
          <p:nvPr>
            <p:ph idx="1"/>
          </p:nvPr>
        </p:nvSpPr>
        <p:spPr>
          <a:xfrm>
            <a:off x="457200" y="2348880"/>
            <a:ext cx="8229600" cy="3849812"/>
          </a:xfrm>
        </p:spPr>
        <p:txBody>
          <a:bodyPr/>
          <a:lstStyle/>
          <a:p>
            <a:pPr>
              <a:spcBef>
                <a:spcPct val="50000"/>
              </a:spcBef>
              <a:buClr>
                <a:schemeClr val="hlink"/>
              </a:buClr>
              <a:buSzPct val="65000"/>
              <a:buFont typeface="Wingdings" panose="05000000000000000000" pitchFamily="2" charset="2"/>
              <a:buChar char="n"/>
            </a:pPr>
            <a:r>
              <a:rPr lang="en-GB" altLang="en-US" sz="1600" dirty="0" smtClean="0">
                <a:solidFill>
                  <a:srgbClr val="0F3277"/>
                </a:solidFill>
              </a:rPr>
              <a:t>Integrated Farm Statistics (ex-FSS) play </a:t>
            </a:r>
            <a:r>
              <a:rPr lang="en-GB" altLang="en-US" sz="1600" dirty="0">
                <a:solidFill>
                  <a:srgbClr val="0F3277"/>
                </a:solidFill>
              </a:rPr>
              <a:t>a key role in the design, implementation, monitoring and evaluation of the Common Agricultural Policy (CAP). This role is likely to increase over time with enlargement and CAP reform (shift from product to producer support - environmental compliance - rural development).  </a:t>
            </a:r>
          </a:p>
          <a:p>
            <a:pPr>
              <a:spcBef>
                <a:spcPct val="50000"/>
              </a:spcBef>
              <a:buClr>
                <a:schemeClr val="hlink"/>
              </a:buClr>
              <a:buSzPct val="65000"/>
              <a:buFont typeface="Wingdings" panose="05000000000000000000" pitchFamily="2" charset="2"/>
              <a:buChar char="n"/>
            </a:pPr>
            <a:r>
              <a:rPr lang="en-GB" altLang="en-US" sz="1600" dirty="0">
                <a:solidFill>
                  <a:srgbClr val="0F3277"/>
                </a:solidFill>
              </a:rPr>
              <a:t>A community-wide survey, using the same list of characteristics and definitions in all countries</a:t>
            </a:r>
          </a:p>
          <a:p>
            <a:pPr>
              <a:spcBef>
                <a:spcPct val="15000"/>
              </a:spcBef>
              <a:buClr>
                <a:schemeClr val="hlink"/>
              </a:buClr>
              <a:buSzPct val="65000"/>
              <a:buFont typeface="Wingdings" panose="05000000000000000000" pitchFamily="2" charset="2"/>
              <a:buChar char="n"/>
            </a:pPr>
            <a:r>
              <a:rPr lang="en-GB" altLang="en-US" sz="1600" dirty="0">
                <a:solidFill>
                  <a:srgbClr val="0F3277"/>
                </a:solidFill>
              </a:rPr>
              <a:t>Are carried out as full surveys (Agricultural Census) every 10 years and as sample surveys </a:t>
            </a:r>
            <a:r>
              <a:rPr lang="en-GB" altLang="en-US" sz="1600" dirty="0" smtClean="0">
                <a:solidFill>
                  <a:srgbClr val="0F3277"/>
                </a:solidFill>
              </a:rPr>
              <a:t>in between on a cycle of 3-3-4 </a:t>
            </a:r>
            <a:r>
              <a:rPr lang="en-GB" altLang="en-US" sz="1600" dirty="0">
                <a:solidFill>
                  <a:srgbClr val="0F3277"/>
                </a:solidFill>
              </a:rPr>
              <a:t>years</a:t>
            </a:r>
          </a:p>
          <a:p>
            <a:pPr>
              <a:spcBef>
                <a:spcPct val="15000"/>
              </a:spcBef>
              <a:buClr>
                <a:schemeClr val="hlink"/>
              </a:buClr>
              <a:buSzPct val="65000"/>
              <a:buFont typeface="Wingdings" panose="05000000000000000000" pitchFamily="2" charset="2"/>
              <a:buChar char="n"/>
            </a:pPr>
            <a:r>
              <a:rPr lang="en-GB" altLang="en-US" sz="1600" dirty="0" smtClean="0">
                <a:solidFill>
                  <a:srgbClr val="0F3277"/>
                </a:solidFill>
              </a:rPr>
              <a:t>Data on </a:t>
            </a:r>
            <a:r>
              <a:rPr lang="en-GB" altLang="en-US" sz="1600" dirty="0">
                <a:solidFill>
                  <a:srgbClr val="0F3277"/>
                </a:solidFill>
              </a:rPr>
              <a:t>individual farms are sent to Eurostat for processing and </a:t>
            </a:r>
            <a:r>
              <a:rPr lang="en-GB" altLang="en-US" sz="1600" dirty="0" smtClean="0">
                <a:solidFill>
                  <a:srgbClr val="0F3277"/>
                </a:solidFill>
              </a:rPr>
              <a:t>Eurostat creates the tables for publication</a:t>
            </a:r>
            <a:endParaRPr lang="en-GB" altLang="en-US" sz="1600" dirty="0">
              <a:solidFill>
                <a:srgbClr val="0F3277"/>
              </a:solidFill>
            </a:endParaRPr>
          </a:p>
          <a:p>
            <a:pPr>
              <a:spcBef>
                <a:spcPct val="15000"/>
              </a:spcBef>
              <a:buClr>
                <a:schemeClr val="hlink"/>
              </a:buClr>
              <a:buSzPct val="65000"/>
              <a:buFont typeface="Wingdings" panose="05000000000000000000" pitchFamily="2" charset="2"/>
              <a:buChar char="n"/>
            </a:pPr>
            <a:r>
              <a:rPr lang="en-GB" altLang="en-US" sz="1600" dirty="0">
                <a:solidFill>
                  <a:srgbClr val="0F3277"/>
                </a:solidFill>
              </a:rPr>
              <a:t>Gives an overview of the structure </a:t>
            </a:r>
            <a:r>
              <a:rPr lang="en-GB" altLang="en-US" sz="1600" dirty="0" smtClean="0">
                <a:solidFill>
                  <a:srgbClr val="0F3277"/>
                </a:solidFill>
              </a:rPr>
              <a:t>of farms and </a:t>
            </a:r>
            <a:r>
              <a:rPr lang="en-GB" altLang="en-US" sz="1600" dirty="0">
                <a:solidFill>
                  <a:srgbClr val="0F3277"/>
                </a:solidFill>
              </a:rPr>
              <a:t>a base for other agricultural statistics, especially </a:t>
            </a:r>
            <a:r>
              <a:rPr lang="en-GB" altLang="en-US" sz="1600" dirty="0" smtClean="0">
                <a:solidFill>
                  <a:srgbClr val="0F3277"/>
                </a:solidFill>
              </a:rPr>
              <a:t>for sampling. </a:t>
            </a:r>
          </a:p>
          <a:p>
            <a:pPr>
              <a:spcBef>
                <a:spcPct val="15000"/>
              </a:spcBef>
              <a:buClr>
                <a:schemeClr val="hlink"/>
              </a:buClr>
              <a:buSzPct val="65000"/>
              <a:buFont typeface="Wingdings" panose="05000000000000000000" pitchFamily="2" charset="2"/>
              <a:buChar char="n"/>
            </a:pPr>
            <a:r>
              <a:rPr lang="en-GB" altLang="en-US" sz="1600" dirty="0" smtClean="0">
                <a:solidFill>
                  <a:srgbClr val="0F3277"/>
                </a:solidFill>
              </a:rPr>
              <a:t>Different </a:t>
            </a:r>
            <a:r>
              <a:rPr lang="en-GB" altLang="en-US" sz="1600" dirty="0">
                <a:solidFill>
                  <a:srgbClr val="0F3277"/>
                </a:solidFill>
              </a:rPr>
              <a:t>farms can be analysed </a:t>
            </a:r>
            <a:r>
              <a:rPr lang="en-GB" altLang="en-US" sz="1600" dirty="0" smtClean="0">
                <a:solidFill>
                  <a:srgbClr val="0F3277"/>
                </a:solidFill>
              </a:rPr>
              <a:t>by </a:t>
            </a:r>
            <a:r>
              <a:rPr lang="en-GB" altLang="en-US" sz="1600" dirty="0">
                <a:solidFill>
                  <a:srgbClr val="0F3277"/>
                </a:solidFill>
              </a:rPr>
              <a:t>using the European farm typology, based on the economic turnover</a:t>
            </a:r>
          </a:p>
          <a:p>
            <a:pPr>
              <a:buNone/>
            </a:pPr>
            <a:endParaRPr lang="en-GB" altLang="en-US" sz="1800" dirty="0"/>
          </a:p>
        </p:txBody>
      </p:sp>
    </p:spTree>
    <p:extLst>
      <p:ext uri="{BB962C8B-B14F-4D97-AF65-F5344CB8AC3E}">
        <p14:creationId xmlns:p14="http://schemas.microsoft.com/office/powerpoint/2010/main" xmlns="" val="35145010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smtClean="0"/>
              <a:t>Fisheries </a:t>
            </a:r>
            <a:r>
              <a:rPr lang="en-GB" sz="3200" dirty="0"/>
              <a:t>statistics</a:t>
            </a:r>
            <a:r>
              <a:rPr lang="en-GB" altLang="en-US" sz="3600" dirty="0">
                <a:solidFill>
                  <a:schemeClr val="tx1"/>
                </a:solidFill>
                <a:latin typeface="Futura Md BT" charset="0"/>
              </a:rPr>
              <a:t>	</a:t>
            </a:r>
            <a:endParaRPr lang="en-GB" dirty="0"/>
          </a:p>
        </p:txBody>
      </p:sp>
      <p:sp>
        <p:nvSpPr>
          <p:cNvPr id="3" name="Content Placeholder 2"/>
          <p:cNvSpPr>
            <a:spLocks noGrp="1"/>
          </p:cNvSpPr>
          <p:nvPr>
            <p:ph idx="1"/>
          </p:nvPr>
        </p:nvSpPr>
        <p:spPr/>
        <p:txBody>
          <a:bodyPr/>
          <a:lstStyle/>
          <a:p>
            <a:pPr marL="342900" lvl="1" indent="-342900">
              <a:buClr>
                <a:schemeClr val="hlink"/>
              </a:buClr>
              <a:buSzPct val="65000"/>
              <a:buFont typeface="Wingdings" pitchFamily="2" charset="2"/>
              <a:buChar char="n"/>
              <a:defRPr/>
            </a:pPr>
            <a:r>
              <a:rPr lang="en-GB" b="0" dirty="0">
                <a:solidFill>
                  <a:srgbClr val="133176"/>
                </a:solidFill>
                <a:cs typeface="Arial" charset="0"/>
              </a:rPr>
              <a:t>Catches by fishing area (since 1950)</a:t>
            </a:r>
          </a:p>
          <a:p>
            <a:pPr marL="342900" lvl="1" indent="-342900">
              <a:buClr>
                <a:schemeClr val="hlink"/>
              </a:buClr>
              <a:buSzPct val="65000"/>
              <a:buFont typeface="Wingdings" pitchFamily="2" charset="2"/>
              <a:buChar char="n"/>
              <a:defRPr/>
            </a:pPr>
            <a:endParaRPr lang="en-GB" b="0" dirty="0">
              <a:solidFill>
                <a:srgbClr val="133176"/>
              </a:solidFill>
              <a:cs typeface="Arial" charset="0"/>
            </a:endParaRPr>
          </a:p>
          <a:p>
            <a:pPr marL="342900" lvl="1" indent="-342900">
              <a:buClr>
                <a:schemeClr val="hlink"/>
              </a:buClr>
              <a:buSzPct val="65000"/>
              <a:buFont typeface="Wingdings" pitchFamily="2" charset="2"/>
              <a:buChar char="n"/>
              <a:defRPr/>
            </a:pPr>
            <a:r>
              <a:rPr lang="en-GB" b="0" dirty="0">
                <a:solidFill>
                  <a:srgbClr val="133176"/>
                </a:solidFill>
                <a:cs typeface="Arial" charset="0"/>
              </a:rPr>
              <a:t>Landings of fishery products</a:t>
            </a:r>
          </a:p>
          <a:p>
            <a:pPr marL="342900" lvl="1" indent="-342900">
              <a:buClr>
                <a:schemeClr val="hlink"/>
              </a:buClr>
              <a:buSzPct val="65000"/>
              <a:buFont typeface="Wingdings" pitchFamily="2" charset="2"/>
              <a:buChar char="n"/>
              <a:defRPr/>
            </a:pPr>
            <a:endParaRPr lang="en-GB" b="0" dirty="0">
              <a:solidFill>
                <a:srgbClr val="133176"/>
              </a:solidFill>
              <a:cs typeface="Arial" charset="0"/>
            </a:endParaRPr>
          </a:p>
          <a:p>
            <a:pPr marL="342900" lvl="1" indent="-342900">
              <a:buClr>
                <a:schemeClr val="hlink"/>
              </a:buClr>
              <a:buSzPct val="65000"/>
              <a:buFont typeface="Wingdings" pitchFamily="2" charset="2"/>
              <a:buChar char="n"/>
              <a:defRPr/>
            </a:pPr>
            <a:r>
              <a:rPr lang="en-GB" b="0" dirty="0">
                <a:solidFill>
                  <a:srgbClr val="133176"/>
                </a:solidFill>
                <a:cs typeface="Arial" charset="0"/>
              </a:rPr>
              <a:t>Aquaculture production</a:t>
            </a:r>
          </a:p>
          <a:p>
            <a:pPr marL="342900" lvl="1" indent="-342900">
              <a:buClr>
                <a:schemeClr val="hlink"/>
              </a:buClr>
              <a:buSzPct val="65000"/>
              <a:buFont typeface="Wingdings" pitchFamily="2" charset="2"/>
              <a:buChar char="n"/>
              <a:defRPr/>
            </a:pPr>
            <a:endParaRPr lang="en-GB" b="0" dirty="0">
              <a:solidFill>
                <a:srgbClr val="133176"/>
              </a:solidFill>
              <a:cs typeface="Arial" charset="0"/>
            </a:endParaRPr>
          </a:p>
          <a:p>
            <a:pPr marL="342900" lvl="1" indent="-342900">
              <a:buClr>
                <a:schemeClr val="hlink"/>
              </a:buClr>
              <a:buSzPct val="65000"/>
              <a:buFont typeface="Wingdings" pitchFamily="2" charset="2"/>
              <a:buChar char="n"/>
              <a:defRPr/>
            </a:pPr>
            <a:r>
              <a:rPr lang="en-GB" b="0" dirty="0">
                <a:solidFill>
                  <a:srgbClr val="133176"/>
                </a:solidFill>
                <a:cs typeface="Arial" charset="0"/>
              </a:rPr>
              <a:t>Fishing </a:t>
            </a:r>
            <a:r>
              <a:rPr lang="en-GB" b="0" dirty="0" smtClean="0">
                <a:solidFill>
                  <a:srgbClr val="133176"/>
                </a:solidFill>
                <a:cs typeface="Arial" charset="0"/>
              </a:rPr>
              <a:t>fleet</a:t>
            </a:r>
            <a:endParaRPr lang="en-GB" b="0" dirty="0">
              <a:solidFill>
                <a:srgbClr val="133176"/>
              </a:solidFill>
              <a:cs typeface="Arial" charset="0"/>
            </a:endParaRPr>
          </a:p>
        </p:txBody>
      </p:sp>
    </p:spTree>
    <p:extLst>
      <p:ext uri="{BB962C8B-B14F-4D97-AF65-F5344CB8AC3E}">
        <p14:creationId xmlns:p14="http://schemas.microsoft.com/office/powerpoint/2010/main" xmlns="" val="150323269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BE" dirty="0" err="1" smtClean="0"/>
              <a:t>Fishery</a:t>
            </a:r>
            <a:r>
              <a:rPr lang="fr-BE" dirty="0" smtClean="0"/>
              <a:t> – </a:t>
            </a:r>
            <a:r>
              <a:rPr lang="fr-BE" dirty="0" err="1" smtClean="0"/>
              <a:t>Legal</a:t>
            </a:r>
            <a:r>
              <a:rPr lang="fr-BE" dirty="0" smtClean="0"/>
              <a:t> </a:t>
            </a:r>
            <a:r>
              <a:rPr lang="fr-BE" dirty="0" err="1" smtClean="0"/>
              <a:t>framework</a:t>
            </a:r>
            <a:r>
              <a:rPr lang="fr-BE" dirty="0" smtClean="0"/>
              <a:t> for data collection</a:t>
            </a:r>
            <a:r>
              <a:rPr lang="en-GB" altLang="en-US" sz="3200" dirty="0">
                <a:solidFill>
                  <a:schemeClr val="tx2"/>
                </a:solidFill>
              </a:rPr>
              <a:t/>
            </a:r>
            <a:br>
              <a:rPr lang="en-GB" altLang="en-US" sz="3200" dirty="0">
                <a:solidFill>
                  <a:schemeClr val="tx2"/>
                </a:solidFill>
              </a:rPr>
            </a:br>
            <a:endParaRPr lang="en-GB" dirty="0"/>
          </a:p>
        </p:txBody>
      </p:sp>
      <p:sp>
        <p:nvSpPr>
          <p:cNvPr id="3" name="Content Placeholder 2"/>
          <p:cNvSpPr>
            <a:spLocks noGrp="1"/>
          </p:cNvSpPr>
          <p:nvPr>
            <p:ph idx="1"/>
          </p:nvPr>
        </p:nvSpPr>
        <p:spPr>
          <a:xfrm>
            <a:off x="457200" y="2348880"/>
            <a:ext cx="8229600" cy="4032448"/>
          </a:xfrm>
        </p:spPr>
        <p:txBody>
          <a:bodyPr/>
          <a:lstStyle/>
          <a:p>
            <a:pPr marL="265113" indent="-265113">
              <a:spcBef>
                <a:spcPct val="50000"/>
              </a:spcBef>
              <a:buClr>
                <a:schemeClr val="hlink"/>
              </a:buClr>
              <a:buSzPct val="65000"/>
              <a:buFont typeface="Wingdings" pitchFamily="2" charset="2"/>
              <a:buChar char="n"/>
              <a:defRPr/>
            </a:pPr>
            <a:r>
              <a:rPr lang="en-GB" sz="1800" dirty="0" smtClean="0">
                <a:solidFill>
                  <a:srgbClr val="0F3277"/>
                </a:solidFill>
                <a:cs typeface="Arial" charset="0"/>
              </a:rPr>
              <a:t>Legislation</a:t>
            </a:r>
            <a:r>
              <a:rPr lang="en-GB" sz="1800" dirty="0">
                <a:solidFill>
                  <a:srgbClr val="0F3277"/>
                </a:solidFill>
                <a:cs typeface="Arial" charset="0"/>
              </a:rPr>
              <a:t> </a:t>
            </a:r>
            <a:r>
              <a:rPr lang="en-GB" sz="1800" dirty="0" smtClean="0">
                <a:solidFill>
                  <a:srgbClr val="0F3277"/>
                </a:solidFill>
                <a:cs typeface="Arial" charset="0"/>
              </a:rPr>
              <a:t>- Catches</a:t>
            </a:r>
          </a:p>
          <a:p>
            <a:pPr marL="719138" lvl="1" indent="-179388">
              <a:spcBef>
                <a:spcPct val="50000"/>
              </a:spcBef>
              <a:buClr>
                <a:schemeClr val="hlink"/>
              </a:buClr>
              <a:buSzPct val="65000"/>
              <a:buFont typeface="Arial" panose="020B0604020202020204" pitchFamily="34" charset="0"/>
              <a:buChar char="−"/>
              <a:defRPr/>
            </a:pPr>
            <a:r>
              <a:rPr lang="en-US" sz="1800" b="0" dirty="0">
                <a:solidFill>
                  <a:srgbClr val="0F3277"/>
                </a:solidFill>
                <a:ea typeface="+mn-ea"/>
                <a:cs typeface="Arial" charset="0"/>
              </a:rPr>
              <a:t>Regulation (EC) No 216/2009 of the European Parliament and of the Council of 11 March 2009 on the submission of nominal catch statistics by Member States fishing in certain areas other than those of the North Atlantic</a:t>
            </a:r>
          </a:p>
          <a:p>
            <a:pPr marL="719138" lvl="1" indent="-179388">
              <a:spcBef>
                <a:spcPct val="50000"/>
              </a:spcBef>
              <a:buClr>
                <a:schemeClr val="hlink"/>
              </a:buClr>
              <a:buSzPct val="65000"/>
              <a:buFont typeface="Arial" panose="020B0604020202020204" pitchFamily="34" charset="0"/>
              <a:buChar char="−"/>
              <a:defRPr/>
            </a:pPr>
            <a:r>
              <a:rPr lang="en-US" sz="1800" b="0" dirty="0">
                <a:solidFill>
                  <a:srgbClr val="0F3277"/>
                </a:solidFill>
                <a:ea typeface="+mn-ea"/>
                <a:cs typeface="Arial" charset="0"/>
              </a:rPr>
              <a:t>Regulation (EC) No 217/2009 of the European Parliament and of the Council of 11 March 2009 on the submission of catch and activity statistics by Member States fishing in the north-west Atlantic</a:t>
            </a:r>
          </a:p>
          <a:p>
            <a:pPr marL="719138" lvl="1" indent="-179388">
              <a:spcBef>
                <a:spcPct val="50000"/>
              </a:spcBef>
              <a:buClr>
                <a:schemeClr val="hlink"/>
              </a:buClr>
              <a:buSzPct val="65000"/>
              <a:buFont typeface="Arial" panose="020B0604020202020204" pitchFamily="34" charset="0"/>
              <a:buChar char="−"/>
              <a:defRPr/>
            </a:pPr>
            <a:r>
              <a:rPr lang="en-US" sz="1800" b="0" dirty="0">
                <a:solidFill>
                  <a:srgbClr val="0F3277"/>
                </a:solidFill>
                <a:ea typeface="+mn-ea"/>
                <a:cs typeface="Arial" charset="0"/>
              </a:rPr>
              <a:t>Regulation (EC) No 218/2009 of the European Parliament and of the Council of 11 March 2009 on the submission of nominal catch statistics by Member States fishing in the north-east Atlantic</a:t>
            </a:r>
            <a:endParaRPr lang="en-GB" sz="1800" b="0" dirty="0">
              <a:solidFill>
                <a:srgbClr val="0F3277"/>
              </a:solidFill>
              <a:ea typeface="+mn-ea"/>
              <a:cs typeface="Arial" charset="0"/>
            </a:endParaRPr>
          </a:p>
        </p:txBody>
      </p:sp>
    </p:spTree>
    <p:extLst>
      <p:ext uri="{BB962C8B-B14F-4D97-AF65-F5344CB8AC3E}">
        <p14:creationId xmlns:p14="http://schemas.microsoft.com/office/powerpoint/2010/main" xmlns="" val="14825875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BE" dirty="0" err="1" smtClean="0"/>
              <a:t>Fishery</a:t>
            </a:r>
            <a:r>
              <a:rPr lang="fr-BE" dirty="0" smtClean="0"/>
              <a:t> – </a:t>
            </a:r>
            <a:r>
              <a:rPr lang="fr-BE" dirty="0" err="1" smtClean="0"/>
              <a:t>Legal</a:t>
            </a:r>
            <a:r>
              <a:rPr lang="fr-BE" dirty="0" smtClean="0"/>
              <a:t> </a:t>
            </a:r>
            <a:r>
              <a:rPr lang="fr-BE" dirty="0" err="1" smtClean="0"/>
              <a:t>framework</a:t>
            </a:r>
            <a:r>
              <a:rPr lang="fr-BE" dirty="0" smtClean="0"/>
              <a:t> for data collection</a:t>
            </a:r>
            <a:r>
              <a:rPr lang="en-GB" altLang="en-US" sz="3200" dirty="0">
                <a:solidFill>
                  <a:schemeClr val="tx2"/>
                </a:solidFill>
              </a:rPr>
              <a:t/>
            </a:r>
            <a:br>
              <a:rPr lang="en-GB" altLang="en-US" sz="3200" dirty="0">
                <a:solidFill>
                  <a:schemeClr val="tx2"/>
                </a:solidFill>
              </a:rPr>
            </a:br>
            <a:endParaRPr lang="en-GB" dirty="0"/>
          </a:p>
        </p:txBody>
      </p:sp>
      <p:sp>
        <p:nvSpPr>
          <p:cNvPr id="3" name="Content Placeholder 2"/>
          <p:cNvSpPr>
            <a:spLocks noGrp="1"/>
          </p:cNvSpPr>
          <p:nvPr>
            <p:ph idx="1"/>
          </p:nvPr>
        </p:nvSpPr>
        <p:spPr>
          <a:xfrm>
            <a:off x="457200" y="2492896"/>
            <a:ext cx="8229600" cy="3888432"/>
          </a:xfrm>
        </p:spPr>
        <p:txBody>
          <a:bodyPr/>
          <a:lstStyle/>
          <a:p>
            <a:pPr marL="265113" indent="-265113">
              <a:spcBef>
                <a:spcPct val="50000"/>
              </a:spcBef>
              <a:buClr>
                <a:schemeClr val="hlink"/>
              </a:buClr>
              <a:buSzPct val="65000"/>
              <a:buFont typeface="Wingdings" pitchFamily="2" charset="2"/>
              <a:buChar char="n"/>
              <a:defRPr/>
            </a:pPr>
            <a:r>
              <a:rPr lang="en-GB" sz="2000" dirty="0">
                <a:solidFill>
                  <a:srgbClr val="0F3277"/>
                </a:solidFill>
                <a:cs typeface="Arial" charset="0"/>
              </a:rPr>
              <a:t>Legislation - Landings</a:t>
            </a:r>
          </a:p>
          <a:p>
            <a:pPr marL="719138" lvl="1" indent="-179388">
              <a:spcBef>
                <a:spcPct val="50000"/>
              </a:spcBef>
              <a:buClr>
                <a:schemeClr val="hlink"/>
              </a:buClr>
              <a:buSzPct val="65000"/>
              <a:buFont typeface="Arial" panose="020B0604020202020204" pitchFamily="34" charset="0"/>
              <a:buChar char="−"/>
              <a:defRPr/>
            </a:pPr>
            <a:r>
              <a:rPr lang="en-US" b="0" dirty="0">
                <a:solidFill>
                  <a:srgbClr val="0F3277"/>
                </a:solidFill>
                <a:ea typeface="+mn-ea"/>
                <a:cs typeface="Arial" charset="0"/>
              </a:rPr>
              <a:t>Regulation (EC) No 1921/2006 on the submission of statistical data on landings of fishery products in Member States</a:t>
            </a:r>
          </a:p>
          <a:p>
            <a:pPr marL="265113" indent="-265113">
              <a:spcBef>
                <a:spcPct val="50000"/>
              </a:spcBef>
              <a:buClr>
                <a:schemeClr val="hlink"/>
              </a:buClr>
              <a:buSzPct val="65000"/>
              <a:buFont typeface="Wingdings" pitchFamily="2" charset="2"/>
              <a:buChar char="n"/>
              <a:defRPr/>
            </a:pPr>
            <a:r>
              <a:rPr lang="en-GB" sz="2000" dirty="0" smtClean="0">
                <a:solidFill>
                  <a:srgbClr val="0F3277"/>
                </a:solidFill>
                <a:cs typeface="Arial" charset="0"/>
              </a:rPr>
              <a:t>Legislation </a:t>
            </a:r>
            <a:r>
              <a:rPr lang="en-GB" sz="2000" dirty="0">
                <a:solidFill>
                  <a:srgbClr val="0F3277"/>
                </a:solidFill>
                <a:cs typeface="Arial" charset="0"/>
              </a:rPr>
              <a:t>– Aquaculture Production</a:t>
            </a:r>
          </a:p>
          <a:p>
            <a:pPr marL="719138" lvl="1" indent="-179388">
              <a:spcBef>
                <a:spcPct val="50000"/>
              </a:spcBef>
              <a:buClr>
                <a:schemeClr val="hlink"/>
              </a:buClr>
              <a:buSzPct val="65000"/>
              <a:buFont typeface="Arial" panose="020B0604020202020204" pitchFamily="34" charset="0"/>
              <a:buChar char="−"/>
              <a:defRPr/>
            </a:pPr>
            <a:r>
              <a:rPr lang="en-US" b="0" dirty="0">
                <a:solidFill>
                  <a:srgbClr val="0F3277"/>
                </a:solidFill>
                <a:ea typeface="+mn-ea"/>
                <a:cs typeface="Arial" charset="0"/>
              </a:rPr>
              <a:t>Regulation (EC) No 762/2008 of the European Parliament and of the Council of 9 July 2008 on the submission by Member States of statistics on aquaculture and repealing Council Regulation (EC) No 788/96 </a:t>
            </a:r>
            <a:endParaRPr lang="en-GB" b="0" dirty="0">
              <a:solidFill>
                <a:srgbClr val="0F3277"/>
              </a:solidFill>
              <a:ea typeface="+mn-ea"/>
              <a:cs typeface="Arial" charset="0"/>
            </a:endParaRPr>
          </a:p>
        </p:txBody>
      </p:sp>
    </p:spTree>
    <p:extLst>
      <p:ext uri="{BB962C8B-B14F-4D97-AF65-F5344CB8AC3E}">
        <p14:creationId xmlns:p14="http://schemas.microsoft.com/office/powerpoint/2010/main" xmlns="" val="10666365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340768"/>
            <a:ext cx="8229600" cy="936625"/>
          </a:xfrm>
        </p:spPr>
        <p:txBody>
          <a:bodyPr/>
          <a:lstStyle/>
          <a:p>
            <a:r>
              <a:rPr lang="en-US" dirty="0" smtClean="0"/>
              <a:t>Fisheries statistics: coverage</a:t>
            </a:r>
            <a:endParaRPr lang="en-US" dirty="0"/>
          </a:p>
        </p:txBody>
      </p:sp>
      <p:sp>
        <p:nvSpPr>
          <p:cNvPr id="3" name="Content Placeholder 2"/>
          <p:cNvSpPr>
            <a:spLocks noGrp="1"/>
          </p:cNvSpPr>
          <p:nvPr>
            <p:ph idx="1"/>
          </p:nvPr>
        </p:nvSpPr>
        <p:spPr/>
        <p:txBody>
          <a:bodyPr/>
          <a:lstStyle/>
          <a:p>
            <a:pPr marL="342900" lvl="1" indent="-342900">
              <a:buFont typeface="Arial" pitchFamily="34" charset="0"/>
              <a:buChar char="•"/>
            </a:pPr>
            <a:r>
              <a:rPr lang="en-US" dirty="0" smtClean="0"/>
              <a:t>Catches (in 5 FAO fishing regions) + fishing effort in north-west Atlantic annually in </a:t>
            </a:r>
            <a:r>
              <a:rPr lang="en-US" dirty="0" err="1" smtClean="0"/>
              <a:t>tonnes</a:t>
            </a:r>
            <a:r>
              <a:rPr lang="en-US" dirty="0" smtClean="0"/>
              <a:t> live weight</a:t>
            </a:r>
          </a:p>
          <a:p>
            <a:pPr marL="342900" lvl="1" indent="-342900">
              <a:buFont typeface="Arial" pitchFamily="34" charset="0"/>
              <a:buChar char="•"/>
            </a:pPr>
            <a:r>
              <a:rPr lang="en-US" dirty="0" smtClean="0"/>
              <a:t>Landings in the EU ports (quantity and value) annually</a:t>
            </a:r>
          </a:p>
          <a:p>
            <a:pPr marL="342900" lvl="1" indent="-342900">
              <a:buFont typeface="Arial" pitchFamily="34" charset="0"/>
              <a:buChar char="•"/>
            </a:pPr>
            <a:r>
              <a:rPr lang="en-US" dirty="0" smtClean="0"/>
              <a:t>Aquaculture production and value annually and structure every 3 years)</a:t>
            </a:r>
          </a:p>
          <a:p>
            <a:pPr marL="342900" lvl="1" indent="-342900">
              <a:buFont typeface="Arial" pitchFamily="34" charset="0"/>
              <a:buChar char="•"/>
            </a:pPr>
            <a:r>
              <a:rPr lang="en-US" dirty="0" smtClean="0"/>
              <a:t>Fleet data are extracted from the DG MARE fleet register</a:t>
            </a:r>
          </a:p>
          <a:p>
            <a:pPr marL="342900" lvl="1" indent="-342900">
              <a:buFont typeface="Arial" pitchFamily="34" charset="0"/>
              <a:buChar char="•"/>
            </a:pPr>
            <a:endParaRPr lang="fi-FI" dirty="0"/>
          </a:p>
          <a:p>
            <a:pPr marL="342900" lvl="1" indent="-342900">
              <a:buFont typeface="Arial" pitchFamily="34" charset="0"/>
              <a:buChar char="•"/>
            </a:pPr>
            <a:endParaRPr lang="fi-FI" dirty="0"/>
          </a:p>
          <a:p>
            <a:endParaRPr lang="fi-FI" dirty="0"/>
          </a:p>
          <a:p>
            <a:pPr marL="0" indent="0">
              <a:buNone/>
            </a:pPr>
            <a:endParaRPr lang="en-GB" dirty="0"/>
          </a:p>
        </p:txBody>
      </p:sp>
    </p:spTree>
    <p:extLst>
      <p:ext uri="{BB962C8B-B14F-4D97-AF65-F5344CB8AC3E}">
        <p14:creationId xmlns:p14="http://schemas.microsoft.com/office/powerpoint/2010/main" xmlns="" val="32772675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Evaluation of fisheries statistics</a:t>
            </a:r>
            <a:endParaRPr lang="en-US" dirty="0"/>
          </a:p>
        </p:txBody>
      </p:sp>
      <p:sp>
        <p:nvSpPr>
          <p:cNvPr id="3" name="Content Placeholder 2"/>
          <p:cNvSpPr>
            <a:spLocks noGrp="1"/>
          </p:cNvSpPr>
          <p:nvPr>
            <p:ph idx="1"/>
          </p:nvPr>
        </p:nvSpPr>
        <p:spPr/>
        <p:txBody>
          <a:bodyPr/>
          <a:lstStyle/>
          <a:p>
            <a:r>
              <a:rPr lang="en-US" dirty="0" smtClean="0"/>
              <a:t>Eurostat is evaluation currently the fisheries statistics in order to know if they are still fit for purpose</a:t>
            </a:r>
          </a:p>
          <a:p>
            <a:endParaRPr lang="en-US" dirty="0" smtClean="0"/>
          </a:p>
          <a:p>
            <a:r>
              <a:rPr lang="en-US" dirty="0" smtClean="0"/>
              <a:t>The evaluation will be concluded in summer 2019</a:t>
            </a:r>
          </a:p>
          <a:p>
            <a:endParaRPr lang="en-US" dirty="0" smtClean="0"/>
          </a:p>
          <a:p>
            <a:r>
              <a:rPr lang="en-US" dirty="0" smtClean="0"/>
              <a:t>It will be followed by an Impact assessment of options to streamline and simplify them.</a:t>
            </a:r>
            <a:endParaRPr lang="en-US" dirty="0"/>
          </a:p>
        </p:txBody>
      </p:sp>
    </p:spTree>
    <p:extLst>
      <p:ext uri="{BB962C8B-B14F-4D97-AF65-F5344CB8AC3E}">
        <p14:creationId xmlns:p14="http://schemas.microsoft.com/office/powerpoint/2010/main" xmlns="" val="7597783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412776"/>
            <a:ext cx="8229600" cy="936625"/>
          </a:xfrm>
        </p:spPr>
        <p:txBody>
          <a:bodyPr/>
          <a:lstStyle/>
          <a:p>
            <a:r>
              <a:rPr lang="fi-FI" dirty="0" smtClean="0"/>
              <a:t>Data and metadata</a:t>
            </a:r>
            <a:endParaRPr lang="en-GB" dirty="0"/>
          </a:p>
        </p:txBody>
      </p:sp>
      <p:sp>
        <p:nvSpPr>
          <p:cNvPr id="3" name="Content Placeholder 2"/>
          <p:cNvSpPr>
            <a:spLocks noGrp="1"/>
          </p:cNvSpPr>
          <p:nvPr>
            <p:ph idx="1"/>
          </p:nvPr>
        </p:nvSpPr>
        <p:spPr/>
        <p:txBody>
          <a:bodyPr/>
          <a:lstStyle/>
          <a:p>
            <a:r>
              <a:rPr lang="en-US" dirty="0" smtClean="0"/>
              <a:t>Most agricultural and fisheries statistics are accompanied by quality/methodological reports.</a:t>
            </a:r>
          </a:p>
          <a:p>
            <a:endParaRPr lang="en-US" dirty="0" smtClean="0"/>
          </a:p>
          <a:p>
            <a:r>
              <a:rPr lang="en-US" dirty="0" smtClean="0"/>
              <a:t>Both of them are published by Eurostat.</a:t>
            </a:r>
          </a:p>
          <a:p>
            <a:endParaRPr lang="en-US" dirty="0" smtClean="0"/>
          </a:p>
          <a:p>
            <a:r>
              <a:rPr lang="en-US" dirty="0" smtClean="0"/>
              <a:t>Eurostat disseminates the data in a large number of electronic and paper publications.</a:t>
            </a:r>
          </a:p>
          <a:p>
            <a:endParaRPr lang="fi-FI" dirty="0"/>
          </a:p>
          <a:p>
            <a:endParaRPr lang="en-GB" dirty="0"/>
          </a:p>
        </p:txBody>
      </p:sp>
    </p:spTree>
    <p:extLst>
      <p:ext uri="{BB962C8B-B14F-4D97-AF65-F5344CB8AC3E}">
        <p14:creationId xmlns:p14="http://schemas.microsoft.com/office/powerpoint/2010/main" xmlns="" val="73077549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140968"/>
            <a:ext cx="8229600" cy="936625"/>
          </a:xfrm>
        </p:spPr>
        <p:txBody>
          <a:bodyPr/>
          <a:lstStyle/>
          <a:p>
            <a:pPr algn="ctr"/>
            <a:r>
              <a:rPr lang="en-GB" dirty="0" smtClean="0"/>
              <a:t>Thank you for your attention !</a:t>
            </a:r>
            <a:endParaRPr lang="en-GB" dirty="0"/>
          </a:p>
        </p:txBody>
      </p:sp>
    </p:spTree>
    <p:extLst>
      <p:ext uri="{BB962C8B-B14F-4D97-AF65-F5344CB8AC3E}">
        <p14:creationId xmlns:p14="http://schemas.microsoft.com/office/powerpoint/2010/main" xmlns="" val="39618109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altLang="en-US" sz="3200" dirty="0" err="1" smtClean="0"/>
              <a:t>Integrated</a:t>
            </a:r>
            <a:r>
              <a:rPr lang="pt-PT" altLang="en-US" sz="3200" dirty="0" smtClean="0"/>
              <a:t> </a:t>
            </a:r>
            <a:r>
              <a:rPr lang="pt-PT" altLang="en-US" sz="3200" dirty="0" err="1" smtClean="0"/>
              <a:t>Farm</a:t>
            </a:r>
            <a:r>
              <a:rPr lang="pt-PT" altLang="en-US" sz="3200" dirty="0" smtClean="0"/>
              <a:t> </a:t>
            </a:r>
            <a:r>
              <a:rPr lang="pt-PT" altLang="en-US" sz="3200" dirty="0" err="1" smtClean="0"/>
              <a:t>Statistics</a:t>
            </a:r>
            <a:r>
              <a:rPr lang="pt-PT" altLang="en-US" sz="3200" dirty="0" smtClean="0"/>
              <a:t> (IFS)</a:t>
            </a:r>
            <a:r>
              <a:rPr lang="en-US" altLang="en-US" sz="3200" dirty="0"/>
              <a:t/>
            </a:r>
            <a:br>
              <a:rPr lang="en-US" altLang="en-US" sz="3200" dirty="0"/>
            </a:br>
            <a:endParaRPr lang="en-GB" dirty="0"/>
          </a:p>
        </p:txBody>
      </p:sp>
      <p:sp>
        <p:nvSpPr>
          <p:cNvPr id="3" name="Content Placeholder 2"/>
          <p:cNvSpPr>
            <a:spLocks noGrp="1"/>
          </p:cNvSpPr>
          <p:nvPr>
            <p:ph idx="1"/>
          </p:nvPr>
        </p:nvSpPr>
        <p:spPr>
          <a:xfrm>
            <a:off x="457200" y="2204864"/>
            <a:ext cx="8229600" cy="3993828"/>
          </a:xfrm>
        </p:spPr>
        <p:txBody>
          <a:bodyPr/>
          <a:lstStyle/>
          <a:p>
            <a:pPr>
              <a:spcBef>
                <a:spcPct val="50000"/>
              </a:spcBef>
              <a:buClr>
                <a:schemeClr val="hlink"/>
              </a:buClr>
              <a:buSzPct val="65000"/>
              <a:buFont typeface="Wingdings" panose="05000000000000000000" pitchFamily="2" charset="2"/>
              <a:buChar char="n"/>
            </a:pPr>
            <a:r>
              <a:rPr lang="en-US" altLang="en-US" sz="1600" dirty="0" err="1" smtClean="0">
                <a:solidFill>
                  <a:srgbClr val="0F3277"/>
                </a:solidFill>
              </a:rPr>
              <a:t>Organised</a:t>
            </a:r>
            <a:r>
              <a:rPr lang="en-US" altLang="en-US" sz="1600" dirty="0" smtClean="0">
                <a:solidFill>
                  <a:srgbClr val="0F3277"/>
                </a:solidFill>
              </a:rPr>
              <a:t> on a modular way (Core data  + Modules)</a:t>
            </a:r>
          </a:p>
          <a:p>
            <a:pPr>
              <a:spcBef>
                <a:spcPct val="50000"/>
              </a:spcBef>
              <a:buClr>
                <a:schemeClr val="hlink"/>
              </a:buClr>
              <a:buSzPct val="65000"/>
              <a:buFont typeface="Wingdings" panose="05000000000000000000" pitchFamily="2" charset="2"/>
              <a:buChar char="n"/>
            </a:pPr>
            <a:r>
              <a:rPr lang="en-US" altLang="en-US" sz="1600" dirty="0" smtClean="0">
                <a:solidFill>
                  <a:srgbClr val="0F3277"/>
                </a:solidFill>
              </a:rPr>
              <a:t>Core data are collected at every round and includes (2020, 2023 and 2026)</a:t>
            </a:r>
            <a:endParaRPr lang="en-US" altLang="en-US" sz="1600" dirty="0">
              <a:solidFill>
                <a:srgbClr val="0F3277"/>
              </a:solidFill>
            </a:endParaRPr>
          </a:p>
          <a:p>
            <a:pPr lvl="1">
              <a:spcBef>
                <a:spcPct val="50000"/>
              </a:spcBef>
              <a:buClr>
                <a:schemeClr val="hlink"/>
              </a:buClr>
              <a:buSzPct val="65000"/>
            </a:pPr>
            <a:r>
              <a:rPr lang="en-US" altLang="en-US" sz="1600" b="0" dirty="0" smtClean="0">
                <a:solidFill>
                  <a:srgbClr val="0F3277"/>
                </a:solidFill>
              </a:rPr>
              <a:t>Location </a:t>
            </a:r>
            <a:r>
              <a:rPr lang="en-US" altLang="en-US" sz="1600" b="0" dirty="0">
                <a:solidFill>
                  <a:srgbClr val="0F3277"/>
                </a:solidFill>
              </a:rPr>
              <a:t>of the holding </a:t>
            </a:r>
            <a:r>
              <a:rPr lang="en-US" altLang="en-US" sz="1600" b="0" dirty="0" smtClean="0">
                <a:solidFill>
                  <a:srgbClr val="0F3277"/>
                </a:solidFill>
              </a:rPr>
              <a:t>(1 km grid cell code)</a:t>
            </a:r>
            <a:endParaRPr lang="en-US" altLang="en-US" sz="1600" b="0" dirty="0">
              <a:solidFill>
                <a:srgbClr val="0F3277"/>
              </a:solidFill>
            </a:endParaRPr>
          </a:p>
          <a:p>
            <a:pPr lvl="1">
              <a:spcBef>
                <a:spcPct val="50000"/>
              </a:spcBef>
              <a:buClr>
                <a:schemeClr val="hlink"/>
              </a:buClr>
              <a:buSzPct val="65000"/>
            </a:pPr>
            <a:r>
              <a:rPr lang="en-US" altLang="en-US" sz="1600" b="0" dirty="0" smtClean="0">
                <a:solidFill>
                  <a:srgbClr val="0F3277"/>
                </a:solidFill>
              </a:rPr>
              <a:t>Legal </a:t>
            </a:r>
            <a:r>
              <a:rPr lang="en-US" altLang="en-US" sz="1600" b="0" dirty="0">
                <a:solidFill>
                  <a:srgbClr val="0F3277"/>
                </a:solidFill>
              </a:rPr>
              <a:t>status (natural person, group holding, legal person)</a:t>
            </a:r>
          </a:p>
          <a:p>
            <a:pPr lvl="1">
              <a:spcBef>
                <a:spcPct val="50000"/>
              </a:spcBef>
              <a:buClr>
                <a:schemeClr val="hlink"/>
              </a:buClr>
              <a:buSzPct val="65000"/>
            </a:pPr>
            <a:r>
              <a:rPr lang="en-US" altLang="en-US" sz="1600" b="0" dirty="0" smtClean="0">
                <a:solidFill>
                  <a:srgbClr val="0F3277"/>
                </a:solidFill>
              </a:rPr>
              <a:t>Type </a:t>
            </a:r>
            <a:r>
              <a:rPr lang="en-US" altLang="en-US" sz="1600" b="0" dirty="0">
                <a:solidFill>
                  <a:srgbClr val="0F3277"/>
                </a:solidFill>
              </a:rPr>
              <a:t>of tenure (owner, tenant, share farming</a:t>
            </a:r>
            <a:r>
              <a:rPr lang="en-US" altLang="en-US" sz="1600" b="0" dirty="0" smtClean="0">
                <a:solidFill>
                  <a:srgbClr val="0F3277"/>
                </a:solidFill>
              </a:rPr>
              <a:t>)</a:t>
            </a:r>
          </a:p>
          <a:p>
            <a:pPr lvl="1">
              <a:spcBef>
                <a:spcPct val="50000"/>
              </a:spcBef>
              <a:buClr>
                <a:schemeClr val="hlink"/>
              </a:buClr>
              <a:buSzPct val="65000"/>
            </a:pPr>
            <a:r>
              <a:rPr lang="en-US" altLang="en-US" sz="1600" b="0" dirty="0" smtClean="0">
                <a:solidFill>
                  <a:srgbClr val="0F3277"/>
                </a:solidFill>
              </a:rPr>
              <a:t>Gender balance</a:t>
            </a:r>
          </a:p>
          <a:p>
            <a:pPr lvl="1">
              <a:spcBef>
                <a:spcPct val="50000"/>
              </a:spcBef>
              <a:buClr>
                <a:schemeClr val="hlink"/>
              </a:buClr>
              <a:buSzPct val="65000"/>
            </a:pPr>
            <a:r>
              <a:rPr lang="en-US" altLang="en-US" sz="1600" b="0" dirty="0" smtClean="0">
                <a:solidFill>
                  <a:srgbClr val="0F3277"/>
                </a:solidFill>
              </a:rPr>
              <a:t>Training </a:t>
            </a:r>
            <a:r>
              <a:rPr lang="en-US" altLang="en-US" sz="1600" b="0" dirty="0">
                <a:solidFill>
                  <a:srgbClr val="0F3277"/>
                </a:solidFill>
              </a:rPr>
              <a:t>of the manager</a:t>
            </a:r>
          </a:p>
          <a:p>
            <a:pPr lvl="1">
              <a:spcBef>
                <a:spcPct val="50000"/>
              </a:spcBef>
              <a:buClr>
                <a:schemeClr val="hlink"/>
              </a:buClr>
              <a:buSzPct val="65000"/>
            </a:pPr>
            <a:r>
              <a:rPr lang="en-US" altLang="en-US" sz="1600" b="0" dirty="0" smtClean="0">
                <a:solidFill>
                  <a:srgbClr val="0F3277"/>
                </a:solidFill>
              </a:rPr>
              <a:t>Detailed </a:t>
            </a:r>
            <a:r>
              <a:rPr lang="en-US" altLang="en-US" sz="1600" b="0" dirty="0">
                <a:solidFill>
                  <a:srgbClr val="0F3277"/>
                </a:solidFill>
              </a:rPr>
              <a:t>breakdown of the use of arable land </a:t>
            </a:r>
            <a:r>
              <a:rPr lang="en-US" altLang="en-US" sz="1600" b="0" dirty="0" smtClean="0">
                <a:solidFill>
                  <a:srgbClr val="0F3277"/>
                </a:solidFill>
              </a:rPr>
              <a:t>and permanent crops</a:t>
            </a:r>
          </a:p>
          <a:p>
            <a:pPr lvl="1">
              <a:spcBef>
                <a:spcPct val="50000"/>
              </a:spcBef>
              <a:buClr>
                <a:schemeClr val="hlink"/>
              </a:buClr>
              <a:buSzPct val="65000"/>
            </a:pPr>
            <a:r>
              <a:rPr lang="en-US" altLang="en-US" sz="1600" b="0" dirty="0" smtClean="0">
                <a:solidFill>
                  <a:srgbClr val="0F3277"/>
                </a:solidFill>
              </a:rPr>
              <a:t>Permanent </a:t>
            </a:r>
            <a:r>
              <a:rPr lang="en-US" altLang="en-US" sz="1600" b="0" dirty="0">
                <a:solidFill>
                  <a:srgbClr val="0F3277"/>
                </a:solidFill>
              </a:rPr>
              <a:t>grasslands</a:t>
            </a:r>
          </a:p>
          <a:p>
            <a:pPr lvl="1">
              <a:spcBef>
                <a:spcPct val="50000"/>
              </a:spcBef>
              <a:buClr>
                <a:schemeClr val="hlink"/>
              </a:buClr>
              <a:buSzPct val="65000"/>
            </a:pPr>
            <a:r>
              <a:rPr lang="en-US" altLang="en-US" sz="1600" b="0" dirty="0">
                <a:solidFill>
                  <a:srgbClr val="0F3277"/>
                </a:solidFill>
              </a:rPr>
              <a:t>Organic farming, converted and under conversion, broken down </a:t>
            </a:r>
            <a:br>
              <a:rPr lang="en-US" altLang="en-US" sz="1600" b="0" dirty="0">
                <a:solidFill>
                  <a:srgbClr val="0F3277"/>
                </a:solidFill>
              </a:rPr>
            </a:br>
            <a:r>
              <a:rPr lang="en-US" altLang="en-US" sz="1600" b="0" dirty="0">
                <a:solidFill>
                  <a:srgbClr val="0F3277"/>
                </a:solidFill>
              </a:rPr>
              <a:t>  by a number of crops and animals</a:t>
            </a:r>
          </a:p>
          <a:p>
            <a:pPr lvl="1">
              <a:spcBef>
                <a:spcPct val="50000"/>
              </a:spcBef>
              <a:buClr>
                <a:schemeClr val="hlink"/>
              </a:buClr>
              <a:buSzPct val="65000"/>
            </a:pPr>
            <a:r>
              <a:rPr lang="en-US" altLang="en-US" sz="1600" b="0" dirty="0" smtClean="0">
                <a:solidFill>
                  <a:srgbClr val="0F3277"/>
                </a:solidFill>
              </a:rPr>
              <a:t>Irrigable area</a:t>
            </a:r>
            <a:endParaRPr lang="en-US" altLang="en-US" sz="1600" b="0" dirty="0">
              <a:solidFill>
                <a:srgbClr val="0F3277"/>
              </a:solidFill>
            </a:endParaRPr>
          </a:p>
        </p:txBody>
      </p:sp>
    </p:spTree>
    <p:extLst>
      <p:ext uri="{BB962C8B-B14F-4D97-AF65-F5344CB8AC3E}">
        <p14:creationId xmlns:p14="http://schemas.microsoft.com/office/powerpoint/2010/main" xmlns="" val="19267512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340768"/>
            <a:ext cx="8229600" cy="936625"/>
          </a:xfrm>
        </p:spPr>
        <p:txBody>
          <a:bodyPr/>
          <a:lstStyle/>
          <a:p>
            <a:r>
              <a:rPr lang="pt-PT" altLang="en-US" sz="3200" dirty="0" err="1"/>
              <a:t>Integrated</a:t>
            </a:r>
            <a:r>
              <a:rPr lang="pt-PT" altLang="en-US" sz="3200" dirty="0"/>
              <a:t> </a:t>
            </a:r>
            <a:r>
              <a:rPr lang="pt-PT" altLang="en-US" sz="3200" dirty="0" err="1"/>
              <a:t>Farm</a:t>
            </a:r>
            <a:r>
              <a:rPr lang="pt-PT" altLang="en-US" sz="3200" dirty="0"/>
              <a:t> </a:t>
            </a:r>
            <a:r>
              <a:rPr lang="pt-PT" altLang="en-US" sz="3200" dirty="0" err="1"/>
              <a:t>Statistics</a:t>
            </a:r>
            <a:r>
              <a:rPr lang="pt-PT" altLang="en-US" sz="3200" dirty="0"/>
              <a:t> (IFS)</a:t>
            </a:r>
            <a:r>
              <a:rPr lang="en-US" altLang="en-US" sz="3200" dirty="0"/>
              <a:t/>
            </a:r>
            <a:br>
              <a:rPr lang="en-US" altLang="en-US" sz="3200" dirty="0"/>
            </a:br>
            <a:endParaRPr lang="en-GB" dirty="0"/>
          </a:p>
        </p:txBody>
      </p:sp>
      <p:sp>
        <p:nvSpPr>
          <p:cNvPr id="3" name="Content Placeholder 2"/>
          <p:cNvSpPr>
            <a:spLocks noGrp="1"/>
          </p:cNvSpPr>
          <p:nvPr>
            <p:ph idx="1"/>
          </p:nvPr>
        </p:nvSpPr>
        <p:spPr>
          <a:xfrm>
            <a:off x="457200" y="2060848"/>
            <a:ext cx="8229600" cy="4137844"/>
          </a:xfrm>
        </p:spPr>
        <p:txBody>
          <a:bodyPr/>
          <a:lstStyle/>
          <a:p>
            <a:pPr>
              <a:spcBef>
                <a:spcPct val="50000"/>
              </a:spcBef>
              <a:buClr>
                <a:schemeClr val="hlink"/>
              </a:buClr>
              <a:buSzPct val="100000"/>
              <a:buFont typeface="Wingdings" panose="05000000000000000000" pitchFamily="2" charset="2"/>
              <a:buChar char="§"/>
            </a:pPr>
            <a:r>
              <a:rPr lang="en-US" altLang="en-US" sz="1600" dirty="0" smtClean="0">
                <a:solidFill>
                  <a:srgbClr val="0F3277"/>
                </a:solidFill>
              </a:rPr>
              <a:t>Core data </a:t>
            </a:r>
            <a:r>
              <a:rPr lang="en-US" altLang="en-US" sz="1600" dirty="0">
                <a:solidFill>
                  <a:srgbClr val="0F3277"/>
                </a:solidFill>
              </a:rPr>
              <a:t>(</a:t>
            </a:r>
            <a:r>
              <a:rPr lang="en-US" altLang="en-US" sz="1600" dirty="0" err="1">
                <a:solidFill>
                  <a:srgbClr val="0F3277"/>
                </a:solidFill>
              </a:rPr>
              <a:t>cont</a:t>
            </a:r>
            <a:r>
              <a:rPr lang="en-US" altLang="en-US" sz="1600" dirty="0">
                <a:solidFill>
                  <a:srgbClr val="0F3277"/>
                </a:solidFill>
              </a:rPr>
              <a:t>):</a:t>
            </a:r>
          </a:p>
          <a:p>
            <a:pPr lvl="1">
              <a:spcBef>
                <a:spcPct val="50000"/>
              </a:spcBef>
              <a:buClr>
                <a:schemeClr val="hlink"/>
              </a:buClr>
              <a:buSzPct val="65000"/>
            </a:pPr>
            <a:r>
              <a:rPr lang="en-US" altLang="en-US" sz="1600" b="0" dirty="0" smtClean="0">
                <a:solidFill>
                  <a:srgbClr val="0F3277"/>
                </a:solidFill>
              </a:rPr>
              <a:t>Detailed </a:t>
            </a:r>
            <a:r>
              <a:rPr lang="en-US" altLang="en-US" sz="1600" b="0" dirty="0">
                <a:solidFill>
                  <a:srgbClr val="0F3277"/>
                </a:solidFill>
              </a:rPr>
              <a:t>breakdown of the number of </a:t>
            </a:r>
            <a:r>
              <a:rPr lang="en-US" altLang="en-US" sz="1600" b="0" dirty="0" smtClean="0">
                <a:solidFill>
                  <a:srgbClr val="0F3277"/>
                </a:solidFill>
              </a:rPr>
              <a:t>animals</a:t>
            </a:r>
          </a:p>
          <a:p>
            <a:pPr marL="457200" lvl="1" indent="0">
              <a:spcBef>
                <a:spcPct val="50000"/>
              </a:spcBef>
              <a:buClr>
                <a:schemeClr val="hlink"/>
              </a:buClr>
              <a:buSzPct val="65000"/>
              <a:buNone/>
            </a:pPr>
            <a:endParaRPr lang="en-US" altLang="en-US" sz="1600" b="0" dirty="0" smtClean="0">
              <a:solidFill>
                <a:srgbClr val="0F3277"/>
              </a:solidFill>
            </a:endParaRPr>
          </a:p>
          <a:p>
            <a:pPr>
              <a:spcBef>
                <a:spcPct val="50000"/>
              </a:spcBef>
              <a:buClr>
                <a:schemeClr val="hlink"/>
              </a:buClr>
              <a:buSzPct val="100000"/>
              <a:buFont typeface="Wingdings" panose="05000000000000000000" pitchFamily="2" charset="2"/>
              <a:buChar char="§"/>
            </a:pPr>
            <a:r>
              <a:rPr lang="en-US" altLang="en-US" sz="1600" dirty="0" err="1" smtClean="0">
                <a:solidFill>
                  <a:srgbClr val="0F3277"/>
                </a:solidFill>
              </a:rPr>
              <a:t>Labour</a:t>
            </a:r>
            <a:r>
              <a:rPr lang="en-US" altLang="en-US" sz="1600" dirty="0" smtClean="0">
                <a:solidFill>
                  <a:srgbClr val="0F3277"/>
                </a:solidFill>
              </a:rPr>
              <a:t> force module (</a:t>
            </a:r>
            <a:r>
              <a:rPr lang="en-US" altLang="en-US" sz="1600" dirty="0">
                <a:solidFill>
                  <a:srgbClr val="0F3277"/>
                </a:solidFill>
              </a:rPr>
              <a:t>IFS2020 + IFS2023 + IFS2026)</a:t>
            </a:r>
          </a:p>
          <a:p>
            <a:pPr lvl="1">
              <a:spcBef>
                <a:spcPct val="50000"/>
              </a:spcBef>
              <a:buClr>
                <a:schemeClr val="hlink"/>
              </a:buClr>
              <a:buSzPct val="65000"/>
            </a:pPr>
            <a:r>
              <a:rPr lang="en-GB" altLang="en-US" sz="1600" b="0" dirty="0" smtClean="0">
                <a:solidFill>
                  <a:srgbClr val="0F3277"/>
                </a:solidFill>
              </a:rPr>
              <a:t>Labour</a:t>
            </a:r>
            <a:r>
              <a:rPr lang="en-US" altLang="en-US" sz="1600" b="0" dirty="0" smtClean="0">
                <a:solidFill>
                  <a:srgbClr val="0F3277"/>
                </a:solidFill>
              </a:rPr>
              <a:t> </a:t>
            </a:r>
            <a:r>
              <a:rPr lang="en-US" altLang="en-US" sz="1600" b="0" dirty="0">
                <a:solidFill>
                  <a:srgbClr val="0F3277"/>
                </a:solidFill>
              </a:rPr>
              <a:t>force on the farm, broken down by gender, age, work-</a:t>
            </a:r>
            <a:br>
              <a:rPr lang="en-US" altLang="en-US" sz="1600" b="0" dirty="0">
                <a:solidFill>
                  <a:srgbClr val="0F3277"/>
                </a:solidFill>
              </a:rPr>
            </a:br>
            <a:r>
              <a:rPr lang="en-US" altLang="en-US" sz="1600" b="0" dirty="0">
                <a:solidFill>
                  <a:srgbClr val="0F3277"/>
                </a:solidFill>
              </a:rPr>
              <a:t>  </a:t>
            </a:r>
            <a:r>
              <a:rPr lang="en-US" altLang="en-US" sz="1600" b="0" dirty="0" smtClean="0">
                <a:solidFill>
                  <a:srgbClr val="0F3277"/>
                </a:solidFill>
              </a:rPr>
              <a:t>time</a:t>
            </a:r>
            <a:endParaRPr lang="en-US" altLang="en-US" sz="1600" b="0" dirty="0">
              <a:solidFill>
                <a:srgbClr val="0F3277"/>
              </a:solidFill>
            </a:endParaRPr>
          </a:p>
          <a:p>
            <a:pPr lvl="1">
              <a:spcBef>
                <a:spcPct val="50000"/>
              </a:spcBef>
              <a:buClr>
                <a:schemeClr val="hlink"/>
              </a:buClr>
              <a:buSzPct val="65000"/>
            </a:pPr>
            <a:r>
              <a:rPr lang="en-US" altLang="en-US" sz="1600" b="0" dirty="0" smtClean="0">
                <a:solidFill>
                  <a:srgbClr val="0F3277"/>
                </a:solidFill>
              </a:rPr>
              <a:t>Other </a:t>
            </a:r>
            <a:r>
              <a:rPr lang="en-US" altLang="en-US" sz="1600" b="0" dirty="0">
                <a:solidFill>
                  <a:srgbClr val="0F3277"/>
                </a:solidFill>
              </a:rPr>
              <a:t>gainful activities of the farm </a:t>
            </a:r>
            <a:r>
              <a:rPr lang="en-US" altLang="en-US" sz="1600" b="0" dirty="0" err="1">
                <a:solidFill>
                  <a:srgbClr val="0F3277"/>
                </a:solidFill>
              </a:rPr>
              <a:t>labour</a:t>
            </a:r>
            <a:r>
              <a:rPr lang="en-US" altLang="en-US" sz="1600" b="0" dirty="0">
                <a:solidFill>
                  <a:srgbClr val="0F3277"/>
                </a:solidFill>
              </a:rPr>
              <a:t> force</a:t>
            </a:r>
          </a:p>
          <a:p>
            <a:pPr lvl="1">
              <a:spcBef>
                <a:spcPct val="50000"/>
              </a:spcBef>
              <a:buClr>
                <a:schemeClr val="hlink"/>
              </a:buClr>
              <a:buSzPct val="65000"/>
            </a:pPr>
            <a:r>
              <a:rPr lang="en-US" altLang="en-US" sz="1600" b="0" dirty="0" smtClean="0">
                <a:solidFill>
                  <a:srgbClr val="0F3277"/>
                </a:solidFill>
              </a:rPr>
              <a:t>Other </a:t>
            </a:r>
            <a:r>
              <a:rPr lang="en-US" altLang="en-US" sz="1600" b="0" dirty="0">
                <a:solidFill>
                  <a:srgbClr val="0F3277"/>
                </a:solidFill>
              </a:rPr>
              <a:t>gainful activities on the farm and importance to the farm</a:t>
            </a:r>
          </a:p>
          <a:p>
            <a:pPr>
              <a:spcBef>
                <a:spcPct val="50000"/>
              </a:spcBef>
              <a:buClr>
                <a:schemeClr val="hlink"/>
              </a:buClr>
              <a:buSzPct val="100000"/>
              <a:buFont typeface="Wingdings" panose="05000000000000000000" pitchFamily="2" charset="2"/>
              <a:buChar char="§"/>
            </a:pPr>
            <a:r>
              <a:rPr lang="en-US" altLang="en-US" sz="1600" dirty="0" smtClean="0">
                <a:solidFill>
                  <a:srgbClr val="0F3277"/>
                </a:solidFill>
              </a:rPr>
              <a:t>Rural development module (IFS2020 + IFS2023 + IFS2026)</a:t>
            </a:r>
          </a:p>
          <a:p>
            <a:pPr lvl="1">
              <a:spcBef>
                <a:spcPct val="50000"/>
              </a:spcBef>
              <a:buClr>
                <a:schemeClr val="hlink"/>
              </a:buClr>
              <a:buSzPct val="65000"/>
            </a:pPr>
            <a:r>
              <a:rPr lang="en-US" altLang="en-US" sz="1600" b="0" dirty="0" smtClean="0">
                <a:solidFill>
                  <a:srgbClr val="0F3277"/>
                </a:solidFill>
              </a:rPr>
              <a:t>Rural development support measures the farm has benefitted </a:t>
            </a:r>
            <a:br>
              <a:rPr lang="en-US" altLang="en-US" sz="1600" b="0" dirty="0" smtClean="0">
                <a:solidFill>
                  <a:srgbClr val="0F3277"/>
                </a:solidFill>
              </a:rPr>
            </a:br>
            <a:r>
              <a:rPr lang="en-US" altLang="en-US" sz="1600" b="0" dirty="0" smtClean="0">
                <a:solidFill>
                  <a:srgbClr val="0F3277"/>
                </a:solidFill>
              </a:rPr>
              <a:t>  from</a:t>
            </a:r>
          </a:p>
        </p:txBody>
      </p:sp>
    </p:spTree>
    <p:extLst>
      <p:ext uri="{BB962C8B-B14F-4D97-AF65-F5344CB8AC3E}">
        <p14:creationId xmlns:p14="http://schemas.microsoft.com/office/powerpoint/2010/main" xmlns="" val="13647665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268760"/>
            <a:ext cx="8229600" cy="936625"/>
          </a:xfrm>
        </p:spPr>
        <p:txBody>
          <a:bodyPr/>
          <a:lstStyle/>
          <a:p>
            <a:r>
              <a:rPr lang="pt-PT" altLang="en-US" sz="3200" dirty="0" err="1"/>
              <a:t>Integrated</a:t>
            </a:r>
            <a:r>
              <a:rPr lang="pt-PT" altLang="en-US" sz="3200" dirty="0"/>
              <a:t> </a:t>
            </a:r>
            <a:r>
              <a:rPr lang="pt-PT" altLang="en-US" sz="3200" dirty="0" err="1"/>
              <a:t>Farm</a:t>
            </a:r>
            <a:r>
              <a:rPr lang="pt-PT" altLang="en-US" sz="3200" dirty="0"/>
              <a:t> </a:t>
            </a:r>
            <a:r>
              <a:rPr lang="pt-PT" altLang="en-US" sz="3200" dirty="0" err="1"/>
              <a:t>Statistics</a:t>
            </a:r>
            <a:r>
              <a:rPr lang="pt-PT" altLang="en-US" sz="3200" dirty="0"/>
              <a:t> (IFS)</a:t>
            </a:r>
            <a:r>
              <a:rPr lang="en-US" altLang="en-US" sz="3200" dirty="0"/>
              <a:t/>
            </a:r>
            <a:br>
              <a:rPr lang="en-US" altLang="en-US" sz="3200" dirty="0"/>
            </a:br>
            <a:endParaRPr lang="en-GB" dirty="0"/>
          </a:p>
        </p:txBody>
      </p:sp>
      <p:sp>
        <p:nvSpPr>
          <p:cNvPr id="3" name="Content Placeholder 2"/>
          <p:cNvSpPr>
            <a:spLocks noGrp="1"/>
          </p:cNvSpPr>
          <p:nvPr>
            <p:ph idx="1"/>
          </p:nvPr>
        </p:nvSpPr>
        <p:spPr>
          <a:xfrm>
            <a:off x="457200" y="2060848"/>
            <a:ext cx="8229600" cy="4137844"/>
          </a:xfrm>
        </p:spPr>
        <p:txBody>
          <a:bodyPr/>
          <a:lstStyle/>
          <a:p>
            <a:pPr>
              <a:spcBef>
                <a:spcPct val="50000"/>
              </a:spcBef>
              <a:buClr>
                <a:schemeClr val="hlink"/>
              </a:buClr>
              <a:buSzPct val="100000"/>
              <a:buFont typeface="Wingdings" panose="05000000000000000000" pitchFamily="2" charset="2"/>
              <a:buChar char="§"/>
            </a:pPr>
            <a:r>
              <a:rPr lang="en-US" altLang="en-US" sz="1600" dirty="0" smtClean="0">
                <a:solidFill>
                  <a:srgbClr val="0F3277"/>
                </a:solidFill>
              </a:rPr>
              <a:t>Animal housing and manure management module (IFS2020 + IFS2026)</a:t>
            </a:r>
          </a:p>
          <a:p>
            <a:pPr lvl="1">
              <a:spcBef>
                <a:spcPct val="50000"/>
              </a:spcBef>
              <a:buClr>
                <a:schemeClr val="hlink"/>
              </a:buClr>
              <a:buSzPct val="100000"/>
              <a:buFont typeface="Arial" panose="020B0604020202020204" pitchFamily="34" charset="0"/>
              <a:buChar char="•"/>
            </a:pPr>
            <a:r>
              <a:rPr lang="en-US" altLang="en-US" sz="1600" b="0" dirty="0">
                <a:solidFill>
                  <a:srgbClr val="0F3277"/>
                </a:solidFill>
              </a:rPr>
              <a:t>Animal housing</a:t>
            </a:r>
          </a:p>
          <a:p>
            <a:pPr lvl="1">
              <a:spcBef>
                <a:spcPct val="50000"/>
              </a:spcBef>
              <a:buClr>
                <a:schemeClr val="hlink"/>
              </a:buClr>
              <a:buSzPct val="100000"/>
              <a:buFont typeface="Arial" panose="020B0604020202020204" pitchFamily="34" charset="0"/>
              <a:buChar char="•"/>
            </a:pPr>
            <a:r>
              <a:rPr lang="en-US" altLang="en-US" sz="1600" b="0" dirty="0">
                <a:solidFill>
                  <a:srgbClr val="0F3277"/>
                </a:solidFill>
              </a:rPr>
              <a:t>Nutrient use and manure on the farm </a:t>
            </a:r>
          </a:p>
          <a:p>
            <a:pPr lvl="1">
              <a:spcBef>
                <a:spcPct val="50000"/>
              </a:spcBef>
              <a:buClr>
                <a:schemeClr val="hlink"/>
              </a:buClr>
              <a:buSzPct val="100000"/>
              <a:buFont typeface="Arial" panose="020B0604020202020204" pitchFamily="34" charset="0"/>
              <a:buChar char="•"/>
            </a:pPr>
            <a:r>
              <a:rPr lang="en-US" altLang="en-US" sz="1600" b="0" dirty="0">
                <a:solidFill>
                  <a:srgbClr val="0F3277"/>
                </a:solidFill>
              </a:rPr>
              <a:t>Manure application techniques</a:t>
            </a:r>
          </a:p>
          <a:p>
            <a:pPr lvl="1">
              <a:spcBef>
                <a:spcPct val="50000"/>
              </a:spcBef>
              <a:buClr>
                <a:schemeClr val="hlink"/>
              </a:buClr>
              <a:buSzPct val="100000"/>
              <a:buFont typeface="Arial" panose="020B0604020202020204" pitchFamily="34" charset="0"/>
              <a:buChar char="•"/>
            </a:pPr>
            <a:r>
              <a:rPr lang="en-US" altLang="en-US" sz="1600" b="0" dirty="0">
                <a:solidFill>
                  <a:srgbClr val="0F3277"/>
                </a:solidFill>
              </a:rPr>
              <a:t>Manure storage facilities and </a:t>
            </a:r>
            <a:r>
              <a:rPr lang="en-US" altLang="en-US" sz="1600" b="0" dirty="0" smtClean="0">
                <a:solidFill>
                  <a:srgbClr val="0F3277"/>
                </a:solidFill>
              </a:rPr>
              <a:t>capacity</a:t>
            </a:r>
          </a:p>
          <a:p>
            <a:pPr>
              <a:spcBef>
                <a:spcPct val="50000"/>
              </a:spcBef>
              <a:buClr>
                <a:schemeClr val="hlink"/>
              </a:buClr>
              <a:buSzPct val="100000"/>
              <a:buFont typeface="Wingdings" panose="05000000000000000000" pitchFamily="2" charset="2"/>
              <a:buChar char="§"/>
            </a:pPr>
            <a:r>
              <a:rPr lang="en-US" altLang="en-US" sz="1600" dirty="0" smtClean="0">
                <a:solidFill>
                  <a:srgbClr val="0F3277"/>
                </a:solidFill>
              </a:rPr>
              <a:t>Irrigation module (IFS 2023)</a:t>
            </a:r>
          </a:p>
          <a:p>
            <a:pPr lvl="1">
              <a:spcBef>
                <a:spcPct val="50000"/>
              </a:spcBef>
              <a:buClr>
                <a:schemeClr val="hlink"/>
              </a:buClr>
              <a:buSzPct val="100000"/>
              <a:buFont typeface="Arial" panose="020B0604020202020204" pitchFamily="34" charset="0"/>
              <a:buChar char="•"/>
            </a:pPr>
            <a:r>
              <a:rPr lang="en-US" altLang="en-US" sz="1600" b="0" dirty="0">
                <a:solidFill>
                  <a:srgbClr val="0F3277"/>
                </a:solidFill>
              </a:rPr>
              <a:t>Availability of irrigation</a:t>
            </a:r>
          </a:p>
          <a:p>
            <a:pPr lvl="1">
              <a:spcBef>
                <a:spcPct val="50000"/>
              </a:spcBef>
              <a:buClr>
                <a:schemeClr val="hlink"/>
              </a:buClr>
              <a:buSzPct val="100000"/>
              <a:buFont typeface="Arial" panose="020B0604020202020204" pitchFamily="34" charset="0"/>
              <a:buChar char="•"/>
            </a:pPr>
            <a:r>
              <a:rPr lang="en-US" altLang="en-US" sz="1600" b="0" dirty="0">
                <a:solidFill>
                  <a:srgbClr val="0F3277"/>
                </a:solidFill>
              </a:rPr>
              <a:t>Irrigation methods</a:t>
            </a:r>
          </a:p>
          <a:p>
            <a:pPr lvl="1">
              <a:spcBef>
                <a:spcPct val="50000"/>
              </a:spcBef>
              <a:buClr>
                <a:schemeClr val="hlink"/>
              </a:buClr>
              <a:buSzPct val="100000"/>
              <a:buFont typeface="Arial" panose="020B0604020202020204" pitchFamily="34" charset="0"/>
              <a:buChar char="•"/>
            </a:pPr>
            <a:r>
              <a:rPr lang="en-US" altLang="en-US" sz="1600" b="0" dirty="0">
                <a:solidFill>
                  <a:srgbClr val="0F3277"/>
                </a:solidFill>
              </a:rPr>
              <a:t>Sources of irrigation water</a:t>
            </a:r>
          </a:p>
          <a:p>
            <a:pPr lvl="1">
              <a:spcBef>
                <a:spcPct val="50000"/>
              </a:spcBef>
              <a:buClr>
                <a:schemeClr val="hlink"/>
              </a:buClr>
              <a:buSzPct val="100000"/>
              <a:buFont typeface="Arial" panose="020B0604020202020204" pitchFamily="34" charset="0"/>
              <a:buChar char="•"/>
            </a:pPr>
            <a:r>
              <a:rPr lang="en-US" altLang="en-US" sz="1600" b="0" dirty="0">
                <a:solidFill>
                  <a:srgbClr val="0F3277"/>
                </a:solidFill>
              </a:rPr>
              <a:t>Irrigation </a:t>
            </a:r>
            <a:r>
              <a:rPr lang="en-US" altLang="en-US" sz="1600" b="0" dirty="0" smtClean="0">
                <a:solidFill>
                  <a:srgbClr val="0F3277"/>
                </a:solidFill>
              </a:rPr>
              <a:t>equipment</a:t>
            </a:r>
          </a:p>
          <a:p>
            <a:pPr lvl="1">
              <a:spcBef>
                <a:spcPct val="50000"/>
              </a:spcBef>
              <a:buClr>
                <a:schemeClr val="hlink"/>
              </a:buClr>
              <a:buSzPct val="100000"/>
              <a:buFont typeface="Arial" panose="020B0604020202020204" pitchFamily="34" charset="0"/>
              <a:buChar char="•"/>
            </a:pPr>
            <a:r>
              <a:rPr lang="en-US" altLang="en-US" sz="1600" b="0" dirty="0" smtClean="0">
                <a:solidFill>
                  <a:srgbClr val="0F3277"/>
                </a:solidFill>
              </a:rPr>
              <a:t>Irrigated crops</a:t>
            </a:r>
            <a:endParaRPr lang="en-US" altLang="en-US" sz="1600" b="0" dirty="0">
              <a:solidFill>
                <a:srgbClr val="0F3277"/>
              </a:solidFill>
            </a:endParaRPr>
          </a:p>
        </p:txBody>
      </p:sp>
    </p:spTree>
    <p:extLst>
      <p:ext uri="{BB962C8B-B14F-4D97-AF65-F5344CB8AC3E}">
        <p14:creationId xmlns:p14="http://schemas.microsoft.com/office/powerpoint/2010/main" xmlns="" val="24797529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772816"/>
            <a:ext cx="8229600" cy="936625"/>
          </a:xfrm>
        </p:spPr>
        <p:txBody>
          <a:bodyPr/>
          <a:lstStyle/>
          <a:p>
            <a:r>
              <a:rPr lang="pt-PT" altLang="en-US" sz="3200" dirty="0" err="1"/>
              <a:t>Integrated</a:t>
            </a:r>
            <a:r>
              <a:rPr lang="pt-PT" altLang="en-US" sz="3200" dirty="0"/>
              <a:t> </a:t>
            </a:r>
            <a:r>
              <a:rPr lang="pt-PT" altLang="en-US" sz="3200" dirty="0" err="1"/>
              <a:t>Farm</a:t>
            </a:r>
            <a:r>
              <a:rPr lang="pt-PT" altLang="en-US" sz="3200" dirty="0"/>
              <a:t> </a:t>
            </a:r>
            <a:r>
              <a:rPr lang="pt-PT" altLang="en-US" sz="3200" dirty="0" err="1"/>
              <a:t>Statistics</a:t>
            </a:r>
            <a:r>
              <a:rPr lang="pt-PT" altLang="en-US" sz="3200" dirty="0"/>
              <a:t> (IFS)</a:t>
            </a:r>
            <a:r>
              <a:rPr lang="en-US" altLang="en-US" sz="3200" dirty="0"/>
              <a:t/>
            </a:r>
            <a:br>
              <a:rPr lang="en-US" altLang="en-US" sz="3200" dirty="0"/>
            </a:br>
            <a:r>
              <a:rPr lang="en-GB" altLang="en-US" sz="3200" dirty="0"/>
              <a:t/>
            </a:r>
            <a:br>
              <a:rPr lang="en-GB" altLang="en-US" sz="3200" dirty="0"/>
            </a:br>
            <a:r>
              <a:rPr lang="en-US" altLang="en-US" sz="3200" dirty="0"/>
              <a:t/>
            </a:r>
            <a:br>
              <a:rPr lang="en-US" altLang="en-US" sz="3200" dirty="0"/>
            </a:br>
            <a:endParaRPr lang="en-GB" dirty="0"/>
          </a:p>
        </p:txBody>
      </p:sp>
      <p:sp>
        <p:nvSpPr>
          <p:cNvPr id="3" name="Content Placeholder 2"/>
          <p:cNvSpPr>
            <a:spLocks noGrp="1"/>
          </p:cNvSpPr>
          <p:nvPr>
            <p:ph idx="1"/>
          </p:nvPr>
        </p:nvSpPr>
        <p:spPr>
          <a:xfrm>
            <a:off x="457200" y="2060848"/>
            <a:ext cx="8229600" cy="4137844"/>
          </a:xfrm>
        </p:spPr>
        <p:txBody>
          <a:bodyPr/>
          <a:lstStyle/>
          <a:p>
            <a:pPr>
              <a:spcBef>
                <a:spcPct val="50000"/>
              </a:spcBef>
              <a:buClr>
                <a:schemeClr val="hlink"/>
              </a:buClr>
              <a:buSzPct val="100000"/>
              <a:buFont typeface="Wingdings" panose="05000000000000000000" pitchFamily="2" charset="2"/>
              <a:buChar char="§"/>
            </a:pPr>
            <a:r>
              <a:rPr lang="en-US" altLang="en-US" sz="1600" dirty="0" smtClean="0">
                <a:solidFill>
                  <a:srgbClr val="0F3277"/>
                </a:solidFill>
              </a:rPr>
              <a:t>Soil management practices module (IFS2023)</a:t>
            </a:r>
          </a:p>
          <a:p>
            <a:pPr lvl="1">
              <a:spcBef>
                <a:spcPct val="50000"/>
              </a:spcBef>
              <a:buClr>
                <a:schemeClr val="hlink"/>
              </a:buClr>
              <a:buSzPct val="100000"/>
              <a:buFont typeface="Arial" panose="020B0604020202020204" pitchFamily="34" charset="0"/>
              <a:buChar char="•"/>
            </a:pPr>
            <a:r>
              <a:rPr lang="en-US" altLang="en-US" sz="1600" b="0" dirty="0">
                <a:solidFill>
                  <a:srgbClr val="0F3277"/>
                </a:solidFill>
              </a:rPr>
              <a:t>Tillage methods</a:t>
            </a:r>
          </a:p>
          <a:p>
            <a:pPr lvl="1">
              <a:spcBef>
                <a:spcPct val="50000"/>
              </a:spcBef>
              <a:buClr>
                <a:schemeClr val="hlink"/>
              </a:buClr>
              <a:buSzPct val="100000"/>
              <a:buFont typeface="Arial" panose="020B0604020202020204" pitchFamily="34" charset="0"/>
              <a:buChar char="•"/>
            </a:pPr>
            <a:r>
              <a:rPr lang="en-US" altLang="en-US" sz="1600" b="0" dirty="0">
                <a:solidFill>
                  <a:srgbClr val="0F3277"/>
                </a:solidFill>
              </a:rPr>
              <a:t>Soil cover</a:t>
            </a:r>
          </a:p>
          <a:p>
            <a:pPr lvl="1">
              <a:spcBef>
                <a:spcPct val="50000"/>
              </a:spcBef>
              <a:buClr>
                <a:schemeClr val="hlink"/>
              </a:buClr>
              <a:buSzPct val="100000"/>
              <a:buFont typeface="Arial" panose="020B0604020202020204" pitchFamily="34" charset="0"/>
              <a:buChar char="•"/>
            </a:pPr>
            <a:r>
              <a:rPr lang="en-US" altLang="en-US" sz="1600" b="0" dirty="0">
                <a:solidFill>
                  <a:srgbClr val="0F3277"/>
                </a:solidFill>
              </a:rPr>
              <a:t>Crop rotation</a:t>
            </a:r>
          </a:p>
          <a:p>
            <a:pPr lvl="1">
              <a:spcBef>
                <a:spcPct val="50000"/>
              </a:spcBef>
              <a:buClr>
                <a:schemeClr val="hlink"/>
              </a:buClr>
              <a:buSzPct val="100000"/>
              <a:buFont typeface="Arial" panose="020B0604020202020204" pitchFamily="34" charset="0"/>
              <a:buChar char="•"/>
            </a:pPr>
            <a:r>
              <a:rPr lang="en-US" altLang="en-US" sz="1600" b="0" dirty="0">
                <a:solidFill>
                  <a:srgbClr val="0F3277"/>
                </a:solidFill>
              </a:rPr>
              <a:t>Ecological focus areas</a:t>
            </a:r>
          </a:p>
          <a:p>
            <a:pPr>
              <a:spcBef>
                <a:spcPct val="50000"/>
              </a:spcBef>
              <a:buClr>
                <a:schemeClr val="hlink"/>
              </a:buClr>
              <a:buSzPct val="100000"/>
              <a:buFont typeface="Wingdings" panose="05000000000000000000" pitchFamily="2" charset="2"/>
              <a:buChar char="§"/>
            </a:pPr>
            <a:r>
              <a:rPr lang="en-US" altLang="en-US" sz="1600" dirty="0" smtClean="0">
                <a:solidFill>
                  <a:srgbClr val="0F3277"/>
                </a:solidFill>
              </a:rPr>
              <a:t>Machinery and equipment module (IFS2023)</a:t>
            </a:r>
          </a:p>
          <a:p>
            <a:pPr lvl="1">
              <a:spcBef>
                <a:spcPct val="50000"/>
              </a:spcBef>
              <a:buClr>
                <a:schemeClr val="hlink"/>
              </a:buClr>
              <a:buSzPct val="100000"/>
              <a:buFont typeface="Arial" panose="020B0604020202020204" pitchFamily="34" charset="0"/>
              <a:buChar char="•"/>
            </a:pPr>
            <a:r>
              <a:rPr lang="en-US" altLang="en-US" sz="1600" b="0" dirty="0">
                <a:solidFill>
                  <a:srgbClr val="0F3277"/>
                </a:solidFill>
              </a:rPr>
              <a:t>Internet facilities</a:t>
            </a:r>
          </a:p>
          <a:p>
            <a:pPr lvl="1">
              <a:spcBef>
                <a:spcPct val="50000"/>
              </a:spcBef>
              <a:buClr>
                <a:schemeClr val="hlink"/>
              </a:buClr>
              <a:buSzPct val="100000"/>
              <a:buFont typeface="Arial" panose="020B0604020202020204" pitchFamily="34" charset="0"/>
              <a:buChar char="•"/>
            </a:pPr>
            <a:r>
              <a:rPr lang="en-US" altLang="en-US" sz="1600" b="0" dirty="0">
                <a:solidFill>
                  <a:srgbClr val="0F3277"/>
                </a:solidFill>
              </a:rPr>
              <a:t>Basic machinery</a:t>
            </a:r>
          </a:p>
          <a:p>
            <a:pPr lvl="1">
              <a:spcBef>
                <a:spcPct val="50000"/>
              </a:spcBef>
              <a:buClr>
                <a:schemeClr val="hlink"/>
              </a:buClr>
              <a:buSzPct val="100000"/>
              <a:buFont typeface="Arial" panose="020B0604020202020204" pitchFamily="34" charset="0"/>
              <a:buChar char="•"/>
            </a:pPr>
            <a:r>
              <a:rPr lang="en-US" altLang="en-US" sz="1600" b="0" dirty="0">
                <a:solidFill>
                  <a:srgbClr val="0F3277"/>
                </a:solidFill>
              </a:rPr>
              <a:t>Precision farming</a:t>
            </a:r>
          </a:p>
          <a:p>
            <a:pPr lvl="1">
              <a:spcBef>
                <a:spcPct val="50000"/>
              </a:spcBef>
              <a:buClr>
                <a:schemeClr val="hlink"/>
              </a:buClr>
              <a:buSzPct val="100000"/>
              <a:buFont typeface="Arial" panose="020B0604020202020204" pitchFamily="34" charset="0"/>
              <a:buChar char="•"/>
            </a:pPr>
            <a:r>
              <a:rPr lang="en-US" altLang="en-US" sz="1600" b="0" dirty="0">
                <a:solidFill>
                  <a:srgbClr val="0F3277"/>
                </a:solidFill>
              </a:rPr>
              <a:t>Machinery for livestock management</a:t>
            </a:r>
          </a:p>
          <a:p>
            <a:pPr lvl="1">
              <a:spcBef>
                <a:spcPct val="50000"/>
              </a:spcBef>
              <a:buClr>
                <a:schemeClr val="hlink"/>
              </a:buClr>
              <a:buSzPct val="100000"/>
              <a:buFont typeface="Arial" panose="020B0604020202020204" pitchFamily="34" charset="0"/>
              <a:buChar char="•"/>
            </a:pPr>
            <a:r>
              <a:rPr lang="en-US" altLang="en-US" sz="1600" b="0" dirty="0">
                <a:solidFill>
                  <a:srgbClr val="0F3277"/>
                </a:solidFill>
              </a:rPr>
              <a:t>Storage for agricultural products</a:t>
            </a:r>
          </a:p>
          <a:p>
            <a:pPr marL="0" indent="0">
              <a:spcBef>
                <a:spcPct val="50000"/>
              </a:spcBef>
              <a:buClr>
                <a:schemeClr val="hlink"/>
              </a:buClr>
              <a:buSzPct val="100000"/>
              <a:buNone/>
            </a:pPr>
            <a:endParaRPr lang="en-US" altLang="en-US" sz="1600" dirty="0" smtClean="0">
              <a:solidFill>
                <a:srgbClr val="0F3277"/>
              </a:solidFill>
            </a:endParaRPr>
          </a:p>
        </p:txBody>
      </p:sp>
    </p:spTree>
    <p:extLst>
      <p:ext uri="{BB962C8B-B14F-4D97-AF65-F5344CB8AC3E}">
        <p14:creationId xmlns:p14="http://schemas.microsoft.com/office/powerpoint/2010/main" xmlns="" val="39334463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700808"/>
            <a:ext cx="8229600" cy="936625"/>
          </a:xfrm>
        </p:spPr>
        <p:txBody>
          <a:bodyPr/>
          <a:lstStyle/>
          <a:p>
            <a:r>
              <a:rPr lang="pt-PT" altLang="en-US" sz="3200" dirty="0" err="1"/>
              <a:t>Integrated</a:t>
            </a:r>
            <a:r>
              <a:rPr lang="pt-PT" altLang="en-US" sz="3200" dirty="0"/>
              <a:t> </a:t>
            </a:r>
            <a:r>
              <a:rPr lang="pt-PT" altLang="en-US" sz="3200" dirty="0" err="1"/>
              <a:t>Farm</a:t>
            </a:r>
            <a:r>
              <a:rPr lang="pt-PT" altLang="en-US" sz="3200" dirty="0"/>
              <a:t> </a:t>
            </a:r>
            <a:r>
              <a:rPr lang="pt-PT" altLang="en-US" sz="3200" dirty="0" err="1"/>
              <a:t>Statistics</a:t>
            </a:r>
            <a:r>
              <a:rPr lang="pt-PT" altLang="en-US" sz="3200" dirty="0"/>
              <a:t> (IFS)</a:t>
            </a:r>
            <a:r>
              <a:rPr lang="en-US" altLang="en-US" sz="3200" dirty="0"/>
              <a:t/>
            </a:r>
            <a:br>
              <a:rPr lang="en-US" altLang="en-US" sz="3200" dirty="0"/>
            </a:br>
            <a:r>
              <a:rPr lang="en-GB" altLang="en-US" sz="3200" dirty="0"/>
              <a:t/>
            </a:r>
            <a:br>
              <a:rPr lang="en-GB" altLang="en-US" sz="3200" dirty="0"/>
            </a:br>
            <a:r>
              <a:rPr lang="en-US" altLang="en-US" sz="3200" dirty="0"/>
              <a:t/>
            </a:r>
            <a:br>
              <a:rPr lang="en-US" altLang="en-US" sz="3200" dirty="0"/>
            </a:br>
            <a:endParaRPr lang="en-GB" dirty="0"/>
          </a:p>
        </p:txBody>
      </p:sp>
      <p:sp>
        <p:nvSpPr>
          <p:cNvPr id="3" name="Content Placeholder 2"/>
          <p:cNvSpPr>
            <a:spLocks noGrp="1"/>
          </p:cNvSpPr>
          <p:nvPr>
            <p:ph idx="1"/>
          </p:nvPr>
        </p:nvSpPr>
        <p:spPr>
          <a:xfrm>
            <a:off x="457200" y="2060848"/>
            <a:ext cx="8229600" cy="4137844"/>
          </a:xfrm>
        </p:spPr>
        <p:txBody>
          <a:bodyPr/>
          <a:lstStyle/>
          <a:p>
            <a:pPr>
              <a:spcBef>
                <a:spcPct val="50000"/>
              </a:spcBef>
              <a:buClr>
                <a:schemeClr val="hlink"/>
              </a:buClr>
              <a:buSzPct val="100000"/>
              <a:buFont typeface="Wingdings" panose="05000000000000000000" pitchFamily="2" charset="2"/>
              <a:buChar char="§"/>
            </a:pPr>
            <a:r>
              <a:rPr lang="en-US" altLang="en-US" sz="1600" dirty="0" smtClean="0">
                <a:solidFill>
                  <a:srgbClr val="0F3277"/>
                </a:solidFill>
              </a:rPr>
              <a:t>Orchard module (IFS2023)</a:t>
            </a:r>
          </a:p>
          <a:p>
            <a:pPr lvl="1">
              <a:spcBef>
                <a:spcPct val="50000"/>
              </a:spcBef>
              <a:buClr>
                <a:schemeClr val="hlink"/>
              </a:buClr>
              <a:buSzPct val="100000"/>
              <a:buFont typeface="Arial" panose="020B0604020202020204" pitchFamily="34" charset="0"/>
              <a:buChar char="•"/>
            </a:pPr>
            <a:r>
              <a:rPr lang="en-US" altLang="en-US" sz="1600" b="0" dirty="0">
                <a:solidFill>
                  <a:srgbClr val="0F3277"/>
                </a:solidFill>
                <a:ea typeface="+mn-ea"/>
                <a:cs typeface="+mn-cs"/>
              </a:rPr>
              <a:t>Area, age and density of pome fruit</a:t>
            </a:r>
          </a:p>
          <a:p>
            <a:pPr lvl="1">
              <a:spcBef>
                <a:spcPct val="50000"/>
              </a:spcBef>
              <a:buClr>
                <a:schemeClr val="hlink"/>
              </a:buClr>
              <a:buSzPct val="100000"/>
              <a:buFont typeface="Arial" panose="020B0604020202020204" pitchFamily="34" charset="0"/>
              <a:buChar char="•"/>
            </a:pPr>
            <a:r>
              <a:rPr lang="en-US" altLang="en-US" sz="1600" b="0" dirty="0">
                <a:solidFill>
                  <a:srgbClr val="0F3277"/>
                </a:solidFill>
                <a:ea typeface="+mn-ea"/>
                <a:cs typeface="+mn-cs"/>
              </a:rPr>
              <a:t>Area, age and density of stone fruit</a:t>
            </a:r>
          </a:p>
          <a:p>
            <a:pPr lvl="1">
              <a:spcBef>
                <a:spcPct val="50000"/>
              </a:spcBef>
              <a:buClr>
                <a:schemeClr val="hlink"/>
              </a:buClr>
              <a:buSzPct val="100000"/>
              <a:buFont typeface="Arial" panose="020B0604020202020204" pitchFamily="34" charset="0"/>
              <a:buChar char="•"/>
            </a:pPr>
            <a:r>
              <a:rPr lang="en-US" altLang="en-US" sz="1600" b="0" dirty="0">
                <a:solidFill>
                  <a:srgbClr val="0F3277"/>
                </a:solidFill>
                <a:ea typeface="+mn-ea"/>
                <a:cs typeface="+mn-cs"/>
              </a:rPr>
              <a:t>Area, age and density of </a:t>
            </a:r>
            <a:r>
              <a:rPr lang="en-US" altLang="en-US" sz="1600" b="0" dirty="0" smtClean="0">
                <a:solidFill>
                  <a:srgbClr val="0F3277"/>
                </a:solidFill>
                <a:ea typeface="+mn-ea"/>
                <a:cs typeface="+mn-cs"/>
              </a:rPr>
              <a:t>citrus </a:t>
            </a:r>
            <a:r>
              <a:rPr lang="en-US" altLang="en-US" sz="1600" b="0" dirty="0">
                <a:solidFill>
                  <a:srgbClr val="0F3277"/>
                </a:solidFill>
                <a:ea typeface="+mn-ea"/>
                <a:cs typeface="+mn-cs"/>
              </a:rPr>
              <a:t>fruit</a:t>
            </a:r>
          </a:p>
          <a:p>
            <a:pPr lvl="1">
              <a:spcBef>
                <a:spcPct val="50000"/>
              </a:spcBef>
              <a:buClr>
                <a:schemeClr val="hlink"/>
              </a:buClr>
              <a:buSzPct val="100000"/>
              <a:buFont typeface="Arial" panose="020B0604020202020204" pitchFamily="34" charset="0"/>
              <a:buChar char="•"/>
            </a:pPr>
            <a:r>
              <a:rPr lang="en-US" altLang="en-US" sz="1600" b="0" dirty="0">
                <a:solidFill>
                  <a:srgbClr val="0F3277"/>
                </a:solidFill>
                <a:ea typeface="+mn-ea"/>
                <a:cs typeface="+mn-cs"/>
              </a:rPr>
              <a:t>Area, age and density of olives</a:t>
            </a:r>
          </a:p>
          <a:p>
            <a:pPr lvl="1">
              <a:spcBef>
                <a:spcPct val="50000"/>
              </a:spcBef>
              <a:buClr>
                <a:schemeClr val="hlink"/>
              </a:buClr>
              <a:buSzPct val="100000"/>
              <a:buFont typeface="Arial" panose="020B0604020202020204" pitchFamily="34" charset="0"/>
              <a:buChar char="•"/>
            </a:pPr>
            <a:r>
              <a:rPr lang="en-US" altLang="en-US" sz="1600" b="0" dirty="0">
                <a:solidFill>
                  <a:srgbClr val="0F3277"/>
                </a:solidFill>
                <a:ea typeface="+mn-ea"/>
                <a:cs typeface="+mn-cs"/>
              </a:rPr>
              <a:t>Area, age and density for table use grapes and raisins</a:t>
            </a:r>
          </a:p>
          <a:p>
            <a:pPr>
              <a:spcBef>
                <a:spcPct val="50000"/>
              </a:spcBef>
              <a:buClr>
                <a:schemeClr val="hlink"/>
              </a:buClr>
              <a:buSzPct val="100000"/>
              <a:buFont typeface="Wingdings" panose="05000000000000000000" pitchFamily="2" charset="2"/>
              <a:buChar char="§"/>
            </a:pPr>
            <a:r>
              <a:rPr lang="en-US" altLang="en-US" sz="1600" dirty="0" smtClean="0">
                <a:solidFill>
                  <a:srgbClr val="0F3277"/>
                </a:solidFill>
              </a:rPr>
              <a:t>Vineyard module (IFS2026)</a:t>
            </a:r>
          </a:p>
          <a:p>
            <a:pPr lvl="1">
              <a:spcBef>
                <a:spcPct val="50000"/>
              </a:spcBef>
              <a:buClr>
                <a:schemeClr val="hlink"/>
              </a:buClr>
              <a:buSzPct val="100000"/>
              <a:buFont typeface="Wingdings" panose="05000000000000000000" pitchFamily="2" charset="2"/>
              <a:buChar char="§"/>
            </a:pPr>
            <a:r>
              <a:rPr lang="en-US" altLang="en-US" sz="1600" b="0" dirty="0">
                <a:solidFill>
                  <a:srgbClr val="0F3277"/>
                </a:solidFill>
                <a:ea typeface="+mn-ea"/>
                <a:cs typeface="+mn-cs"/>
              </a:rPr>
              <a:t>Area, age and varieties of grapes for wine</a:t>
            </a:r>
          </a:p>
          <a:p>
            <a:pPr lvl="1">
              <a:spcBef>
                <a:spcPct val="50000"/>
              </a:spcBef>
              <a:buClr>
                <a:schemeClr val="hlink"/>
              </a:buClr>
              <a:buSzPct val="65000"/>
              <a:buFontTx/>
              <a:buChar char="–"/>
            </a:pPr>
            <a:endParaRPr lang="en-US" altLang="en-US" sz="1600" b="0" dirty="0">
              <a:solidFill>
                <a:srgbClr val="0F3277"/>
              </a:solidFill>
            </a:endParaRPr>
          </a:p>
        </p:txBody>
      </p:sp>
    </p:spTree>
    <p:extLst>
      <p:ext uri="{BB962C8B-B14F-4D97-AF65-F5344CB8AC3E}">
        <p14:creationId xmlns:p14="http://schemas.microsoft.com/office/powerpoint/2010/main" xmlns="" val="235049730"/>
      </p:ext>
    </p:extLst>
  </p:cSld>
  <p:clrMapOvr>
    <a:masterClrMapping/>
  </p:clrMapOvr>
</p:sld>
</file>

<file path=ppt/theme/theme1.xml><?xml version="1.0" encoding="utf-8"?>
<a:theme xmlns:a="http://schemas.openxmlformats.org/drawingml/2006/main" name="Estat_blue_E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txDef>
      <a:spPr>
        <a:noFill/>
      </a:spPr>
      <a:bodyPr wrap="none" rtlCol="0">
        <a:spAutoFit/>
      </a:bodyPr>
      <a:lstStyle>
        <a:defPPr>
          <a:defRPr sz="2400" b="0" dirty="0" err="1" smtClean="0">
            <a:solidFill>
              <a:srgbClr val="0F5494"/>
            </a:solidFill>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EC Document" ma:contentTypeID="0x010100258AA79CEB83498886A3A0868112325000CA38245252EBB246984C8BB53A56F839" ma:contentTypeVersion="18" ma:contentTypeDescription="Create a new document in this library." ma:contentTypeScope="" ma:versionID="372fec5651c9ce8b649d304101f7aada">
  <xsd:schema xmlns:xsd="http://www.w3.org/2001/XMLSchema" xmlns:xs="http://www.w3.org/2001/XMLSchema" xmlns:p="http://schemas.microsoft.com/office/2006/metadata/properties" xmlns:ns2="http://schemas.microsoft.com/sharepoint/v3/fields" xmlns:ns3="d8e0feea-6ad5-4ffb-92eb-dab9a0cea37f" xmlns:ns4="0a0aeac8-6f62-421a-b37d-09c09a5e8553" targetNamespace="http://schemas.microsoft.com/office/2006/metadata/properties" ma:root="true" ma:fieldsID="c71db3f3795027cb57b74a1666915b33" ns2:_="" ns3:_="" ns4:_="">
    <xsd:import namespace="http://schemas.microsoft.com/sharepoint/v3/fields"/>
    <xsd:import namespace="d8e0feea-6ad5-4ffb-92eb-dab9a0cea37f"/>
    <xsd:import namespace="0a0aeac8-6f62-421a-b37d-09c09a5e8553"/>
    <xsd:element name="properties">
      <xsd:complexType>
        <xsd:sequence>
          <xsd:element name="documentManagement">
            <xsd:complexType>
              <xsd:all>
                <xsd:element ref="ns3:EC_Collab_Reference" minOccurs="0"/>
                <xsd:element ref="ns2:_Status" minOccurs="0"/>
                <xsd:element ref="ns3:EC_Collab_DocumentLanguage"/>
                <xsd:element ref="ns3:EC_Collab_Status"/>
                <xsd:element ref="ns4:_dlc_DocId" minOccurs="0"/>
                <xsd:element ref="ns4:_dlc_DocIdUrl" minOccurs="0"/>
                <xsd:element ref="ns4:_dlc_DocIdPersistId" minOccurs="0"/>
                <xsd:element ref="ns3:Document_x0020_Subtitle" minOccurs="0"/>
                <xsd:element ref="ns3:Document_x0020_Title"/>
                <xsd:element ref="ns3:Frame_x0020_Title"/>
                <xsd:element ref="ns3:LCI" minOccurs="0"/>
                <xsd:element ref="ns3:Meeting_x0020_Date" minOccurs="0"/>
                <xsd:element ref="ns3:NOMCOM" minOccurs="0"/>
                <xsd:element ref="ns3:Production_x0020_Date" minOccurs="0"/>
                <xsd:element ref="ns3:Reference_x0020_Code" minOccurs="0"/>
                <xsd:element ref="ns3:Reference_x0020_Code_x0020__x0028_Frame_x0029_" minOccurs="0"/>
                <xsd:element ref="ns3:Statistical_x0020_Programme_x0020_Theme" minOccurs="0"/>
                <xsd:element ref="ns3:Statistical_x0020_Programme_x0020_Theme_x0020__x0028_Press_x0029_" minOccurs="0"/>
                <xsd:element ref="ns3:Thematic_x0020_Base" minOccurs="0"/>
                <xsd:element ref="ns3:DocID" minOccurs="0"/>
                <xsd:element ref="ns3:LngVerId" minOccurs="0"/>
                <xsd:element ref="ns3:Frame_x0020_Title_x0020__x0028_Long_x0029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13" nillable="true" ma:displayName="Status" ma:default="Not Started" ma:hidden="true"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schema>
  <xsd:schema xmlns:xsd="http://www.w3.org/2001/XMLSchema" xmlns:xs="http://www.w3.org/2001/XMLSchema" xmlns:dms="http://schemas.microsoft.com/office/2006/documentManagement/types" xmlns:pc="http://schemas.microsoft.com/office/infopath/2007/PartnerControls" targetNamespace="d8e0feea-6ad5-4ffb-92eb-dab9a0cea37f" elementFormDefault="qualified">
    <xsd:import namespace="http://schemas.microsoft.com/office/2006/documentManagement/types"/>
    <xsd:import namespace="http://schemas.microsoft.com/office/infopath/2007/PartnerControls"/>
    <xsd:element name="EC_Collab_Reference" ma:index="12" nillable="true" ma:displayName="Reference" ma:internalName="EC_Collab_Reference">
      <xsd:simpleType>
        <xsd:restriction base="dms:Text"/>
      </xsd:simpleType>
    </xsd:element>
    <xsd:element name="EC_Collab_DocumentLanguage" ma:index="14" ma:displayName="Language" ma:default="EN" ma:internalName="EC_Collab_DocumentLanguage">
      <xsd:simpleType>
        <xsd:restriction base="dms:Choice">
          <xsd:enumeration value="BG"/>
          <xsd:enumeration value="ES"/>
          <xsd:enumeration value="CS"/>
          <xsd:enumeration value="DA"/>
          <xsd:enumeration value="DE"/>
          <xsd:enumeration value="ET"/>
          <xsd:enumeration value="EL"/>
          <xsd:enumeration value="EN"/>
          <xsd:enumeration value="FR"/>
          <xsd:enumeration value="GA"/>
          <xsd:enumeration value="IT"/>
          <xsd:enumeration value="LT"/>
          <xsd:enumeration value="LV"/>
          <xsd:enumeration value="HU"/>
          <xsd:enumeration value="MT"/>
          <xsd:enumeration value="NL"/>
          <xsd:enumeration value="PL"/>
          <xsd:enumeration value="PT"/>
          <xsd:enumeration value="RO"/>
          <xsd:enumeration value="SK"/>
          <xsd:enumeration value="SL"/>
          <xsd:enumeration value="FI"/>
          <xsd:enumeration value="SV"/>
          <xsd:enumeration value="HR"/>
          <xsd:enumeration value="MK"/>
          <xsd:enumeration value="TR"/>
          <xsd:enumeration value="EU"/>
          <xsd:enumeration value="CA"/>
          <xsd:enumeration value="GL"/>
          <xsd:enumeration value="AB"/>
          <xsd:enumeration value="AA"/>
          <xsd:enumeration value="AF"/>
          <xsd:enumeration value="AK"/>
          <xsd:enumeration value="SQ"/>
          <xsd:enumeration value="AM"/>
          <xsd:enumeration value="AR"/>
          <xsd:enumeration value="AN"/>
          <xsd:enumeration value="HY"/>
          <xsd:enumeration value="AS"/>
          <xsd:enumeration value="AV"/>
          <xsd:enumeration value="AE"/>
          <xsd:enumeration value="AY"/>
          <xsd:enumeration value="AZ"/>
          <xsd:enumeration value="BM"/>
          <xsd:enumeration value="BA"/>
          <xsd:enumeration value="BE"/>
          <xsd:enumeration value="BN"/>
          <xsd:enumeration value="BH"/>
          <xsd:enumeration value="BI"/>
          <xsd:enumeration value="NB"/>
          <xsd:enumeration value="BS"/>
          <xsd:enumeration value="BR"/>
          <xsd:enumeration value="MY"/>
          <xsd:enumeration value="KM"/>
          <xsd:enumeration value="CH"/>
          <xsd:enumeration value="CE"/>
          <xsd:enumeration value="NY"/>
          <xsd:enumeration value="ZH"/>
          <xsd:enumeration value="CU"/>
          <xsd:enumeration value="CV"/>
          <xsd:enumeration value="KW"/>
          <xsd:enumeration value="CO"/>
          <xsd:enumeration value="CR"/>
          <xsd:enumeration value="DV"/>
          <xsd:enumeration value="DZ"/>
          <xsd:enumeration value="EO"/>
          <xsd:enumeration value="EE"/>
          <xsd:enumeration value="FO"/>
          <xsd:enumeration value="FJ"/>
          <xsd:enumeration value="FF"/>
          <xsd:enumeration value="GD"/>
          <xsd:enumeration value="LG"/>
          <xsd:enumeration value="KA"/>
          <xsd:enumeration value="GN"/>
          <xsd:enumeration value="GU"/>
          <xsd:enumeration value="HT"/>
          <xsd:enumeration value="HA"/>
          <xsd:enumeration value="HE"/>
          <xsd:enumeration value="HZ"/>
          <xsd:enumeration value="HI"/>
          <xsd:enumeration value="HO"/>
          <xsd:enumeration value="IS"/>
          <xsd:enumeration value="IO"/>
          <xsd:enumeration value="IG"/>
          <xsd:enumeration value="ID"/>
          <xsd:enumeration value="IA"/>
          <xsd:enumeration value="IE"/>
          <xsd:enumeration value="IU"/>
          <xsd:enumeration value="IK"/>
          <xsd:enumeration value="JA"/>
          <xsd:enumeration value="JV"/>
          <xsd:enumeration value="KL"/>
          <xsd:enumeration value="KN"/>
          <xsd:enumeration value="KR"/>
          <xsd:enumeration value="KS"/>
          <xsd:enumeration value="KK"/>
          <xsd:enumeration value="KI"/>
          <xsd:enumeration value="RW"/>
          <xsd:enumeration value="KY"/>
          <xsd:enumeration value="KV"/>
          <xsd:enumeration value="KG"/>
          <xsd:enumeration value="KO"/>
          <xsd:enumeration value="KJ"/>
          <xsd:enumeration value="KU"/>
          <xsd:enumeration value="LO"/>
          <xsd:enumeration value="LA"/>
          <xsd:enumeration value="LI"/>
          <xsd:enumeration value="LN"/>
          <xsd:enumeration value="LU"/>
          <xsd:enumeration value="LB"/>
          <xsd:enumeration value="MG"/>
          <xsd:enumeration value="MS"/>
          <xsd:enumeration value="ML"/>
          <xsd:enumeration value="GV"/>
          <xsd:enumeration value="MI"/>
          <xsd:enumeration value="MR"/>
          <xsd:enumeration value="MH"/>
          <xsd:enumeration value="MN"/>
          <xsd:enumeration value="NA"/>
          <xsd:enumeration value="NV"/>
          <xsd:enumeration value="ND"/>
          <xsd:enumeration value="NR"/>
          <xsd:enumeration value="NG"/>
          <xsd:enumeration value="NE"/>
          <xsd:enumeration value="SE"/>
          <xsd:enumeration value="NO"/>
          <xsd:enumeration value="NN"/>
          <xsd:enumeration value="OC"/>
          <xsd:enumeration value="OJ"/>
          <xsd:enumeration value="OR"/>
          <xsd:enumeration value="OM"/>
          <xsd:enumeration value="OS"/>
          <xsd:enumeration value="PI"/>
          <xsd:enumeration value="PA"/>
          <xsd:enumeration value="FA"/>
          <xsd:enumeration value="PS"/>
          <xsd:enumeration value="QU"/>
          <xsd:enumeration value="RM"/>
          <xsd:enumeration value="RN"/>
          <xsd:enumeration value="RU"/>
          <xsd:enumeration value="SM"/>
          <xsd:enumeration value="SG"/>
          <xsd:enumeration value="SA"/>
          <xsd:enumeration value="SC"/>
          <xsd:enumeration value="SR"/>
          <xsd:enumeration value="SN"/>
          <xsd:enumeration value="II"/>
          <xsd:enumeration value="SD"/>
          <xsd:enumeration value="SI"/>
          <xsd:enumeration value="SO"/>
          <xsd:enumeration value="ST"/>
          <xsd:enumeration value="SU"/>
          <xsd:enumeration value="SW"/>
          <xsd:enumeration value="SS"/>
          <xsd:enumeration value="TL"/>
          <xsd:enumeration value="TY"/>
          <xsd:enumeration value="TG"/>
          <xsd:enumeration value="TA"/>
          <xsd:enumeration value="TT"/>
          <xsd:enumeration value="TE"/>
          <xsd:enumeration value="TH"/>
          <xsd:enumeration value="BO"/>
          <xsd:enumeration value="TI"/>
          <xsd:enumeration value="TO"/>
          <xsd:enumeration value="TS"/>
          <xsd:enumeration value="TN"/>
          <xsd:enumeration value="TK"/>
          <xsd:enumeration value="TW"/>
          <xsd:enumeration value="UG"/>
          <xsd:enumeration value="UK"/>
          <xsd:enumeration value="UR"/>
          <xsd:enumeration value="UZ"/>
          <xsd:enumeration value="VE"/>
          <xsd:enumeration value="VI"/>
          <xsd:enumeration value="VO"/>
          <xsd:enumeration value="WA"/>
          <xsd:enumeration value="CY"/>
          <xsd:enumeration value="FY"/>
          <xsd:enumeration value="WO"/>
          <xsd:enumeration value="XH"/>
          <xsd:enumeration value="YI"/>
          <xsd:enumeration value="YO"/>
          <xsd:enumeration value="ZA"/>
          <xsd:enumeration value="ZU"/>
        </xsd:restriction>
      </xsd:simpleType>
    </xsd:element>
    <xsd:element name="EC_Collab_Status" ma:index="15" ma:displayName="EC Status" ma:default="Not Started" ma:internalName="EC_Collab_Status">
      <xsd:simpleType>
        <xsd:restriction base="dms:Choice">
          <xsd:enumeration value="Not Started"/>
          <xsd:enumeration value="Draft"/>
          <xsd:enumeration value="Reviewed"/>
          <xsd:enumeration value="Scheduled"/>
          <xsd:enumeration value="Published"/>
          <xsd:enumeration value="Final"/>
          <xsd:enumeration value="Expired"/>
        </xsd:restriction>
      </xsd:simpleType>
    </xsd:element>
    <xsd:element name="Document_x0020_Subtitle" ma:index="19" nillable="true" ma:displayName="Document Subtitle" ma:internalName="Document_x0020_Subtitle">
      <xsd:simpleType>
        <xsd:restriction base="dms:Text">
          <xsd:maxLength value="255"/>
        </xsd:restriction>
      </xsd:simpleType>
    </xsd:element>
    <xsd:element name="Document_x0020_Title" ma:index="20" ma:displayName="Document Title" ma:internalName="Document_x0020_Title">
      <xsd:simpleType>
        <xsd:restriction base="dms:Note">
          <xsd:maxLength value="255"/>
        </xsd:restriction>
      </xsd:simpleType>
    </xsd:element>
    <xsd:element name="Frame_x0020_Title" ma:index="21" ma:displayName="Frame Title" ma:description="The main title of the document" ma:internalName="Frame_x0020_Title">
      <xsd:simpleType>
        <xsd:restriction base="dms:Text">
          <xsd:maxLength value="255"/>
        </xsd:restriction>
      </xsd:simpleType>
    </xsd:element>
    <xsd:element name="LCI" ma:index="22" nillable="true" ma:displayName="LCI" ma:internalName="LCI">
      <xsd:simpleType>
        <xsd:restriction base="dms:Text">
          <xsd:maxLength value="255"/>
        </xsd:restriction>
      </xsd:simpleType>
    </xsd:element>
    <xsd:element name="Meeting_x0020_Date" ma:index="23" nillable="true" ma:displayName="Meeting Date" ma:format="DateOnly" ma:internalName="Meeting_x0020_Date">
      <xsd:simpleType>
        <xsd:restriction base="dms:DateTime"/>
      </xsd:simpleType>
    </xsd:element>
    <xsd:element name="NOMCOM" ma:index="24" nillable="true" ma:displayName="NOMCOM" ma:internalName="NOMCOM">
      <xsd:simpleType>
        <xsd:restriction base="dms:Text">
          <xsd:maxLength value="255"/>
        </xsd:restriction>
      </xsd:simpleType>
    </xsd:element>
    <xsd:element name="Production_x0020_Date" ma:index="25" nillable="true" ma:displayName="Production Date" ma:format="DateOnly" ma:internalName="Production_x0020_Date">
      <xsd:simpleType>
        <xsd:restriction base="dms:DateTime"/>
      </xsd:simpleType>
    </xsd:element>
    <xsd:element name="Reference_x0020_Code" ma:index="26" nillable="true" ma:displayName="Reference Code" ma:internalName="Reference_x0020_Code">
      <xsd:simpleType>
        <xsd:restriction base="dms:Text">
          <xsd:maxLength value="255"/>
        </xsd:restriction>
      </xsd:simpleType>
    </xsd:element>
    <xsd:element name="Reference_x0020_Code_x0020__x0028_Frame_x0029_" ma:index="27" nillable="true" ma:displayName="Reference Code (Frame)" ma:internalName="Reference_x0020_Code_x0020__x0028_Frame_x0029_">
      <xsd:simpleType>
        <xsd:restriction base="dms:Text">
          <xsd:maxLength value="255"/>
        </xsd:restriction>
      </xsd:simpleType>
    </xsd:element>
    <xsd:element name="Statistical_x0020_Programme_x0020_Theme" ma:index="28" nillable="true" ma:displayName="Statistical Programme Theme" ma:internalName="Statistical_x0020_Programme_x0020_Theme">
      <xsd:simpleType>
        <xsd:restriction base="dms:Text">
          <xsd:maxLength value="255"/>
        </xsd:restriction>
      </xsd:simpleType>
    </xsd:element>
    <xsd:element name="Statistical_x0020_Programme_x0020_Theme_x0020__x0028_Press_x0029_" ma:index="29" nillable="true" ma:displayName="Statistical Programme Theme (Press)" ma:internalName="Statistical_x0020_Programme_x0020_Theme_x0020__x0028_Press_x0029_">
      <xsd:simpleType>
        <xsd:restriction base="dms:Text">
          <xsd:maxLength value="255"/>
        </xsd:restriction>
      </xsd:simpleType>
    </xsd:element>
    <xsd:element name="Thematic_x0020_Base" ma:index="30" nillable="true" ma:displayName="Thematic Base" ma:internalName="Thematic_x0020_Base">
      <xsd:simpleType>
        <xsd:restriction base="dms:Text">
          <xsd:maxLength value="255"/>
        </xsd:restriction>
      </xsd:simpleType>
    </xsd:element>
    <xsd:element name="DocID" ma:index="31" nillable="true" ma:displayName="Douceur 3 ID" ma:description="Legacy ID" ma:internalName="DocID" ma:percentage="FALSE">
      <xsd:simpleType>
        <xsd:restriction base="dms:Number"/>
      </xsd:simpleType>
    </xsd:element>
    <xsd:element name="LngVerId" ma:index="32" nillable="true" ma:displayName="LngVerId" ma:internalName="LngVerId">
      <xsd:simpleType>
        <xsd:restriction base="dms:Number"/>
      </xsd:simpleType>
    </xsd:element>
    <xsd:element name="Frame_x0020_Title_x0020__x0028_Long_x0029_" ma:index="33" nillable="true" ma:displayName="Frame Title (Long)" ma:description="The main title of the document - extended" ma:internalName="Frame_x0020_Title_x0020__x0028_Long_x0029_">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a0aeac8-6f62-421a-b37d-09c09a5e8553" elementFormDefault="qualified">
    <xsd:import namespace="http://schemas.microsoft.com/office/2006/documentManagement/types"/>
    <xsd:import namespace="http://schemas.microsoft.com/office/infopath/2007/PartnerControls"/>
    <xsd:element name="_dlc_DocId" ma:index="16" nillable="true" ma:displayName="Document ID Value" ma:description="The value of the document ID assigned to this item." ma:internalName="_dlc_DocId" ma:readOnly="true">
      <xsd:simpleType>
        <xsd:restriction base="dms:Text"/>
      </xsd:simpleType>
    </xsd:element>
    <xsd:element name="_dlc_DocIdUrl" ma:index="17"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8"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9" ma:displayName="Author"/>
        <xsd:element ref="dcterms:created" minOccurs="0" maxOccurs="1"/>
        <xsd:element ref="dc:identifier" minOccurs="0" maxOccurs="1"/>
        <xsd:element name="contentType" minOccurs="0" maxOccurs="1" type="xsd:string" ma:index="0" ma:displayName="Content Type"/>
        <xsd:element ref="dc:title" minOccurs="0" maxOccurs="1" ma:index="7" ma:displayName="Title"/>
        <xsd:element ref="dc:subject" minOccurs="0" maxOccurs="1" ma:index="8" ma:displayName="Subject"/>
        <xsd:element ref="dc:description" minOccurs="0" maxOccurs="1" ma:index="11" ma:displayName="Comments"/>
        <xsd:element name="keywords" minOccurs="0" maxOccurs="1" type="xsd:string" ma:index="10"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EC_Collab_Status xmlns="d8e0feea-6ad5-4ffb-92eb-dab9a0cea37f">Final</EC_Collab_Status>
    <Statistical_x0020_Programme_x0020_Theme_x0020__x0028_Press_x0029_ xmlns="d8e0feea-6ad5-4ffb-92eb-dab9a0cea37f" xsi:nil="true"/>
    <Frame_x0020_Title_x0020__x0028_Long_x0029_ xmlns="d8e0feea-6ad5-4ffb-92eb-dab9a0cea37f" xsi:nil="true"/>
    <LCI xmlns="d8e0feea-6ad5-4ffb-92eb-dab9a0cea37f" xsi:nil="true"/>
    <Document_x0020_Title xmlns="d8e0feea-6ad5-4ffb-92eb-dab9a0cea37f">Powerpoint Presentation Blue</Document_x0020_Title>
    <Production_x0020_Date xmlns="d8e0feea-6ad5-4ffb-92eb-dab9a0cea37f" xsi:nil="true"/>
    <Thematic_x0020_Base xmlns="d8e0feea-6ad5-4ffb-92eb-dab9a0cea37f" xsi:nil="true"/>
    <_Status xmlns="http://schemas.microsoft.com/sharepoint/v3/fields">Not Started</_Status>
    <Statistical_x0020_Programme_x0020_Theme xmlns="d8e0feea-6ad5-4ffb-92eb-dab9a0cea37f" xsi:nil="true"/>
    <EC_Collab_Reference xmlns="d8e0feea-6ad5-4ffb-92eb-dab9a0cea37f" xsi:nil="true"/>
    <Frame_x0020_Title xmlns="d8e0feea-6ad5-4ffb-92eb-dab9a0cea37f">Powerpoint Presentation Blue</Frame_x0020_Title>
    <Document_x0020_Subtitle xmlns="d8e0feea-6ad5-4ffb-92eb-dab9a0cea37f" xsi:nil="true"/>
    <Meeting_x0020_Date xmlns="d8e0feea-6ad5-4ffb-92eb-dab9a0cea37f" xsi:nil="true"/>
    <Reference_x0020_Code_x0020__x0028_Frame_x0029_ xmlns="d8e0feea-6ad5-4ffb-92eb-dab9a0cea37f" xsi:nil="true"/>
    <Reference_x0020_Code xmlns="d8e0feea-6ad5-4ffb-92eb-dab9a0cea37f" xsi:nil="true"/>
    <EC_Collab_DocumentLanguage xmlns="d8e0feea-6ad5-4ffb-92eb-dab9a0cea37f">EN</EC_Collab_DocumentLanguage>
    <DocID xmlns="d8e0feea-6ad5-4ffb-92eb-dab9a0cea37f" xsi:nil="true"/>
    <LngVerId xmlns="d8e0feea-6ad5-4ffb-92eb-dab9a0cea37f" xsi:nil="true"/>
    <NOMCOM xmlns="d8e0feea-6ad5-4ffb-92eb-dab9a0cea37f" xsi:nil="true"/>
    <_dlc_DocId xmlns="0a0aeac8-6f62-421a-b37d-09c09a5e8553">UAM7TH3CYF7M-9-76846</_dlc_DocId>
    <_dlc_DocIdUrl xmlns="0a0aeac8-6f62-421a-b37d-09c09a5e8553">
      <Url>https://myintracomm-collab.ec.europa.eu/dg/ESTAT/DO.U.C.EUR/_layouts/DocIdRedir.aspx?ID=UAM7TH3CYF7M-9-76846</Url>
      <Description>UAM7TH3CYF7M-9-76846</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5F505323-86F8-437D-BDB6-29505FA8C66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d8e0feea-6ad5-4ffb-92eb-dab9a0cea37f"/>
    <ds:schemaRef ds:uri="0a0aeac8-6f62-421a-b37d-09c09a5e855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E5D79E1-4C76-42B8-882E-FF42CF4168F3}">
  <ds:schemaRefs>
    <ds:schemaRef ds:uri="http://purl.org/dc/elements/1.1/"/>
    <ds:schemaRef ds:uri="http://schemas.microsoft.com/office/2006/metadata/properties"/>
    <ds:schemaRef ds:uri="0a0aeac8-6f62-421a-b37d-09c09a5e8553"/>
    <ds:schemaRef ds:uri="http://purl.org/dc/terms/"/>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d8e0feea-6ad5-4ffb-92eb-dab9a0cea37f"/>
    <ds:schemaRef ds:uri="http://schemas.microsoft.com/sharepoint/v3/fields"/>
    <ds:schemaRef ds:uri="http://www.w3.org/XML/1998/namespace"/>
  </ds:schemaRefs>
</ds:datastoreItem>
</file>

<file path=customXml/itemProps3.xml><?xml version="1.0" encoding="utf-8"?>
<ds:datastoreItem xmlns:ds="http://schemas.openxmlformats.org/officeDocument/2006/customXml" ds:itemID="{E3BECD20-5386-401E-9EC2-BF50FEAF857F}">
  <ds:schemaRefs>
    <ds:schemaRef ds:uri="http://schemas.microsoft.com/sharepoint/v3/contenttype/forms"/>
  </ds:schemaRefs>
</ds:datastoreItem>
</file>

<file path=customXml/itemProps4.xml><?xml version="1.0" encoding="utf-8"?>
<ds:datastoreItem xmlns:ds="http://schemas.openxmlformats.org/officeDocument/2006/customXml" ds:itemID="{8D15C50B-6511-4643-A2A8-211EE1E5EA1C}">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
  <TotalTime>1147</TotalTime>
  <Words>2737</Words>
  <Application>Microsoft Office PowerPoint</Application>
  <PresentationFormat>On-screen Show (4:3)</PresentationFormat>
  <Paragraphs>331</Paragraphs>
  <Slides>46</Slides>
  <Notes>0</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Estat_blue_EN</vt:lpstr>
      <vt:lpstr>Agricultural and Fisheries Statistics</vt:lpstr>
      <vt:lpstr>Agricultural statistics</vt:lpstr>
      <vt:lpstr>Integrated Farm Statistics (IFS) </vt:lpstr>
      <vt:lpstr>Integrated Farm Statistics (IFS) </vt:lpstr>
      <vt:lpstr>Integrated Farm Statistics (IFS) </vt:lpstr>
      <vt:lpstr>Integrated Farm Statistics (IFS) </vt:lpstr>
      <vt:lpstr>Integrated Farm Statistics (IFS) </vt:lpstr>
      <vt:lpstr>Integrated Farm Statistics (IFS)   </vt:lpstr>
      <vt:lpstr>Integrated Farm Statistics (IFS)   </vt:lpstr>
      <vt:lpstr>Crop production </vt:lpstr>
      <vt:lpstr>Crop production: main parts </vt:lpstr>
      <vt:lpstr>Crop production: schedule </vt:lpstr>
      <vt:lpstr>Crop balances</vt:lpstr>
      <vt:lpstr>Crop balances: content</vt:lpstr>
      <vt:lpstr>Vineyard survey</vt:lpstr>
      <vt:lpstr>Animal production statistics</vt:lpstr>
      <vt:lpstr>Animal production statistics</vt:lpstr>
      <vt:lpstr>Animal production statistics</vt:lpstr>
      <vt:lpstr>Milk statistics</vt:lpstr>
      <vt:lpstr>Eggs statistics</vt:lpstr>
      <vt:lpstr>Agricultural accounts and prices</vt:lpstr>
      <vt:lpstr>Economic Accounts for Agriculture (EAA)</vt:lpstr>
      <vt:lpstr>EAA –items to compile or to collect</vt:lpstr>
      <vt:lpstr>EAA – statistics to derive information from</vt:lpstr>
      <vt:lpstr>EAA –challenges in the compiling</vt:lpstr>
      <vt:lpstr>Agricultural Labour Input (ALI) </vt:lpstr>
      <vt:lpstr>EAA – economic indicators</vt:lpstr>
      <vt:lpstr>Agricultural Price Statistics (APS)</vt:lpstr>
      <vt:lpstr>Data collected</vt:lpstr>
      <vt:lpstr>Agricultural price indices (API)</vt:lpstr>
      <vt:lpstr>Agricultural price indices (AAP)</vt:lpstr>
      <vt:lpstr>Agricultural Land Prices and Rents</vt:lpstr>
      <vt:lpstr>Agri-environmental indicators</vt:lpstr>
      <vt:lpstr>Pesticide statistics </vt:lpstr>
      <vt:lpstr>Organic farming and farming statistics </vt:lpstr>
      <vt:lpstr>Organic farming statistics</vt:lpstr>
      <vt:lpstr>New organic farming regulation</vt:lpstr>
      <vt:lpstr>Gross nutrient budgets</vt:lpstr>
      <vt:lpstr>Legislation under preparation</vt:lpstr>
      <vt:lpstr>Fisheries statistics </vt:lpstr>
      <vt:lpstr>Fishery – Legal framework for data collection </vt:lpstr>
      <vt:lpstr>Fishery – Legal framework for data collection </vt:lpstr>
      <vt:lpstr>Fisheries statistics: coverage</vt:lpstr>
      <vt:lpstr>Evaluation of fisheries statistics</vt:lpstr>
      <vt:lpstr>Data and metadata</vt:lpstr>
      <vt:lpstr>Thank you for your attention !</vt:lpstr>
    </vt:vector>
  </TitlesOfParts>
  <Company>European Commission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KONIJN Paul (ESTAT)</dc:creator>
  <cp:lastModifiedBy>Petrika Jorgji</cp:lastModifiedBy>
  <cp:revision>108</cp:revision>
  <cp:lastPrinted>2019-01-25T11:04:47Z</cp:lastPrinted>
  <dcterms:created xsi:type="dcterms:W3CDTF">2013-03-15T13:29:43Z</dcterms:created>
  <dcterms:modified xsi:type="dcterms:W3CDTF">2019-02-20T16:51:24Z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0x010100258AA79CEB83498886A3A0868112325000CA38245252EBB246984C8BB53A56F839</vt:lpwstr>
  </property>
  <property fmtid="{D5CDD505-2E9C-101B-9397-08002B2CF9AE}" pid="3" name="_dlc_DocIdItemGuid">
    <vt:lpwstr>48b17e8f-7936-42ff-bacc-4f7708061fe5</vt:lpwstr>
  </property>
</Properties>
</file>