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3" r:id="rId2"/>
    <p:sldId id="265" r:id="rId3"/>
    <p:sldId id="266" r:id="rId4"/>
    <p:sldId id="267" r:id="rId5"/>
    <p:sldId id="269" r:id="rId6"/>
    <p:sldId id="268" r:id="rId7"/>
    <p:sldId id="270" r:id="rId8"/>
    <p:sldId id="271" r:id="rId9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5494"/>
    <a:srgbClr val="3166CF"/>
    <a:srgbClr val="2D5EC1"/>
    <a:srgbClr val="FFD624"/>
    <a:srgbClr val="3E6FD2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91" d="100"/>
          <a:sy n="91" d="100"/>
        </p:scale>
        <p:origin x="-95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1700808"/>
            <a:ext cx="5904656" cy="2016224"/>
          </a:xfrm>
        </p:spPr>
        <p:txBody>
          <a:bodyPr/>
          <a:lstStyle/>
          <a:p>
            <a:r>
              <a:rPr lang="en-GB" dirty="0" smtClean="0"/>
              <a:t>Statistical confidentiality and disclosure protection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445224"/>
            <a:ext cx="8496944" cy="648072"/>
          </a:xfrm>
        </p:spPr>
        <p:txBody>
          <a:bodyPr/>
          <a:lstStyle/>
          <a:p>
            <a:r>
              <a:rPr lang="en-GB" dirty="0" smtClean="0"/>
              <a:t>Aleksandra.Bujnowska@ec.europa.eu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Statistical confidentiality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8312" y="2869485"/>
            <a:ext cx="4175696" cy="2308324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0F5494"/>
                </a:solidFill>
              </a:rPr>
              <a:t>Basic statistical </a:t>
            </a:r>
          </a:p>
          <a:p>
            <a:pPr algn="ctr"/>
            <a:r>
              <a:rPr lang="en-GB" sz="2400" dirty="0" smtClean="0">
                <a:solidFill>
                  <a:srgbClr val="0F5494"/>
                </a:solidFill>
              </a:rPr>
              <a:t>principle </a:t>
            </a:r>
            <a:r>
              <a:rPr lang="en-GB" sz="2400" b="0" dirty="0" smtClean="0">
                <a:solidFill>
                  <a:srgbClr val="0F5494"/>
                </a:solidFill>
              </a:rPr>
              <a:t>for development, production and dissemination of European statistics</a:t>
            </a:r>
          </a:p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(Article 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313" y="2060848"/>
            <a:ext cx="7920111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Regulation 223/2009 on European statistics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0963" y="2869485"/>
            <a:ext cx="3600400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Use of confidential data only for statistical purposes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8024" y="4327257"/>
            <a:ext cx="3600400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Definition  of confidential data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8311" y="5349024"/>
            <a:ext cx="7913051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Appropriate measures to prevent and penalize violation of statistical confidentiality</a:t>
            </a:r>
          </a:p>
        </p:txBody>
      </p:sp>
    </p:spTree>
    <p:extLst>
      <p:ext uri="{BB962C8B-B14F-4D97-AF65-F5344CB8AC3E}">
        <p14:creationId xmlns:p14="http://schemas.microsoft.com/office/powerpoint/2010/main" xmlns="" val="34642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Statistical confidentiality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8313" y="2653027"/>
            <a:ext cx="2663527" cy="3785652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0F5494"/>
                </a:solidFill>
              </a:rPr>
              <a:t>Dissemination of statistical results</a:t>
            </a:r>
            <a:r>
              <a:rPr lang="en-GB" sz="2400" b="0" dirty="0" smtClean="0">
                <a:solidFill>
                  <a:srgbClr val="0F5494"/>
                </a:solidFill>
              </a:rPr>
              <a:t> </a:t>
            </a:r>
            <a:r>
              <a:rPr lang="en-GB" sz="2400" dirty="0" smtClean="0">
                <a:solidFill>
                  <a:srgbClr val="0F5494"/>
                </a:solidFill>
              </a:rPr>
              <a:t>in compliance with statistical confidentiality (disclosure control)</a:t>
            </a:r>
            <a:r>
              <a:rPr lang="en-GB" sz="2400" b="0" dirty="0" smtClean="0">
                <a:solidFill>
                  <a:srgbClr val="0F5494"/>
                </a:solidFill>
              </a:rPr>
              <a:t/>
            </a:r>
            <a:br>
              <a:rPr lang="en-GB" sz="2400" b="0" dirty="0" smtClean="0">
                <a:solidFill>
                  <a:srgbClr val="0F5494"/>
                </a:solidFill>
              </a:rPr>
            </a:br>
            <a:endParaRPr lang="en-GB" sz="2400" b="0" dirty="0" smtClean="0">
              <a:solidFill>
                <a:srgbClr val="0F549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2060848"/>
            <a:ext cx="8064127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Regulation 223/2009 on European statistics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2716" y="2653027"/>
            <a:ext cx="5179723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Exceptions: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52715" y="3284984"/>
            <a:ext cx="5179723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>
                <a:solidFill>
                  <a:srgbClr val="0F5494"/>
                </a:solidFill>
              </a:rPr>
              <a:t>Explicit </a:t>
            </a:r>
            <a:r>
              <a:rPr lang="en-GB" sz="2400" b="0" dirty="0" smtClean="0">
                <a:solidFill>
                  <a:srgbClr val="0F5494"/>
                </a:solidFill>
              </a:rPr>
              <a:t>permission </a:t>
            </a:r>
            <a:r>
              <a:rPr lang="en-GB" sz="2400" b="0" dirty="0">
                <a:solidFill>
                  <a:srgbClr val="0F5494"/>
                </a:solidFill>
              </a:rPr>
              <a:t>of statistical </a:t>
            </a:r>
            <a:r>
              <a:rPr lang="en-GB" sz="2400" b="0" dirty="0" smtClean="0">
                <a:solidFill>
                  <a:srgbClr val="0F5494"/>
                </a:solidFill>
              </a:rPr>
              <a:t>unit</a:t>
            </a:r>
            <a:endParaRPr lang="en-GB" sz="2400" b="0" dirty="0">
              <a:solidFill>
                <a:srgbClr val="0F549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2715" y="4249535"/>
            <a:ext cx="5179722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“Confidentiality on request” by statistical unit - set out in the separate legal act</a:t>
            </a:r>
            <a:endParaRPr lang="en-GB" sz="2400" b="0" dirty="0">
              <a:solidFill>
                <a:srgbClr val="0F549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9566" y="5585071"/>
            <a:ext cx="5162871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Data obtained from public sources</a:t>
            </a:r>
            <a:endParaRPr lang="en-GB" sz="2400" b="0" dirty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7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Statistical confidentiality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52596" y="3805313"/>
            <a:ext cx="2734648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regulatory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313" y="2060848"/>
            <a:ext cx="7992118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Regulation 223/2009 on European statistics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2595" y="4377463"/>
            <a:ext cx="2734649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administrative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1272" y="4960626"/>
            <a:ext cx="2735972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technical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1272" y="5532776"/>
            <a:ext cx="2735972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organisational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596" y="2863831"/>
            <a:ext cx="2734648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NSIs take measures: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02027" y="2863831"/>
            <a:ext cx="4845993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>
                <a:solidFill>
                  <a:srgbClr val="0F5494"/>
                </a:solidFill>
              </a:rPr>
              <a:t>t</a:t>
            </a:r>
            <a:r>
              <a:rPr lang="en-GB" sz="2400" b="0" dirty="0" smtClean="0">
                <a:solidFill>
                  <a:srgbClr val="0F5494"/>
                </a:solidFill>
              </a:rPr>
              <a:t>o ensure protection of confidential data 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14438" y="3805313"/>
            <a:ext cx="4845993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physical protection (security)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14438" y="4775959"/>
            <a:ext cx="4845993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GB" sz="2400" b="0" dirty="0" smtClean="0">
                <a:solidFill>
                  <a:srgbClr val="0F5494"/>
                </a:solidFill>
              </a:rPr>
              <a:t>logical protection </a:t>
            </a:r>
          </a:p>
          <a:p>
            <a:r>
              <a:rPr lang="en-GB" sz="2400" b="0" dirty="0" smtClean="0">
                <a:solidFill>
                  <a:srgbClr val="0F5494"/>
                </a:solidFill>
              </a:rPr>
              <a:t>(statistical disclosure control)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1272" y="6271636"/>
            <a:ext cx="5848920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Alignment of measures</a:t>
            </a:r>
          </a:p>
        </p:txBody>
      </p:sp>
    </p:spTree>
    <p:extLst>
      <p:ext uri="{BB962C8B-B14F-4D97-AF65-F5344CB8AC3E}">
        <p14:creationId xmlns:p14="http://schemas.microsoft.com/office/powerpoint/2010/main" xmlns="" val="23422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Statistical confidentiality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8312" y="3658400"/>
            <a:ext cx="2299543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F5494"/>
                </a:solidFill>
              </a:rPr>
              <a:t>Basic </a:t>
            </a:r>
            <a:r>
              <a:rPr lang="en-US" sz="2400" b="0" dirty="0">
                <a:solidFill>
                  <a:srgbClr val="0F5494"/>
                </a:solidFill>
              </a:rPr>
              <a:t>rule: access only for officials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313" y="2060848"/>
            <a:ext cx="8358251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Regulation 223/2009 on European statistics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8313" y="2689575"/>
            <a:ext cx="8358251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F5494"/>
                </a:solidFill>
              </a:rPr>
              <a:t>Protection of confidential data in the Commission (Eurostat) </a:t>
            </a:r>
            <a:endParaRPr lang="en-GB" sz="2400" b="0" dirty="0" smtClean="0">
              <a:solidFill>
                <a:srgbClr val="0F549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3880" y="3658401"/>
            <a:ext cx="2668240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F5494"/>
                </a:solidFill>
              </a:rPr>
              <a:t>In </a:t>
            </a:r>
            <a:r>
              <a:rPr lang="en-US" sz="2400" b="0" dirty="0">
                <a:solidFill>
                  <a:srgbClr val="0F5494"/>
                </a:solidFill>
              </a:rPr>
              <a:t>exceptional cases for other staff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68144" y="3658400"/>
            <a:ext cx="2958420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0" dirty="0">
                <a:solidFill>
                  <a:srgbClr val="0F5494"/>
                </a:solidFill>
              </a:rPr>
              <a:t>Within their “specific domain of work</a:t>
            </a:r>
            <a:endParaRPr lang="en-GB" sz="2400" b="0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718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Statistical confidentiality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8312" y="3687634"/>
            <a:ext cx="3996846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from one ESS authority to another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313" y="2060848"/>
            <a:ext cx="8358251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Regulation 223/2009 on European statistics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8313" y="2689575"/>
            <a:ext cx="3996845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F5494"/>
                </a:solidFill>
              </a:rPr>
              <a:t>Transmission of confidential data</a:t>
            </a:r>
            <a:r>
              <a:rPr lang="en-GB" sz="2400" b="0" dirty="0" smtClean="0">
                <a:solidFill>
                  <a:srgbClr val="0F5494"/>
                </a:solidFill>
              </a:rPr>
              <a:t>: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030" y="4639982"/>
            <a:ext cx="3981128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from ESS authority to an ESCB member</a:t>
            </a:r>
          </a:p>
          <a:p>
            <a:r>
              <a:rPr lang="en-GB" sz="2400" b="0" dirty="0" smtClean="0">
                <a:solidFill>
                  <a:srgbClr val="0F5494"/>
                </a:solidFill>
              </a:rPr>
              <a:t>(if the need is justified)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90060" y="3687634"/>
            <a:ext cx="4236504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</a:t>
            </a:r>
            <a:r>
              <a:rPr lang="en-GB" sz="2400" b="0" dirty="0">
                <a:solidFill>
                  <a:srgbClr val="0F5494"/>
                </a:solidFill>
              </a:rPr>
              <a:t> </a:t>
            </a:r>
            <a:r>
              <a:rPr lang="en-GB" sz="2400" b="0" dirty="0" smtClean="0">
                <a:solidFill>
                  <a:srgbClr val="0F5494"/>
                </a:solidFill>
              </a:rPr>
              <a:t>for efficient development, production and dissemination of 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97039" y="5009314"/>
            <a:ext cx="4229525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0" dirty="0" smtClean="0">
                <a:solidFill>
                  <a:srgbClr val="0F5494"/>
                </a:solidFill>
              </a:rPr>
              <a:t>- for </a:t>
            </a:r>
            <a:r>
              <a:rPr lang="en-US" sz="2400" b="0" dirty="0" smtClean="0">
                <a:solidFill>
                  <a:srgbClr val="0F5494"/>
                </a:solidFill>
              </a:rPr>
              <a:t>increasing </a:t>
            </a:r>
            <a:r>
              <a:rPr lang="en-US" sz="2400" b="0" dirty="0">
                <a:solidFill>
                  <a:srgbClr val="0F5494"/>
                </a:solidFill>
              </a:rPr>
              <a:t>the quality of 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4030" y="5909324"/>
            <a:ext cx="8342534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0F5494"/>
                </a:solidFill>
              </a:rPr>
              <a:t>- any </a:t>
            </a:r>
            <a:r>
              <a:rPr lang="en-US" sz="2400" b="0" dirty="0">
                <a:solidFill>
                  <a:srgbClr val="0F5494"/>
                </a:solidFill>
              </a:rPr>
              <a:t>further transmission must be approved by the authority that collected the </a:t>
            </a:r>
            <a:r>
              <a:rPr lang="en-US" sz="2400" b="0" dirty="0" smtClean="0">
                <a:solidFill>
                  <a:srgbClr val="0F5494"/>
                </a:solidFill>
              </a:rPr>
              <a:t>data</a:t>
            </a:r>
            <a:endParaRPr lang="en-US" sz="2400" b="0" dirty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0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83593" y="984989"/>
            <a:ext cx="8229600" cy="936625"/>
          </a:xfrm>
        </p:spPr>
        <p:txBody>
          <a:bodyPr/>
          <a:lstStyle/>
          <a:p>
            <a:r>
              <a:rPr lang="en-GB" dirty="0" smtClean="0"/>
              <a:t>Statistical confidentiality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8313" y="3658400"/>
            <a:ext cx="1871440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F5494"/>
                </a:solidFill>
              </a:rPr>
              <a:t>Indirectly identifiable data</a:t>
            </a:r>
            <a:endParaRPr lang="en-US" sz="2400" b="0" dirty="0">
              <a:solidFill>
                <a:srgbClr val="0F549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2060848"/>
            <a:ext cx="8358251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Regulation 223/2009 on European statistics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8313" y="2689575"/>
            <a:ext cx="8358251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F5494"/>
                </a:solidFill>
              </a:rPr>
              <a:t>Access to confidential data for scientific purposes</a:t>
            </a:r>
            <a:endParaRPr lang="en-GB" sz="2400" b="0" dirty="0" smtClean="0">
              <a:solidFill>
                <a:srgbClr val="0F549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5776" y="3658401"/>
            <a:ext cx="2736304" cy="2308324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>
                <a:solidFill>
                  <a:srgbClr val="0F5494"/>
                </a:solidFill>
              </a:rPr>
              <a:t>Access </a:t>
            </a:r>
            <a:r>
              <a:rPr lang="en-US" sz="2400" b="0" dirty="0" smtClean="0">
                <a:solidFill>
                  <a:srgbClr val="0F5494"/>
                </a:solidFill>
              </a:rPr>
              <a:t>must </a:t>
            </a:r>
            <a:r>
              <a:rPr lang="en-US" sz="2400" b="0" dirty="0">
                <a:solidFill>
                  <a:srgbClr val="0F5494"/>
                </a:solidFill>
              </a:rPr>
              <a:t>be approved by the national authority that transmitted the </a:t>
            </a:r>
            <a:r>
              <a:rPr lang="en-US" sz="2400" b="0" dirty="0" smtClean="0">
                <a:solidFill>
                  <a:srgbClr val="0F5494"/>
                </a:solidFill>
              </a:rPr>
              <a:t>data</a:t>
            </a:r>
            <a:endParaRPr lang="en-US" sz="2400" b="0" dirty="0">
              <a:solidFill>
                <a:srgbClr val="0F549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8104" y="3658400"/>
            <a:ext cx="3318460" cy="2308324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F5494"/>
                </a:solidFill>
              </a:rPr>
              <a:t>Access for researchers carrying out statistical analysis for scientific purposes</a:t>
            </a:r>
            <a:endParaRPr lang="en-GB" sz="2400" b="0" dirty="0" smtClean="0">
              <a:solidFill>
                <a:srgbClr val="0F549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313" y="6237312"/>
            <a:ext cx="8358252" cy="461665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F5494"/>
                </a:solidFill>
              </a:rPr>
              <a:t>Regulation 557/2013</a:t>
            </a:r>
          </a:p>
        </p:txBody>
      </p:sp>
    </p:spTree>
    <p:extLst>
      <p:ext uri="{BB962C8B-B14F-4D97-AF65-F5344CB8AC3E}">
        <p14:creationId xmlns:p14="http://schemas.microsoft.com/office/powerpoint/2010/main" xmlns="" val="158155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9687" y="3997057"/>
            <a:ext cx="2065284" cy="11205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68313" y="984989"/>
            <a:ext cx="8229600" cy="936625"/>
          </a:xfrm>
        </p:spPr>
        <p:txBody>
          <a:bodyPr/>
          <a:lstStyle/>
          <a:p>
            <a:r>
              <a:rPr lang="en-GB" dirty="0" smtClean="0"/>
              <a:t>Statistical confidentiality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48097" y="2069198"/>
            <a:ext cx="7940327" cy="830997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Regulation 557/2013 on access to confidential data for scientific purposes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76056" y="3356992"/>
            <a:ext cx="2922104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USERS:</a:t>
            </a:r>
          </a:p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researchers belonging to recognized research entity</a:t>
            </a:r>
            <a:endParaRPr lang="en-GB" sz="1800" b="0" dirty="0" smtClean="0">
              <a:solidFill>
                <a:srgbClr val="0F549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2329" y="4797152"/>
            <a:ext cx="495499" cy="4954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6982" y="3429000"/>
            <a:ext cx="3552930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DATA:</a:t>
            </a:r>
          </a:p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Secure use files or </a:t>
            </a:r>
          </a:p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Scientific use files </a:t>
            </a:r>
            <a:br>
              <a:rPr lang="en-US" sz="1800" b="0" dirty="0" smtClean="0">
                <a:solidFill>
                  <a:srgbClr val="0F5494"/>
                </a:solidFill>
              </a:rPr>
            </a:br>
            <a:r>
              <a:rPr lang="en-US" sz="1800" b="0" dirty="0" smtClean="0">
                <a:solidFill>
                  <a:srgbClr val="0F5494"/>
                </a:solidFill>
              </a:rPr>
              <a:t>(partially anonymised data)</a:t>
            </a:r>
            <a:endParaRPr lang="en-GB" sz="1800" b="0" dirty="0" smtClean="0">
              <a:solidFill>
                <a:srgbClr val="0F549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982" y="4909353"/>
            <a:ext cx="3264898" cy="923330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SETTINGS:</a:t>
            </a:r>
          </a:p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Eurostat or research entity</a:t>
            </a:r>
            <a:endParaRPr lang="en-GB" sz="1800" b="0" dirty="0" smtClean="0">
              <a:solidFill>
                <a:srgbClr val="0F5494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2120" y="4692486"/>
            <a:ext cx="2346040" cy="1200329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RESULTS:</a:t>
            </a:r>
          </a:p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Controlled for confidentiality</a:t>
            </a:r>
          </a:p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Publicly available</a:t>
            </a:r>
            <a:endParaRPr lang="en-GB" sz="1800" b="0" dirty="0" smtClean="0">
              <a:solidFill>
                <a:srgbClr val="0F549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982" y="6021288"/>
            <a:ext cx="6009669" cy="646331"/>
          </a:xfrm>
          <a:prstGeom prst="rect">
            <a:avLst/>
          </a:prstGeom>
          <a:noFill/>
          <a:ln w="25400">
            <a:solidFill>
              <a:srgbClr val="0F549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USE:</a:t>
            </a:r>
          </a:p>
          <a:p>
            <a:pPr algn="ctr"/>
            <a:r>
              <a:rPr lang="en-US" sz="1800" b="0" dirty="0" smtClean="0">
                <a:solidFill>
                  <a:srgbClr val="0F5494"/>
                </a:solidFill>
              </a:rPr>
              <a:t>Statistical analysis for scientific purposes</a:t>
            </a:r>
            <a:endParaRPr lang="en-GB" sz="1800" b="0" dirty="0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6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129</TotalTime>
  <Words>333</Words>
  <Application>Microsoft Office PowerPoint</Application>
  <PresentationFormat>On-screen Show (4:3)</PresentationFormat>
  <Paragraphs>65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Statistical confidentiality and disclosure protection</vt:lpstr>
      <vt:lpstr>Statistical confidentiality</vt:lpstr>
      <vt:lpstr>Statistical confidentiality</vt:lpstr>
      <vt:lpstr>Statistical confidentiality</vt:lpstr>
      <vt:lpstr>Statistical confidentiality</vt:lpstr>
      <vt:lpstr>Statistical confidentiality</vt:lpstr>
      <vt:lpstr>Statistical confidentiality</vt:lpstr>
      <vt:lpstr>Statistical confidentiality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Statistical confidentiality and disclosure protection</dc:title>
  <dc:creator>BUJNOWSKA Aleksandra (ESTAT)</dc:creator>
  <cp:lastModifiedBy>Petrika Jorgji</cp:lastModifiedBy>
  <cp:revision>20</cp:revision>
  <dcterms:created xsi:type="dcterms:W3CDTF">2019-01-22T14:41:56Z</dcterms:created>
  <dcterms:modified xsi:type="dcterms:W3CDTF">2019-02-20T16:36:59Z</dcterms:modified>
</cp:coreProperties>
</file>