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2" r:id="rId9"/>
    <p:sldId id="264" r:id="rId10"/>
  </p:sldIdLst>
  <p:sldSz cx="9144000" cy="6858000" type="screen4x3"/>
  <p:notesSz cx="6797675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624"/>
    <a:srgbClr val="2D5EC1"/>
    <a:srgbClr val="3166CF"/>
    <a:srgbClr val="3E6FD2"/>
    <a:srgbClr val="BDDEFF"/>
    <a:srgbClr val="99CCFF"/>
    <a:srgbClr val="808080"/>
    <a:srgbClr val="0F549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4ECF323D-68F4-4562-B2CA-9FF4471DDD80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2314337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B0E10F1B-6734-49A3-BFF1-AF5FC2CEC132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6298026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3086" name="Picture 6" descr="LOGO CE-EN-quadr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1C1E4437-659A-4341-BEA1-0098ED31D02B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22DE2-3C2C-45EA-BC4A-E2DB30C6845D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797086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F8BFBB-3F75-44E6-92C8-3AC987CD89E3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891333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C62670-8460-4B18-B180-E3C331174982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41127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752A7-645D-4CCB-B66E-006A061DC99F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749365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F1644C-8FC0-4B67-B269-145AD3EC35C8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42317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020913-EA6E-4F13-8E73-164197A76F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852027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A0B93F-AFD3-4052-A1A2-C0EB258954D2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49641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9107AF-B0A3-410E-82E8-8D0AB0D9726E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1423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1B2CCA-711F-4C56-B724-587572B8890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751253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235716-F470-4B87-A5D3-28F51EC6FC33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4689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smtClean="0"/>
              <a:t>Second level</a:t>
            </a:r>
            <a:endParaRPr lang="en-GB" smtClean="0"/>
          </a:p>
          <a:p>
            <a:pPr lvl="1"/>
            <a:r>
              <a:rPr lang="en-GB" smtClean="0"/>
              <a:t>Third level</a:t>
            </a:r>
          </a:p>
          <a:p>
            <a:pPr lvl="2"/>
            <a:r>
              <a:rPr lang="en-GB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4EB0FB7C-DAE5-487A-B535-D8886F8271A9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1041" name="Picture 17" descr="LOGO CE_Vertical_EN_NEG_quadri_H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eurlex.europa.eu/LexUriServ/LexUriServ.do?uri=OJ:L:2007:294:0005:0010:EN:PDF" TargetMode="External"/><Relationship Id="rId2" Type="http://schemas.openxmlformats.org/officeDocument/2006/relationships/hyperlink" Target="http://eurlex.europa.eu/LexUriServ/LexUriServ.do?uri=OJ:L:2007:113:0003:0008:EN: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urlex.europa.eu/LexUriServ/LexUriServ.do?uri=OJ:L:2008:005:0003:0012:EN:PD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eurlex.europa.eu/LexUriServ/LexUriServ.do?uri=OJ:L:2011:034:0029:0032:EN:PDF" TargetMode="External"/><Relationship Id="rId2" Type="http://schemas.openxmlformats.org/officeDocument/2006/relationships/hyperlink" Target="http://eurlex.europa.eu/LexUriServ/LexUriServ.do?uri=OJ:L:2011:071:0004:0008:EN:PDF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ec.europa.eu/eurostat/web/products-manuals-and-guidelines/-/KS-GQ-16-010" TargetMode="External"/><Relationship Id="rId2" Type="http://schemas.openxmlformats.org/officeDocument/2006/relationships/hyperlink" Target="http://ec.europa.eu/eurostat/web/products-manuals-and-guidelines/-/KS-RA-11-014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c.europa.eu/eurostat/web/products-manuals-and-guidelines/-/KS-GQ-17-013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275856" y="2060848"/>
            <a:ext cx="5040312" cy="790575"/>
          </a:xfrm>
        </p:spPr>
        <p:txBody>
          <a:bodyPr/>
          <a:lstStyle/>
          <a:p>
            <a:r>
              <a:rPr lang="en-GB" sz="7000" dirty="0" smtClean="0"/>
              <a:t>ESSPROS</a:t>
            </a:r>
            <a:endParaRPr lang="en-GB" sz="7000" dirty="0"/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buClrTx/>
            </a:pPr>
            <a:r>
              <a:rPr lang="en-GB" sz="3600" dirty="0">
                <a:solidFill>
                  <a:srgbClr val="FFD62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r>
              <a:rPr lang="en-GB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uropean </a:t>
            </a:r>
            <a:r>
              <a:rPr lang="en-GB" sz="3600" dirty="0">
                <a:solidFill>
                  <a:srgbClr val="FFD62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en-GB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ystem of integrated </a:t>
            </a:r>
          </a:p>
          <a:p>
            <a:pPr>
              <a:buClrTx/>
            </a:pPr>
            <a:r>
              <a:rPr lang="en-GB" sz="3600" dirty="0">
                <a:solidFill>
                  <a:srgbClr val="FFD62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en-GB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ocial </a:t>
            </a:r>
            <a:r>
              <a:rPr lang="en-GB" sz="3600" dirty="0" err="1">
                <a:solidFill>
                  <a:srgbClr val="FFD62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</a:t>
            </a:r>
            <a:r>
              <a:rPr lang="en-GB" sz="32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tection</a:t>
            </a:r>
            <a:r>
              <a:rPr lang="en-GB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sz="3600" dirty="0">
                <a:solidFill>
                  <a:srgbClr val="FFD62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en-GB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tatistics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dirty="0" smtClean="0"/>
              <a:t>ESSPROS - </a:t>
            </a:r>
            <a:r>
              <a:rPr lang="it-IT" sz="3200" dirty="0" err="1" smtClean="0"/>
              <a:t>Objectives</a:t>
            </a:r>
            <a:endParaRPr lang="en-US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2276872"/>
            <a:ext cx="8229600" cy="3888432"/>
          </a:xfrm>
        </p:spPr>
        <p:txBody>
          <a:bodyPr/>
          <a:lstStyle/>
          <a:p>
            <a:pPr indent="-338138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1600" dirty="0" smtClean="0"/>
              <a:t>The </a:t>
            </a:r>
            <a:r>
              <a:rPr lang="it-IT" sz="1600" dirty="0" err="1" smtClean="0"/>
              <a:t>objectives</a:t>
            </a:r>
            <a:r>
              <a:rPr lang="it-IT" sz="1600" dirty="0" smtClean="0"/>
              <a:t> of ESSPROS are:</a:t>
            </a:r>
          </a:p>
          <a:p>
            <a:pPr indent="-338138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1600" dirty="0" smtClean="0"/>
          </a:p>
          <a:p>
            <a:pPr marL="1082675" lvl="1" indent="-6191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1600" dirty="0" smtClean="0"/>
              <a:t>- to </a:t>
            </a:r>
            <a:r>
              <a:rPr lang="it-IT" sz="1600" dirty="0" err="1" smtClean="0"/>
              <a:t>provide</a:t>
            </a:r>
            <a:r>
              <a:rPr lang="it-IT" sz="1600" dirty="0" smtClean="0"/>
              <a:t> a </a:t>
            </a:r>
            <a:r>
              <a:rPr lang="it-IT" sz="1600" dirty="0" err="1" smtClean="0"/>
              <a:t>comprehensive</a:t>
            </a:r>
            <a:r>
              <a:rPr lang="it-IT" sz="1600" dirty="0" smtClean="0"/>
              <a:t> and </a:t>
            </a:r>
            <a:r>
              <a:rPr lang="it-IT" sz="1600" dirty="0" err="1" smtClean="0"/>
              <a:t>coherent</a:t>
            </a:r>
            <a:r>
              <a:rPr lang="it-IT" sz="1600" dirty="0" smtClean="0"/>
              <a:t> </a:t>
            </a:r>
            <a:r>
              <a:rPr lang="it-IT" sz="1600" dirty="0" err="1" smtClean="0"/>
              <a:t>description</a:t>
            </a:r>
            <a:r>
              <a:rPr lang="it-IT" sz="1600" dirty="0" smtClean="0"/>
              <a:t> of social</a:t>
            </a:r>
          </a:p>
          <a:p>
            <a:pPr marL="1082675" lvl="1" indent="-6191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1600" dirty="0" err="1" smtClean="0"/>
              <a:t>protection</a:t>
            </a:r>
            <a:r>
              <a:rPr lang="it-IT" sz="1600" dirty="0" smtClean="0"/>
              <a:t> in the </a:t>
            </a:r>
            <a:r>
              <a:rPr lang="it-IT" sz="1600" dirty="0" err="1" smtClean="0"/>
              <a:t>Member</a:t>
            </a:r>
            <a:r>
              <a:rPr lang="it-IT" sz="1600" dirty="0" smtClean="0"/>
              <a:t> </a:t>
            </a:r>
            <a:r>
              <a:rPr lang="it-IT" sz="1600" dirty="0" err="1" smtClean="0"/>
              <a:t>States</a:t>
            </a:r>
            <a:r>
              <a:rPr lang="it-IT" sz="1600" dirty="0" smtClean="0"/>
              <a:t>:</a:t>
            </a:r>
          </a:p>
          <a:p>
            <a:pPr marL="1082675" lvl="1" indent="-6191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1600" dirty="0" smtClean="0"/>
          </a:p>
          <a:p>
            <a:pPr marL="1082675" lvl="1" indent="-6191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1600" dirty="0" smtClean="0"/>
              <a:t>- </a:t>
            </a:r>
            <a:r>
              <a:rPr lang="it-IT" sz="1600" dirty="0" err="1" smtClean="0"/>
              <a:t>covering</a:t>
            </a:r>
            <a:r>
              <a:rPr lang="it-IT" sz="1600" dirty="0" smtClean="0"/>
              <a:t> social benefits and </a:t>
            </a:r>
            <a:r>
              <a:rPr lang="it-IT" sz="1600" dirty="0" err="1" smtClean="0"/>
              <a:t>their</a:t>
            </a:r>
            <a:r>
              <a:rPr lang="it-IT" sz="1600" dirty="0" smtClean="0"/>
              <a:t> </a:t>
            </a:r>
            <a:r>
              <a:rPr lang="it-IT" sz="1600" dirty="0" err="1" smtClean="0"/>
              <a:t>financing</a:t>
            </a:r>
            <a:r>
              <a:rPr lang="it-IT" sz="1600" dirty="0" smtClean="0"/>
              <a:t>;</a:t>
            </a:r>
          </a:p>
          <a:p>
            <a:pPr marL="1082675" lvl="1" indent="-6191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1600" dirty="0" smtClean="0"/>
          </a:p>
          <a:p>
            <a:pPr marL="1082675" lvl="1" indent="-6191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1600" dirty="0" smtClean="0"/>
              <a:t>- </a:t>
            </a:r>
            <a:r>
              <a:rPr lang="it-IT" sz="1600" dirty="0" err="1" smtClean="0"/>
              <a:t>international</a:t>
            </a:r>
            <a:r>
              <a:rPr lang="it-IT" sz="1600" dirty="0" smtClean="0"/>
              <a:t> </a:t>
            </a:r>
            <a:r>
              <a:rPr lang="it-IT" sz="1600" dirty="0" err="1" smtClean="0"/>
              <a:t>comparability</a:t>
            </a:r>
            <a:r>
              <a:rPr lang="it-IT" sz="1600" dirty="0" smtClean="0"/>
              <a:t>:</a:t>
            </a:r>
          </a:p>
          <a:p>
            <a:pPr marL="1082675" lvl="1" indent="-6191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1600" dirty="0" smtClean="0"/>
          </a:p>
          <a:p>
            <a:pPr marL="1082675" lvl="1" indent="-619125">
              <a:lnSpc>
                <a:spcPct val="8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1600" dirty="0" smtClean="0"/>
              <a:t>- </a:t>
            </a:r>
            <a:r>
              <a:rPr lang="it-IT" sz="1600" dirty="0" err="1" smtClean="0"/>
              <a:t>harmonizing</a:t>
            </a:r>
            <a:r>
              <a:rPr lang="it-IT" sz="1600" dirty="0" smtClean="0"/>
              <a:t> with </a:t>
            </a:r>
            <a:r>
              <a:rPr lang="it-IT" sz="1600" dirty="0" err="1" smtClean="0"/>
              <a:t>other</a:t>
            </a:r>
            <a:r>
              <a:rPr lang="it-IT" sz="1600" dirty="0" smtClean="0"/>
              <a:t> </a:t>
            </a:r>
            <a:r>
              <a:rPr lang="it-IT" sz="1600" dirty="0" err="1" smtClean="0"/>
              <a:t>statistics</a:t>
            </a:r>
            <a:r>
              <a:rPr lang="it-IT" sz="1600" dirty="0" smtClean="0"/>
              <a:t>, </a:t>
            </a:r>
            <a:r>
              <a:rPr lang="it-IT" sz="1600" dirty="0" err="1" smtClean="0"/>
              <a:t>particularly</a:t>
            </a:r>
            <a:r>
              <a:rPr lang="it-IT" sz="1600" dirty="0" smtClean="0"/>
              <a:t> the </a:t>
            </a:r>
            <a:r>
              <a:rPr lang="it-IT" sz="1600" dirty="0" err="1" smtClean="0"/>
              <a:t>national</a:t>
            </a:r>
            <a:r>
              <a:rPr lang="it-IT" sz="1600" dirty="0"/>
              <a:t> </a:t>
            </a:r>
            <a:r>
              <a:rPr lang="it-IT" sz="1600" dirty="0" smtClean="0"/>
              <a:t>accounts, in </a:t>
            </a:r>
            <a:r>
              <a:rPr lang="it-IT" sz="1600" dirty="0" err="1" smtClean="0"/>
              <a:t>its</a:t>
            </a:r>
            <a:r>
              <a:rPr lang="it-IT" sz="1600" dirty="0" smtClean="0"/>
              <a:t> </a:t>
            </a:r>
            <a:r>
              <a:rPr lang="it-IT" sz="1600" dirty="0" err="1" smtClean="0"/>
              <a:t>main</a:t>
            </a:r>
            <a:r>
              <a:rPr lang="it-IT" sz="1600" dirty="0" smtClean="0"/>
              <a:t> </a:t>
            </a:r>
            <a:r>
              <a:rPr lang="it-IT" sz="1600" dirty="0" err="1" smtClean="0"/>
              <a:t>concepts</a:t>
            </a:r>
            <a:r>
              <a:rPr lang="it-IT" sz="1600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936625"/>
          </a:xfrm>
        </p:spPr>
        <p:txBody>
          <a:bodyPr/>
          <a:lstStyle/>
          <a:p>
            <a:r>
              <a:rPr lang="en-GB" dirty="0" smtClean="0"/>
              <a:t>ESSPROS definitions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4536504"/>
          </a:xfrm>
        </p:spPr>
        <p:txBody>
          <a:bodyPr/>
          <a:lstStyle/>
          <a:p>
            <a:pPr marL="336550" indent="-336550">
              <a:lnSpc>
                <a:spcPct val="80000"/>
              </a:lnSpc>
              <a:spcBef>
                <a:spcPts val="500"/>
              </a:spcBef>
              <a:buClr>
                <a:srgbClr val="9C7019"/>
              </a:buClr>
              <a:buFont typeface="Wingdings" charset="2"/>
              <a:buChar char="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sz="1600" b="1" dirty="0" smtClean="0">
                <a:solidFill>
                  <a:srgbClr val="2D5EC1"/>
                </a:solidFill>
              </a:rPr>
              <a:t>Social </a:t>
            </a:r>
            <a:r>
              <a:rPr lang="it-IT" sz="1600" b="1" dirty="0" err="1" smtClean="0">
                <a:solidFill>
                  <a:srgbClr val="2D5EC1"/>
                </a:solidFill>
              </a:rPr>
              <a:t>Protection</a:t>
            </a:r>
            <a:r>
              <a:rPr lang="it-IT" sz="1600" b="1" dirty="0" smtClean="0">
                <a:solidFill>
                  <a:srgbClr val="2D5EC1"/>
                </a:solidFill>
              </a:rPr>
              <a:t>: </a:t>
            </a:r>
          </a:p>
          <a:p>
            <a:pPr marL="336550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sz="1600" dirty="0" smtClean="0"/>
              <a:t>	Social </a:t>
            </a:r>
            <a:r>
              <a:rPr lang="it-IT" sz="1600" dirty="0" err="1" smtClean="0"/>
              <a:t>protection</a:t>
            </a:r>
            <a:r>
              <a:rPr lang="it-IT" sz="1600" dirty="0" smtClean="0"/>
              <a:t> </a:t>
            </a:r>
            <a:r>
              <a:rPr lang="it-IT" sz="1600" dirty="0" err="1" smtClean="0"/>
              <a:t>encompasses</a:t>
            </a:r>
            <a:r>
              <a:rPr lang="it-IT" sz="1600" dirty="0" smtClean="0"/>
              <a:t> </a:t>
            </a:r>
            <a:r>
              <a:rPr lang="it-IT" sz="1600" dirty="0" err="1" smtClean="0"/>
              <a:t>all</a:t>
            </a:r>
            <a:r>
              <a:rPr lang="it-IT" sz="1600" dirty="0" smtClean="0"/>
              <a:t> </a:t>
            </a:r>
            <a:r>
              <a:rPr lang="it-IT" sz="1600" dirty="0" err="1" smtClean="0"/>
              <a:t>interventions</a:t>
            </a:r>
            <a:r>
              <a:rPr lang="it-IT" sz="1600" dirty="0" smtClean="0"/>
              <a:t> from public or private </a:t>
            </a:r>
            <a:r>
              <a:rPr lang="it-IT" sz="1600" dirty="0" err="1" smtClean="0"/>
              <a:t>bodies</a:t>
            </a:r>
            <a:r>
              <a:rPr lang="it-IT" sz="1600" dirty="0" smtClean="0"/>
              <a:t> </a:t>
            </a:r>
            <a:r>
              <a:rPr lang="it-IT" sz="1600" dirty="0" err="1" smtClean="0"/>
              <a:t>intended</a:t>
            </a:r>
            <a:r>
              <a:rPr lang="it-IT" sz="1600" dirty="0" smtClean="0"/>
              <a:t> to </a:t>
            </a:r>
            <a:r>
              <a:rPr lang="it-IT" sz="1600" dirty="0" err="1" smtClean="0"/>
              <a:t>relieve</a:t>
            </a:r>
            <a:r>
              <a:rPr lang="it-IT" sz="1600" dirty="0" smtClean="0"/>
              <a:t> </a:t>
            </a:r>
            <a:r>
              <a:rPr lang="it-IT" sz="1600" dirty="0" err="1" smtClean="0"/>
              <a:t>households</a:t>
            </a:r>
            <a:r>
              <a:rPr lang="it-IT" sz="1600" dirty="0" smtClean="0"/>
              <a:t> and </a:t>
            </a:r>
            <a:r>
              <a:rPr lang="it-IT" sz="1600" dirty="0" err="1" smtClean="0"/>
              <a:t>individuals</a:t>
            </a:r>
            <a:r>
              <a:rPr lang="it-IT" sz="1600" dirty="0" smtClean="0"/>
              <a:t> of the </a:t>
            </a:r>
            <a:r>
              <a:rPr lang="it-IT" sz="1600" dirty="0" err="1" smtClean="0"/>
              <a:t>burden</a:t>
            </a:r>
            <a:r>
              <a:rPr lang="it-IT" sz="1600" dirty="0" smtClean="0"/>
              <a:t> of a </a:t>
            </a:r>
            <a:r>
              <a:rPr lang="it-IT" sz="1600" dirty="0" err="1" smtClean="0"/>
              <a:t>defined</a:t>
            </a:r>
            <a:r>
              <a:rPr lang="it-IT" sz="1600" dirty="0" smtClean="0"/>
              <a:t> set of </a:t>
            </a:r>
            <a:r>
              <a:rPr lang="it-IT" sz="1600" dirty="0" err="1" smtClean="0"/>
              <a:t>risks</a:t>
            </a:r>
            <a:r>
              <a:rPr lang="it-IT" sz="1600" dirty="0" smtClean="0"/>
              <a:t> or </a:t>
            </a:r>
            <a:r>
              <a:rPr lang="it-IT" sz="1600" dirty="0" err="1" smtClean="0"/>
              <a:t>needs</a:t>
            </a:r>
            <a:r>
              <a:rPr lang="it-IT" sz="1600" dirty="0" smtClean="0"/>
              <a:t>. </a:t>
            </a:r>
            <a:r>
              <a:rPr lang="it-IT" sz="1600" dirty="0" err="1" smtClean="0"/>
              <a:t>Neither</a:t>
            </a:r>
            <a:r>
              <a:rPr lang="it-IT" sz="1600" dirty="0" smtClean="0"/>
              <a:t> </a:t>
            </a:r>
            <a:r>
              <a:rPr lang="it-IT" sz="1600" dirty="0"/>
              <a:t>a </a:t>
            </a:r>
            <a:r>
              <a:rPr lang="it-IT" sz="1600" dirty="0" err="1"/>
              <a:t>simultaneous</a:t>
            </a:r>
            <a:r>
              <a:rPr lang="it-IT" sz="1600" dirty="0"/>
              <a:t> </a:t>
            </a:r>
            <a:r>
              <a:rPr lang="it-IT" sz="1600" dirty="0" err="1"/>
              <a:t>reciprocal</a:t>
            </a:r>
            <a:r>
              <a:rPr lang="it-IT" sz="1600" dirty="0"/>
              <a:t> </a:t>
            </a:r>
            <a:r>
              <a:rPr lang="it-IT" sz="1600" dirty="0" err="1"/>
              <a:t>nor</a:t>
            </a:r>
            <a:r>
              <a:rPr lang="it-IT" sz="1600" dirty="0"/>
              <a:t> an </a:t>
            </a:r>
            <a:r>
              <a:rPr lang="it-IT" sz="1600" dirty="0" err="1"/>
              <a:t>individual</a:t>
            </a:r>
            <a:r>
              <a:rPr lang="it-IT" sz="1600" dirty="0"/>
              <a:t> </a:t>
            </a:r>
            <a:r>
              <a:rPr lang="it-IT" sz="1600" dirty="0" err="1"/>
              <a:t>arrangement</a:t>
            </a:r>
            <a:r>
              <a:rPr lang="it-IT" sz="1600" dirty="0"/>
              <a:t> are </a:t>
            </a:r>
            <a:r>
              <a:rPr lang="it-IT" sz="1600" dirty="0" err="1"/>
              <a:t>involved</a:t>
            </a:r>
            <a:r>
              <a:rPr lang="it-IT" sz="1600" dirty="0"/>
              <a:t>.</a:t>
            </a:r>
          </a:p>
          <a:p>
            <a:pPr marL="336550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sz="1600" dirty="0">
              <a:solidFill>
                <a:srgbClr val="9C7019"/>
              </a:solidFill>
            </a:endParaRPr>
          </a:p>
          <a:p>
            <a:pPr marL="336550" indent="-336550">
              <a:lnSpc>
                <a:spcPct val="80000"/>
              </a:lnSpc>
              <a:spcBef>
                <a:spcPts val="500"/>
              </a:spcBef>
              <a:buClr>
                <a:srgbClr val="9C7019"/>
              </a:buClr>
              <a:buFont typeface="Wingdings" charset="2"/>
              <a:buChar char="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sz="1600" b="1" dirty="0" err="1" smtClean="0">
                <a:solidFill>
                  <a:srgbClr val="2D5EC1"/>
                </a:solidFill>
              </a:rPr>
              <a:t>Risks</a:t>
            </a:r>
            <a:r>
              <a:rPr lang="it-IT" sz="1600" b="1" dirty="0" smtClean="0">
                <a:solidFill>
                  <a:srgbClr val="2D5EC1"/>
                </a:solidFill>
              </a:rPr>
              <a:t>/</a:t>
            </a:r>
            <a:r>
              <a:rPr lang="it-IT" sz="1600" b="1" dirty="0" err="1" smtClean="0">
                <a:solidFill>
                  <a:srgbClr val="2D5EC1"/>
                </a:solidFill>
              </a:rPr>
              <a:t>needs</a:t>
            </a:r>
            <a:r>
              <a:rPr lang="it-IT" sz="1600" b="1" dirty="0" smtClean="0">
                <a:solidFill>
                  <a:srgbClr val="2D5EC1"/>
                </a:solidFill>
              </a:rPr>
              <a:t> </a:t>
            </a:r>
            <a:r>
              <a:rPr lang="it-IT" sz="1600" b="1" dirty="0" err="1" smtClean="0">
                <a:solidFill>
                  <a:srgbClr val="2D5EC1"/>
                </a:solidFill>
              </a:rPr>
              <a:t>that</a:t>
            </a:r>
            <a:r>
              <a:rPr lang="it-IT" sz="1600" b="1" dirty="0" smtClean="0">
                <a:solidFill>
                  <a:srgbClr val="2D5EC1"/>
                </a:solidFill>
              </a:rPr>
              <a:t> </a:t>
            </a:r>
            <a:r>
              <a:rPr lang="it-IT" sz="1600" b="1" dirty="0" err="1" smtClean="0">
                <a:solidFill>
                  <a:srgbClr val="2D5EC1"/>
                </a:solidFill>
              </a:rPr>
              <a:t>may</a:t>
            </a:r>
            <a:r>
              <a:rPr lang="it-IT" sz="1600" b="1" dirty="0" smtClean="0">
                <a:solidFill>
                  <a:srgbClr val="2D5EC1"/>
                </a:solidFill>
              </a:rPr>
              <a:t> </a:t>
            </a:r>
            <a:r>
              <a:rPr lang="it-IT" sz="1600" b="1" dirty="0" err="1" smtClean="0">
                <a:solidFill>
                  <a:srgbClr val="2D5EC1"/>
                </a:solidFill>
              </a:rPr>
              <a:t>give</a:t>
            </a:r>
            <a:r>
              <a:rPr lang="it-IT" sz="1600" b="1" dirty="0" smtClean="0">
                <a:solidFill>
                  <a:srgbClr val="2D5EC1"/>
                </a:solidFill>
              </a:rPr>
              <a:t> rise to social </a:t>
            </a:r>
            <a:r>
              <a:rPr lang="it-IT" sz="1600" b="1" dirty="0" err="1" smtClean="0">
                <a:solidFill>
                  <a:srgbClr val="2D5EC1"/>
                </a:solidFill>
              </a:rPr>
              <a:t>protection</a:t>
            </a:r>
            <a:r>
              <a:rPr lang="it-IT" sz="1600" b="1" dirty="0" smtClean="0">
                <a:solidFill>
                  <a:srgbClr val="2D5EC1"/>
                </a:solidFill>
              </a:rPr>
              <a:t>:</a:t>
            </a:r>
          </a:p>
          <a:p>
            <a:pPr marL="336550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sz="1600" dirty="0" smtClean="0"/>
              <a:t>	</a:t>
            </a:r>
            <a:r>
              <a:rPr lang="it-IT" sz="1600" dirty="0" err="1" smtClean="0"/>
              <a:t>Sickness</a:t>
            </a:r>
            <a:r>
              <a:rPr lang="it-IT" sz="1600" dirty="0" smtClean="0"/>
              <a:t>/</a:t>
            </a:r>
            <a:r>
              <a:rPr lang="it-IT" sz="1600" dirty="0" err="1" smtClean="0"/>
              <a:t>Health</a:t>
            </a:r>
            <a:r>
              <a:rPr lang="it-IT" sz="1600" dirty="0" smtClean="0"/>
              <a:t> care, </a:t>
            </a:r>
            <a:r>
              <a:rPr lang="it-IT" sz="1600" dirty="0" err="1" smtClean="0"/>
              <a:t>Disability</a:t>
            </a:r>
            <a:r>
              <a:rPr lang="it-IT" sz="1600" dirty="0" smtClean="0"/>
              <a:t>, </a:t>
            </a:r>
            <a:r>
              <a:rPr lang="it-IT" sz="1600" dirty="0" err="1" smtClean="0"/>
              <a:t>Old</a:t>
            </a:r>
            <a:r>
              <a:rPr lang="it-IT" sz="1600" dirty="0" smtClean="0"/>
              <a:t> </a:t>
            </a:r>
            <a:r>
              <a:rPr lang="it-IT" sz="1600" dirty="0" err="1" smtClean="0"/>
              <a:t>age</a:t>
            </a:r>
            <a:r>
              <a:rPr lang="it-IT" sz="1600" dirty="0" smtClean="0"/>
              <a:t>, </a:t>
            </a:r>
            <a:r>
              <a:rPr lang="it-IT" sz="1600" dirty="0" err="1" smtClean="0"/>
              <a:t>Survivors</a:t>
            </a:r>
            <a:r>
              <a:rPr lang="it-IT" sz="1600" dirty="0" smtClean="0"/>
              <a:t>, Family/</a:t>
            </a:r>
            <a:r>
              <a:rPr lang="it-IT" sz="1600" dirty="0" err="1" smtClean="0"/>
              <a:t>Children</a:t>
            </a:r>
            <a:r>
              <a:rPr lang="it-IT" sz="1600" dirty="0" smtClean="0"/>
              <a:t>, </a:t>
            </a:r>
            <a:r>
              <a:rPr lang="it-IT" sz="1600" dirty="0" err="1" smtClean="0"/>
              <a:t>Unemployment</a:t>
            </a:r>
            <a:r>
              <a:rPr lang="it-IT" sz="1600" dirty="0" smtClean="0"/>
              <a:t>, </a:t>
            </a:r>
            <a:r>
              <a:rPr lang="it-IT" sz="1600" dirty="0" err="1" smtClean="0"/>
              <a:t>Housing</a:t>
            </a:r>
            <a:r>
              <a:rPr lang="it-IT" sz="1600" dirty="0" smtClean="0"/>
              <a:t> and Social </a:t>
            </a:r>
            <a:r>
              <a:rPr lang="it-IT" sz="1600" dirty="0" err="1" smtClean="0"/>
              <a:t>exclusion</a:t>
            </a:r>
            <a:r>
              <a:rPr lang="it-IT" sz="1600" dirty="0" smtClean="0"/>
              <a:t> </a:t>
            </a:r>
            <a:r>
              <a:rPr lang="it-IT" sz="1600" dirty="0" err="1" smtClean="0"/>
              <a:t>not</a:t>
            </a:r>
            <a:r>
              <a:rPr lang="it-IT" sz="1600" dirty="0"/>
              <a:t> </a:t>
            </a:r>
            <a:r>
              <a:rPr lang="it-IT" sz="1600" dirty="0" err="1" smtClean="0"/>
              <a:t>elsewhere</a:t>
            </a:r>
            <a:r>
              <a:rPr lang="it-IT" sz="1600" dirty="0" smtClean="0"/>
              <a:t> </a:t>
            </a:r>
            <a:r>
              <a:rPr lang="it-IT" sz="1600" dirty="0" err="1" smtClean="0"/>
              <a:t>classified</a:t>
            </a:r>
            <a:r>
              <a:rPr lang="it-IT" sz="1600" dirty="0" smtClean="0"/>
              <a:t>.</a:t>
            </a:r>
          </a:p>
          <a:p>
            <a:pPr marL="336550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sz="1600" dirty="0" smtClean="0"/>
          </a:p>
          <a:p>
            <a:pPr marL="336550" indent="-336550">
              <a:lnSpc>
                <a:spcPct val="80000"/>
              </a:lnSpc>
              <a:spcBef>
                <a:spcPts val="500"/>
              </a:spcBef>
              <a:buClr>
                <a:srgbClr val="9C7019"/>
              </a:buClr>
              <a:buFont typeface="Wingdings" charset="2"/>
              <a:buChar char="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sz="1600" b="1" dirty="0" smtClean="0">
                <a:solidFill>
                  <a:srgbClr val="2D5EC1"/>
                </a:solidFill>
              </a:rPr>
              <a:t>Social Benefits:</a:t>
            </a:r>
          </a:p>
          <a:p>
            <a:pPr marL="336550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sz="1600" dirty="0" smtClean="0"/>
              <a:t>	Cash </a:t>
            </a:r>
            <a:r>
              <a:rPr lang="it-IT" sz="1600" dirty="0" err="1" smtClean="0"/>
              <a:t>payments</a:t>
            </a:r>
            <a:r>
              <a:rPr lang="it-IT" sz="1600" dirty="0" smtClean="0"/>
              <a:t>, </a:t>
            </a:r>
            <a:r>
              <a:rPr lang="it-IT" sz="1600" dirty="0" err="1" smtClean="0"/>
              <a:t>reimbursements</a:t>
            </a:r>
            <a:r>
              <a:rPr lang="it-IT" sz="1600" dirty="0" smtClean="0"/>
              <a:t>, </a:t>
            </a:r>
            <a:r>
              <a:rPr lang="it-IT" sz="1600" dirty="0" err="1" smtClean="0"/>
              <a:t>goods</a:t>
            </a:r>
            <a:r>
              <a:rPr lang="it-IT" sz="1600" dirty="0" smtClean="0"/>
              <a:t> and </a:t>
            </a:r>
            <a:r>
              <a:rPr lang="it-IT" sz="1600" dirty="0" err="1" smtClean="0"/>
              <a:t>services</a:t>
            </a:r>
            <a:r>
              <a:rPr lang="it-IT" sz="1600" dirty="0" smtClean="0"/>
              <a:t> </a:t>
            </a:r>
            <a:r>
              <a:rPr lang="it-IT" sz="1600" dirty="0" err="1" smtClean="0"/>
              <a:t>provided</a:t>
            </a:r>
            <a:r>
              <a:rPr lang="it-IT" sz="1600" dirty="0" smtClean="0"/>
              <a:t> to </a:t>
            </a:r>
            <a:r>
              <a:rPr lang="it-IT" sz="1600" dirty="0" err="1" smtClean="0"/>
              <a:t>protected</a:t>
            </a:r>
            <a:r>
              <a:rPr lang="it-IT" sz="1600" dirty="0" smtClean="0"/>
              <a:t> </a:t>
            </a:r>
            <a:r>
              <a:rPr lang="it-IT" sz="1600" dirty="0" err="1" smtClean="0"/>
              <a:t>population</a:t>
            </a:r>
            <a:r>
              <a:rPr lang="it-IT" sz="1600" dirty="0" smtClean="0"/>
              <a:t>.</a:t>
            </a:r>
          </a:p>
          <a:p>
            <a:pPr marL="336550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endParaRPr lang="it-IT" sz="1600" dirty="0" smtClean="0"/>
          </a:p>
          <a:p>
            <a:pPr marL="336550" indent="-336550">
              <a:lnSpc>
                <a:spcPct val="80000"/>
              </a:lnSpc>
              <a:spcBef>
                <a:spcPts val="500"/>
              </a:spcBef>
              <a:buClr>
                <a:srgbClr val="9C7019"/>
              </a:buClr>
              <a:buFont typeface="Wingdings" charset="2"/>
              <a:buChar char="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sz="1600" b="1" dirty="0" smtClean="0">
                <a:solidFill>
                  <a:srgbClr val="2D5EC1"/>
                </a:solidFill>
              </a:rPr>
              <a:t>Social </a:t>
            </a:r>
            <a:r>
              <a:rPr lang="it-IT" sz="1600" b="1" dirty="0" err="1" smtClean="0">
                <a:solidFill>
                  <a:srgbClr val="2D5EC1"/>
                </a:solidFill>
              </a:rPr>
              <a:t>protection</a:t>
            </a:r>
            <a:r>
              <a:rPr lang="it-IT" sz="1600" b="1" dirty="0" smtClean="0">
                <a:solidFill>
                  <a:srgbClr val="2D5EC1"/>
                </a:solidFill>
              </a:rPr>
              <a:t> </a:t>
            </a:r>
            <a:r>
              <a:rPr lang="it-IT" sz="1600" b="1" dirty="0" err="1" smtClean="0">
                <a:solidFill>
                  <a:srgbClr val="2D5EC1"/>
                </a:solidFill>
              </a:rPr>
              <a:t>scheme</a:t>
            </a:r>
            <a:r>
              <a:rPr lang="it-IT" sz="1600" b="1" dirty="0" smtClean="0">
                <a:solidFill>
                  <a:srgbClr val="2D5EC1"/>
                </a:solidFill>
              </a:rPr>
              <a:t>:</a:t>
            </a:r>
          </a:p>
          <a:p>
            <a:pPr marL="336550" indent="-336550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it-IT" sz="1600" dirty="0" smtClean="0"/>
              <a:t>	A </a:t>
            </a:r>
            <a:r>
              <a:rPr lang="it-IT" sz="1600" dirty="0" err="1" smtClean="0"/>
              <a:t>distinct</a:t>
            </a:r>
            <a:r>
              <a:rPr lang="it-IT" sz="1600" dirty="0" smtClean="0"/>
              <a:t> body of </a:t>
            </a:r>
            <a:r>
              <a:rPr lang="it-IT" sz="1600" dirty="0" err="1" smtClean="0"/>
              <a:t>rules</a:t>
            </a:r>
            <a:r>
              <a:rPr lang="it-IT" sz="1600" dirty="0" smtClean="0"/>
              <a:t>, </a:t>
            </a:r>
            <a:r>
              <a:rPr lang="it-IT" sz="1600" dirty="0" err="1" smtClean="0"/>
              <a:t>supported</a:t>
            </a:r>
            <a:r>
              <a:rPr lang="it-IT" sz="1600" dirty="0" smtClean="0"/>
              <a:t> by </a:t>
            </a:r>
            <a:r>
              <a:rPr lang="it-IT" sz="1600" dirty="0" err="1" smtClean="0"/>
              <a:t>one</a:t>
            </a:r>
            <a:r>
              <a:rPr lang="it-IT" sz="1600" dirty="0" smtClean="0"/>
              <a:t> or more </a:t>
            </a:r>
            <a:r>
              <a:rPr lang="it-IT" sz="1600" dirty="0" err="1" smtClean="0"/>
              <a:t>institutional</a:t>
            </a:r>
            <a:r>
              <a:rPr lang="it-IT" sz="1600" dirty="0" smtClean="0"/>
              <a:t> </a:t>
            </a:r>
            <a:r>
              <a:rPr lang="it-IT" sz="1600" dirty="0" err="1" smtClean="0"/>
              <a:t>units</a:t>
            </a:r>
            <a:r>
              <a:rPr lang="it-IT" sz="1600" dirty="0" smtClean="0"/>
              <a:t>, </a:t>
            </a:r>
            <a:r>
              <a:rPr lang="it-IT" sz="1600" dirty="0" err="1" smtClean="0"/>
              <a:t>governing</a:t>
            </a:r>
            <a:r>
              <a:rPr lang="it-IT" sz="1600" dirty="0" smtClean="0"/>
              <a:t> the </a:t>
            </a:r>
            <a:r>
              <a:rPr lang="it-IT" sz="1600" dirty="0" err="1" smtClean="0"/>
              <a:t>provision</a:t>
            </a:r>
            <a:r>
              <a:rPr lang="it-IT" sz="1600" dirty="0" smtClean="0"/>
              <a:t> of social </a:t>
            </a:r>
            <a:r>
              <a:rPr lang="it-IT" sz="1600" dirty="0" err="1" smtClean="0"/>
              <a:t>protection</a:t>
            </a:r>
            <a:r>
              <a:rPr lang="it-IT" sz="1600" dirty="0" smtClean="0"/>
              <a:t> benefits and </a:t>
            </a:r>
            <a:r>
              <a:rPr lang="it-IT" sz="1600" dirty="0" err="1" smtClean="0"/>
              <a:t>their</a:t>
            </a:r>
            <a:r>
              <a:rPr lang="it-IT" sz="1600" dirty="0"/>
              <a:t> </a:t>
            </a:r>
            <a:r>
              <a:rPr lang="it-IT" sz="1600" dirty="0" err="1" smtClean="0"/>
              <a:t>financing</a:t>
            </a:r>
            <a:r>
              <a:rPr lang="it-IT" sz="1600" dirty="0" smtClean="0"/>
              <a:t>.</a:t>
            </a:r>
          </a:p>
          <a:p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xmlns="" val="285649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268761"/>
            <a:ext cx="8229600" cy="432048"/>
          </a:xfrm>
        </p:spPr>
        <p:txBody>
          <a:bodyPr/>
          <a:lstStyle/>
          <a:p>
            <a:r>
              <a:rPr lang="en-GB" dirty="0" smtClean="0"/>
              <a:t>ESSPROS - Components</a:t>
            </a:r>
            <a:endParaRPr lang="en-GB" dirty="0"/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179512" y="2090852"/>
            <a:ext cx="8362243" cy="2039395"/>
            <a:chOff x="-1" y="590"/>
            <a:chExt cx="5030" cy="1567"/>
          </a:xfrm>
        </p:grpSpPr>
        <p:sp>
          <p:nvSpPr>
            <p:cNvPr id="6" name="Text Box 16"/>
            <p:cNvSpPr txBox="1">
              <a:spLocks noChangeArrowheads="1"/>
            </p:cNvSpPr>
            <p:nvPr/>
          </p:nvSpPr>
          <p:spPr bwMode="auto">
            <a:xfrm>
              <a:off x="2740" y="1703"/>
              <a:ext cx="1854" cy="2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" name="Text Box 17"/>
            <p:cNvSpPr txBox="1">
              <a:spLocks noChangeArrowheads="1"/>
            </p:cNvSpPr>
            <p:nvPr/>
          </p:nvSpPr>
          <p:spPr bwMode="auto">
            <a:xfrm>
              <a:off x="3129" y="1580"/>
              <a:ext cx="1881" cy="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9pPr>
            </a:lstStyle>
            <a:p>
              <a:pPr algn="ctr">
                <a:buClrTx/>
                <a:buFontTx/>
                <a:buNone/>
              </a:pPr>
              <a:r>
                <a:rPr lang="it-IT" b="1"/>
                <a:t>Social Protection</a:t>
              </a:r>
            </a:p>
            <a:p>
              <a:pPr algn="ctr">
                <a:buClrTx/>
                <a:buFontTx/>
                <a:buNone/>
              </a:pPr>
              <a:r>
                <a:rPr lang="it-IT" b="1"/>
                <a:t>Expenditure and Receipts</a:t>
              </a:r>
            </a:p>
            <a:p>
              <a:pPr algn="ctr">
                <a:buClrTx/>
                <a:buFontTx/>
                <a:buNone/>
              </a:pPr>
              <a:r>
                <a:rPr lang="it-IT" b="1"/>
                <a:t>(Quantitative data)</a:t>
              </a:r>
            </a:p>
          </p:txBody>
        </p:sp>
        <p:grpSp>
          <p:nvGrpSpPr>
            <p:cNvPr id="8" name="Group 18"/>
            <p:cNvGrpSpPr>
              <a:grpSpLocks/>
            </p:cNvGrpSpPr>
            <p:nvPr/>
          </p:nvGrpSpPr>
          <p:grpSpPr bwMode="auto">
            <a:xfrm>
              <a:off x="1140" y="590"/>
              <a:ext cx="2044" cy="1540"/>
              <a:chOff x="1140" y="590"/>
              <a:chExt cx="2044" cy="1540"/>
            </a:xfrm>
          </p:grpSpPr>
          <p:pic>
            <p:nvPicPr>
              <p:cNvPr id="13" name="Picture 19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84" y="590"/>
                <a:ext cx="1900" cy="1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14" name="Rectangle 20"/>
              <p:cNvSpPr>
                <a:spLocks noChangeArrowheads="1"/>
              </p:cNvSpPr>
              <p:nvPr/>
            </p:nvSpPr>
            <p:spPr bwMode="auto">
              <a:xfrm>
                <a:off x="1140" y="638"/>
                <a:ext cx="1900" cy="1492"/>
              </a:xfrm>
              <a:prstGeom prst="rect">
                <a:avLst/>
              </a:prstGeom>
              <a:noFill/>
              <a:ln w="9360" cap="sq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sp>
          <p:nvSpPr>
            <p:cNvPr id="9" name="Text Box 21"/>
            <p:cNvSpPr txBox="1">
              <a:spLocks noChangeArrowheads="1"/>
            </p:cNvSpPr>
            <p:nvPr/>
          </p:nvSpPr>
          <p:spPr bwMode="auto">
            <a:xfrm>
              <a:off x="1230" y="1671"/>
              <a:ext cx="1681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9pPr>
            </a:lstStyle>
            <a:p>
              <a:pPr algn="ctr">
                <a:buClrTx/>
                <a:buFontTx/>
                <a:buNone/>
              </a:pPr>
              <a:r>
                <a:rPr lang="it-IT" b="1"/>
                <a:t>Social Protection</a:t>
              </a:r>
            </a:p>
            <a:p>
              <a:pPr algn="ctr">
                <a:buClrTx/>
                <a:buFontTx/>
                <a:buNone/>
              </a:pPr>
              <a:r>
                <a:rPr lang="it-IT" b="1"/>
                <a:t>Qualitative Information</a:t>
              </a:r>
            </a:p>
          </p:txBody>
        </p:sp>
        <p:pic>
          <p:nvPicPr>
            <p:cNvPr id="10" name="Picture 2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7" y="673"/>
              <a:ext cx="948" cy="9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1" name="Rectangle 23"/>
            <p:cNvSpPr>
              <a:spLocks noChangeArrowheads="1"/>
            </p:cNvSpPr>
            <p:nvPr/>
          </p:nvSpPr>
          <p:spPr bwMode="auto">
            <a:xfrm>
              <a:off x="3129" y="627"/>
              <a:ext cx="1900" cy="1492"/>
            </a:xfrm>
            <a:prstGeom prst="rect">
              <a:avLst/>
            </a:prstGeom>
            <a:noFill/>
            <a:ln w="93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" name="Text Box 24"/>
            <p:cNvSpPr txBox="1">
              <a:spLocks noChangeArrowheads="1"/>
            </p:cNvSpPr>
            <p:nvPr/>
          </p:nvSpPr>
          <p:spPr bwMode="auto">
            <a:xfrm>
              <a:off x="-1" y="945"/>
              <a:ext cx="903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9pPr>
            </a:lstStyle>
            <a:p>
              <a:pPr algn="ctr">
                <a:buClrTx/>
                <a:buFontTx/>
                <a:buNone/>
              </a:pPr>
              <a:r>
                <a:rPr lang="it-IT" sz="2400" b="1" dirty="0">
                  <a:solidFill>
                    <a:srgbClr val="333399"/>
                  </a:solidFill>
                </a:rPr>
                <a:t>CORE </a:t>
              </a:r>
            </a:p>
            <a:p>
              <a:pPr algn="ctr">
                <a:buClrTx/>
                <a:buFontTx/>
                <a:buNone/>
              </a:pPr>
              <a:r>
                <a:rPr lang="it-IT" sz="2400" b="1" dirty="0">
                  <a:solidFill>
                    <a:srgbClr val="333399"/>
                  </a:solidFill>
                </a:rPr>
                <a:t>SYSTEM</a:t>
              </a:r>
            </a:p>
          </p:txBody>
        </p:sp>
      </p:grpSp>
      <p:grpSp>
        <p:nvGrpSpPr>
          <p:cNvPr id="26" name="Group 2"/>
          <p:cNvGrpSpPr>
            <a:grpSpLocks/>
          </p:cNvGrpSpPr>
          <p:nvPr/>
        </p:nvGrpSpPr>
        <p:grpSpPr bwMode="auto">
          <a:xfrm>
            <a:off x="179512" y="4219934"/>
            <a:ext cx="8362243" cy="2030159"/>
            <a:chOff x="-163" y="2307"/>
            <a:chExt cx="4131" cy="1324"/>
          </a:xfrm>
        </p:grpSpPr>
        <p:sp>
          <p:nvSpPr>
            <p:cNvPr id="27" name="Text Box 3"/>
            <p:cNvSpPr txBox="1">
              <a:spLocks noChangeArrowheads="1"/>
            </p:cNvSpPr>
            <p:nvPr/>
          </p:nvSpPr>
          <p:spPr bwMode="auto">
            <a:xfrm>
              <a:off x="-163" y="2713"/>
              <a:ext cx="1155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9pPr>
            </a:lstStyle>
            <a:p>
              <a:pPr>
                <a:buClrTx/>
                <a:buFontTx/>
                <a:buNone/>
              </a:pPr>
              <a:r>
                <a:rPr lang="it-IT" sz="2400" b="1" dirty="0">
                  <a:solidFill>
                    <a:srgbClr val="333399"/>
                  </a:solidFill>
                </a:rPr>
                <a:t>MODULES</a:t>
              </a:r>
            </a:p>
          </p:txBody>
        </p:sp>
        <p:grpSp>
          <p:nvGrpSpPr>
            <p:cNvPr id="28" name="Group 4"/>
            <p:cNvGrpSpPr>
              <a:grpSpLocks/>
            </p:cNvGrpSpPr>
            <p:nvPr/>
          </p:nvGrpSpPr>
          <p:grpSpPr bwMode="auto">
            <a:xfrm>
              <a:off x="971" y="2307"/>
              <a:ext cx="2997" cy="1324"/>
              <a:chOff x="971" y="2307"/>
              <a:chExt cx="2997" cy="1324"/>
            </a:xfrm>
          </p:grpSpPr>
          <p:sp>
            <p:nvSpPr>
              <p:cNvPr id="29" name="Rectangle 5"/>
              <p:cNvSpPr>
                <a:spLocks noChangeArrowheads="1"/>
              </p:cNvSpPr>
              <p:nvPr/>
            </p:nvSpPr>
            <p:spPr bwMode="auto">
              <a:xfrm>
                <a:off x="971" y="2307"/>
                <a:ext cx="1449" cy="1279"/>
              </a:xfrm>
              <a:prstGeom prst="rect">
                <a:avLst/>
              </a:prstGeom>
              <a:solidFill>
                <a:srgbClr val="FFFFFF"/>
              </a:solidFill>
              <a:ln w="25560" cap="sq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sx="51000" sy="51000" algn="ctr" rotWithShape="0">
                  <a:schemeClr val="tx1"/>
                </a:outerShdw>
              </a:effectLst>
            </p:spPr>
            <p:txBody>
              <a:bodyPr wrap="none" anchor="ctr"/>
              <a:lstStyle/>
              <a:p>
                <a:endParaRPr lang="en-GB"/>
              </a:p>
            </p:txBody>
          </p:sp>
          <p:pic>
            <p:nvPicPr>
              <p:cNvPr id="30" name="Picture 6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5" y="2363"/>
                <a:ext cx="1261" cy="85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31" name="Text Box 7"/>
              <p:cNvSpPr txBox="1">
                <a:spLocks noChangeArrowheads="1"/>
              </p:cNvSpPr>
              <p:nvPr/>
            </p:nvSpPr>
            <p:spPr bwMode="auto">
              <a:xfrm>
                <a:off x="1298" y="3227"/>
                <a:ext cx="1009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>
                  <a:buClrTx/>
                  <a:buFontTx/>
                  <a:buNone/>
                </a:pPr>
                <a:r>
                  <a:rPr lang="it-IT" b="1"/>
                  <a:t>Pension </a:t>
                </a:r>
              </a:p>
              <a:p>
                <a:pPr>
                  <a:buClrTx/>
                  <a:buFontTx/>
                  <a:buNone/>
                </a:pPr>
                <a:r>
                  <a:rPr lang="it-IT" b="1"/>
                  <a:t>Beneficiaries</a:t>
                </a:r>
              </a:p>
            </p:txBody>
          </p:sp>
          <p:sp>
            <p:nvSpPr>
              <p:cNvPr id="32" name="Rectangle 8"/>
              <p:cNvSpPr>
                <a:spLocks noChangeArrowheads="1"/>
              </p:cNvSpPr>
              <p:nvPr/>
            </p:nvSpPr>
            <p:spPr bwMode="auto">
              <a:xfrm>
                <a:off x="2519" y="2330"/>
                <a:ext cx="1449" cy="1279"/>
              </a:xfrm>
              <a:prstGeom prst="rect">
                <a:avLst/>
              </a:prstGeom>
              <a:solidFill>
                <a:srgbClr val="FFFFFF"/>
              </a:solidFill>
              <a:ln w="25560" cap="sq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33" name="Text Box 9"/>
              <p:cNvSpPr txBox="1">
                <a:spLocks noChangeArrowheads="1"/>
              </p:cNvSpPr>
              <p:nvPr/>
            </p:nvSpPr>
            <p:spPr bwMode="auto">
              <a:xfrm>
                <a:off x="2848" y="3227"/>
                <a:ext cx="953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>
                  <a:buClrTx/>
                  <a:buFontTx/>
                  <a:buNone/>
                </a:pPr>
                <a:r>
                  <a:rPr lang="it-IT" b="1"/>
                  <a:t>Net Benefits</a:t>
                </a:r>
              </a:p>
            </p:txBody>
          </p:sp>
          <p:pic>
            <p:nvPicPr>
              <p:cNvPr id="34" name="Picture 10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13" y="2405"/>
                <a:ext cx="1261" cy="7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xmlns="" val="3007065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24744"/>
            <a:ext cx="8229600" cy="648072"/>
          </a:xfrm>
        </p:spPr>
        <p:txBody>
          <a:bodyPr/>
          <a:lstStyle/>
          <a:p>
            <a:r>
              <a:rPr lang="en-GB" dirty="0" smtClean="0"/>
              <a:t>ESSPROS – legal basis 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916832"/>
            <a:ext cx="8229600" cy="4752528"/>
          </a:xfrm>
        </p:spPr>
        <p:txBody>
          <a:bodyPr/>
          <a:lstStyle/>
          <a:p>
            <a:pPr marL="338138" indent="-338138">
              <a:lnSpc>
                <a:spcPct val="80000"/>
              </a:lnSpc>
              <a:buFont typeface="Wingdings" charset="2"/>
              <a:buChar char="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600" b="1" dirty="0" smtClean="0">
                <a:solidFill>
                  <a:srgbClr val="2D5EC1"/>
                </a:solidFill>
              </a:rPr>
              <a:t>Core system and Pension Beneficiaries</a:t>
            </a:r>
          </a:p>
          <a:p>
            <a:pPr marL="338138" indent="-338138">
              <a:lnSpc>
                <a:spcPct val="80000"/>
              </a:lnSpc>
              <a:buFont typeface="Wingdings" charset="2"/>
              <a:buChar char=""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en-GB" sz="1600" b="1" dirty="0" smtClean="0">
              <a:solidFill>
                <a:srgbClr val="2D5EC1"/>
              </a:solidFill>
            </a:endParaRP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dirty="0" smtClean="0"/>
              <a:t>Regulation (EC) No </a:t>
            </a:r>
            <a:r>
              <a:rPr lang="en-GB" sz="1400" b="1" dirty="0" smtClean="0"/>
              <a:t>458/2007</a:t>
            </a:r>
            <a:r>
              <a:rPr lang="en-GB" sz="1400" dirty="0" smtClean="0"/>
              <a:t> of the European Parliament and of the Council of 25 April</a:t>
            </a: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dirty="0" smtClean="0"/>
              <a:t>2007 on the European system of integrated social protection statistics.</a:t>
            </a: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200" dirty="0" smtClean="0">
                <a:solidFill>
                  <a:srgbClr val="7C120A"/>
                </a:solidFill>
                <a:hlinkClick r:id="rId2"/>
              </a:rPr>
              <a:t>http://eurlex.europa.eu/LexUriServ/LexUriServ.do?uri=OJ:L:2007:113:0003:0008:EN:PDF</a:t>
            </a:r>
            <a:endParaRPr lang="en-GB" sz="1200" dirty="0" smtClean="0">
              <a:solidFill>
                <a:srgbClr val="7C120A"/>
              </a:solidFill>
            </a:endParaRP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en-GB" sz="1600" dirty="0" smtClean="0">
              <a:solidFill>
                <a:srgbClr val="7C120A"/>
              </a:solidFill>
            </a:endParaRP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dirty="0" smtClean="0"/>
              <a:t>Commission Regulation (EC) No </a:t>
            </a:r>
            <a:r>
              <a:rPr lang="en-GB" sz="1400" b="1" dirty="0" smtClean="0"/>
              <a:t>1322/2007</a:t>
            </a:r>
            <a:r>
              <a:rPr lang="en-GB" sz="1400" dirty="0" smtClean="0"/>
              <a:t> of 12 November 2007 implementing</a:t>
            </a: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dirty="0" smtClean="0"/>
              <a:t>Regulation (EC) No 485/2007 of the European Parliament and of the Council on the</a:t>
            </a: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dirty="0" smtClean="0"/>
              <a:t>European system of integrated social protection statistics (ESSPROS) as regards the</a:t>
            </a: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dirty="0" smtClean="0"/>
              <a:t>appropriate formats for transmission, results to be transmitted and criteria for measuring</a:t>
            </a: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dirty="0" smtClean="0"/>
              <a:t>quality for the ESSPROS core system and the module on pension beneficiaries. </a:t>
            </a: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200" dirty="0" smtClean="0">
                <a:solidFill>
                  <a:srgbClr val="7C120A"/>
                </a:solidFill>
                <a:hlinkClick r:id="rId3"/>
              </a:rPr>
              <a:t>http://eurlex.europa.eu/LexUriServ/LexUriServ.do?uri=OJ:L:2007:294:0005:0010:EN:PDF</a:t>
            </a:r>
            <a:endParaRPr lang="en-GB" sz="1200" dirty="0" smtClean="0">
              <a:solidFill>
                <a:srgbClr val="7C120A"/>
              </a:solidFill>
            </a:endParaRP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en-GB" sz="1600" dirty="0" smtClean="0">
              <a:solidFill>
                <a:srgbClr val="7C120A"/>
              </a:solidFill>
            </a:endParaRP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dirty="0"/>
              <a:t>Commission Regulation (EC) No </a:t>
            </a:r>
            <a:r>
              <a:rPr lang="en-GB" sz="1400" b="1" dirty="0"/>
              <a:t>10/2008 </a:t>
            </a:r>
            <a:r>
              <a:rPr lang="en-GB" sz="1400" dirty="0"/>
              <a:t>of 8 January 2008 </a:t>
            </a:r>
            <a:r>
              <a:rPr lang="en-GB" sz="1400" dirty="0" smtClean="0"/>
              <a:t>implementing Regulation </a:t>
            </a: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dirty="0" smtClean="0"/>
              <a:t>(</a:t>
            </a:r>
            <a:r>
              <a:rPr lang="en-GB" sz="1400" dirty="0"/>
              <a:t>EC) No 485/2007 of the European Parliament and of the </a:t>
            </a:r>
            <a:r>
              <a:rPr lang="en-GB" sz="1400" dirty="0" smtClean="0"/>
              <a:t>Council on </a:t>
            </a:r>
            <a:r>
              <a:rPr lang="en-GB" sz="1400" dirty="0"/>
              <a:t>the </a:t>
            </a:r>
            <a:r>
              <a:rPr lang="en-GB" sz="1400" dirty="0" smtClean="0"/>
              <a:t>European</a:t>
            </a: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dirty="0" smtClean="0"/>
              <a:t>system </a:t>
            </a:r>
            <a:r>
              <a:rPr lang="en-GB" sz="1400" dirty="0"/>
              <a:t>of integrated social protection statistics (</a:t>
            </a:r>
            <a:r>
              <a:rPr lang="en-GB" sz="1400" dirty="0" smtClean="0"/>
              <a:t>ESSPROS) as </a:t>
            </a:r>
            <a:r>
              <a:rPr lang="en-GB" sz="1400" dirty="0"/>
              <a:t>regards the </a:t>
            </a:r>
            <a:r>
              <a:rPr lang="en-GB" sz="1400" dirty="0" smtClean="0"/>
              <a:t>definitions,</a:t>
            </a: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dirty="0" smtClean="0"/>
              <a:t>detailed </a:t>
            </a:r>
            <a:r>
              <a:rPr lang="en-GB" sz="1400" dirty="0"/>
              <a:t>classifications and updating of the rules </a:t>
            </a:r>
            <a:r>
              <a:rPr lang="en-GB" sz="1400" dirty="0" smtClean="0"/>
              <a:t>for dissemination </a:t>
            </a:r>
            <a:r>
              <a:rPr lang="en-GB" sz="1400" dirty="0"/>
              <a:t>for the ESSPROS </a:t>
            </a:r>
            <a:r>
              <a:rPr lang="en-GB" sz="1400" dirty="0" smtClean="0"/>
              <a:t>core</a:t>
            </a: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dirty="0" smtClean="0"/>
              <a:t>system </a:t>
            </a:r>
            <a:r>
              <a:rPr lang="en-GB" sz="1400" dirty="0"/>
              <a:t>and the module on </a:t>
            </a:r>
            <a:r>
              <a:rPr lang="en-GB" sz="1400" dirty="0" smtClean="0"/>
              <a:t>pension beneficiaries</a:t>
            </a:r>
            <a:r>
              <a:rPr lang="en-GB" sz="1400" dirty="0"/>
              <a:t>.</a:t>
            </a: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200" dirty="0" smtClean="0">
                <a:solidFill>
                  <a:srgbClr val="7C120A"/>
                </a:solidFill>
                <a:hlinkClick r:id="rId4"/>
              </a:rPr>
              <a:t>http://eurlex.europa.eu/LexUriServ/LexUriServ.do?uri=OJ:L:2008:005:0003:0012:EN:PDF</a:t>
            </a:r>
            <a:endParaRPr lang="en-GB" sz="1200" dirty="0" smtClean="0">
              <a:solidFill>
                <a:srgbClr val="7C120A"/>
              </a:solidFill>
            </a:endParaRP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en-GB" sz="1600" dirty="0" smtClean="0">
              <a:solidFill>
                <a:srgbClr val="7C120A"/>
              </a:solidFill>
            </a:endParaRP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en-GB" sz="1600" dirty="0" smtClean="0">
              <a:solidFill>
                <a:srgbClr val="7C120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78405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ESSPROS – Legal basis (2)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5"/>
            <a:ext cx="8229600" cy="3816524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b="1" dirty="0" smtClean="0">
                <a:solidFill>
                  <a:srgbClr val="2D5EC1"/>
                </a:solidFill>
              </a:rPr>
              <a:t>Net benefits module</a:t>
            </a:r>
          </a:p>
          <a:p>
            <a:pPr marL="0" indent="0">
              <a:lnSpc>
                <a:spcPct val="80000"/>
              </a:lnSpc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en-GB" sz="1400" b="1" dirty="0" smtClean="0">
              <a:solidFill>
                <a:srgbClr val="2D5EC1"/>
              </a:solidFill>
            </a:endParaRP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dirty="0" smtClean="0"/>
              <a:t>Commission Regulation (EU) </a:t>
            </a:r>
            <a:r>
              <a:rPr lang="en-GB" sz="1400" b="1" dirty="0" smtClean="0"/>
              <a:t>No 263/2011 </a:t>
            </a:r>
            <a:r>
              <a:rPr lang="en-GB" sz="1400" dirty="0" smtClean="0"/>
              <a:t>of 17 March 2011 implementing Regulation</a:t>
            </a: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dirty="0" smtClean="0"/>
              <a:t>(EC) No 458/2007 of the European Parliament and of the Council on the European</a:t>
            </a: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dirty="0" smtClean="0"/>
              <a:t>system of integrated social protection statistics (ESSPROS) as regards the launch of full</a:t>
            </a: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dirty="0" smtClean="0"/>
              <a:t>data collection for the ESSPROS module on net social protection benefits.</a:t>
            </a: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300" dirty="0" smtClean="0">
                <a:solidFill>
                  <a:srgbClr val="7C120A"/>
                </a:solidFill>
                <a:hlinkClick r:id="rId2"/>
              </a:rPr>
              <a:t>http://eurlex.europa.eu/LexUriServ/LexUriServ.do?uri=OJ:L:2011:071:0004:0008:EN:PDF</a:t>
            </a:r>
            <a:endParaRPr lang="en-GB" sz="1300" dirty="0" smtClean="0">
              <a:solidFill>
                <a:srgbClr val="7C120A"/>
              </a:solidFill>
            </a:endParaRP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en-GB" sz="1400" dirty="0" smtClean="0">
              <a:solidFill>
                <a:srgbClr val="7C120A"/>
              </a:solidFill>
            </a:endParaRP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dirty="0" smtClean="0"/>
              <a:t>Commission Regulation (EU) </a:t>
            </a:r>
            <a:r>
              <a:rPr lang="en-GB" sz="1400" b="1" dirty="0" smtClean="0"/>
              <a:t>No 110/2011 </a:t>
            </a:r>
            <a:r>
              <a:rPr lang="en-GB" sz="1400" dirty="0" smtClean="0"/>
              <a:t>of 8 February 2011 implementing Regulation</a:t>
            </a: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dirty="0" smtClean="0"/>
              <a:t>(EC) No 458/2007 of the European Parliament and of the Council on the European</a:t>
            </a: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dirty="0" smtClean="0"/>
              <a:t>system of integrated social protection statistics (ESSPROS) as regards the appropriate</a:t>
            </a: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dirty="0" smtClean="0"/>
              <a:t>formats for the transmission of data, the results to be transmitted and the criteria for</a:t>
            </a: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dirty="0" smtClean="0"/>
              <a:t>measuring quality for the ESSPROS module on net social protection benefits.</a:t>
            </a: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300" dirty="0" smtClean="0">
                <a:hlinkClick r:id="rId3"/>
              </a:rPr>
              <a:t>http://</a:t>
            </a:r>
            <a:r>
              <a:rPr lang="en-GB" sz="1300" dirty="0" smtClean="0">
                <a:solidFill>
                  <a:srgbClr val="7C120A"/>
                </a:solidFill>
                <a:hlinkClick r:id="rId3"/>
              </a:rPr>
              <a:t>eurlex.europa.eu/LexUriServ/LexUriServ.do?uri=OJ:L:2011:034:0029:0032:EN:PDF</a:t>
            </a:r>
            <a:endParaRPr lang="en-GB" sz="1300" dirty="0" smtClean="0">
              <a:solidFill>
                <a:srgbClr val="7C120A"/>
              </a:solidFill>
            </a:endParaRPr>
          </a:p>
          <a:p>
            <a:pPr marL="338138" indent="-338138">
              <a:lnSpc>
                <a:spcPct val="80000"/>
              </a:lnSpc>
              <a:buClrTx/>
              <a:buFontTx/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endParaRPr lang="en-GB" sz="1400" dirty="0" smtClean="0">
              <a:solidFill>
                <a:srgbClr val="7C120A"/>
              </a:solidFill>
            </a:endParaRPr>
          </a:p>
          <a:p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xmlns="" val="845646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ESSPROS </a:t>
            </a:r>
            <a:r>
              <a:rPr lang="en-GB" dirty="0"/>
              <a:t>Methodology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F5494"/>
              </a:buClr>
              <a:buFont typeface="Arial" pitchFamily="34" charset="0"/>
              <a:buChar char="•"/>
            </a:pPr>
            <a:r>
              <a:rPr lang="en-GB" i="0" dirty="0" smtClean="0"/>
              <a:t>Reference</a:t>
            </a:r>
            <a:r>
              <a:rPr lang="en-GB" i="0" dirty="0"/>
              <a:t>: The</a:t>
            </a:r>
            <a:r>
              <a:rPr lang="en-GB" b="1" i="0" dirty="0"/>
              <a:t> </a:t>
            </a:r>
            <a:r>
              <a:rPr lang="en-GB" b="1" dirty="0">
                <a:hlinkClick r:id="rId2"/>
              </a:rPr>
              <a:t>ESSPROS Manual</a:t>
            </a:r>
            <a:r>
              <a:rPr lang="en-GB" b="1" dirty="0"/>
              <a:t> </a:t>
            </a:r>
            <a:r>
              <a:rPr lang="en-GB" i="0" dirty="0" smtClean="0"/>
              <a:t>(2011 edition)</a:t>
            </a:r>
          </a:p>
          <a:p>
            <a:pPr>
              <a:buClr>
                <a:srgbClr val="0F5494"/>
              </a:buClr>
              <a:buFont typeface="Arial" pitchFamily="34" charset="0"/>
              <a:buChar char="•"/>
            </a:pPr>
            <a:r>
              <a:rPr lang="en-GB" dirty="0">
                <a:hlinkClick r:id="rId3"/>
              </a:rPr>
              <a:t>ESSPROS Manual and user guidelines</a:t>
            </a:r>
            <a:r>
              <a:rPr lang="en-GB" dirty="0"/>
              <a:t> (latest edition 2016): </a:t>
            </a:r>
            <a:r>
              <a:rPr lang="en-GB" i="0" dirty="0"/>
              <a:t>extended and updated version of the Manual</a:t>
            </a:r>
          </a:p>
          <a:p>
            <a:pPr>
              <a:buClr>
                <a:srgbClr val="0F5494"/>
              </a:buClr>
              <a:buFont typeface="Arial" pitchFamily="34" charset="0"/>
              <a:buChar char="•"/>
            </a:pPr>
            <a:r>
              <a:rPr lang="en-GB" dirty="0">
                <a:hlinkClick r:id="rId4"/>
              </a:rPr>
              <a:t>Compendium of methodological clarifications</a:t>
            </a:r>
            <a:r>
              <a:rPr lang="en-GB" dirty="0"/>
              <a:t>: </a:t>
            </a:r>
            <a:r>
              <a:rPr lang="en-GB" i="0" dirty="0" smtClean="0"/>
              <a:t>Publication </a:t>
            </a:r>
            <a:r>
              <a:rPr lang="en-GB" i="0" dirty="0"/>
              <a:t>on specific topics (first edition 2017, will be </a:t>
            </a:r>
            <a:r>
              <a:rPr lang="en-GB" i="0" dirty="0" smtClean="0"/>
              <a:t>regularly updated)</a:t>
            </a:r>
            <a:endParaRPr lang="it-IT" i="0" dirty="0">
              <a:sym typeface="Wingdings" panose="05000000000000000000" pitchFamily="2" charset="2"/>
            </a:endParaRPr>
          </a:p>
          <a:p>
            <a:pPr>
              <a:buClr>
                <a:srgbClr val="0F5494"/>
              </a:buClr>
              <a:buFont typeface="Arial" pitchFamily="34" charset="0"/>
              <a:buChar char="•"/>
            </a:pPr>
            <a:endParaRPr lang="en-GB" i="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473790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008" y="1124744"/>
            <a:ext cx="8928992" cy="648990"/>
          </a:xfrm>
        </p:spPr>
        <p:txBody>
          <a:bodyPr/>
          <a:lstStyle/>
          <a:p>
            <a:r>
              <a:rPr lang="en-GB" sz="2800" dirty="0" smtClean="0"/>
              <a:t>ESSPROS – data collections / deadlines </a:t>
            </a:r>
            <a:endParaRPr lang="en-GB" sz="28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39146012"/>
              </p:ext>
            </p:extLst>
          </p:nvPr>
        </p:nvGraphicFramePr>
        <p:xfrm>
          <a:off x="107504" y="1700806"/>
          <a:ext cx="8928992" cy="469529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435180"/>
                <a:gridCol w="2029316"/>
                <a:gridCol w="2232248"/>
                <a:gridCol w="2232248"/>
              </a:tblGrid>
              <a:tr h="448364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Collections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Transmission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Dissemination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Legal basis</a:t>
                      </a:r>
                      <a:endParaRPr lang="en-GB" dirty="0"/>
                    </a:p>
                  </a:txBody>
                  <a:tcPr/>
                </a:tc>
              </a:tr>
              <a:tr h="448364">
                <a:tc>
                  <a:txBody>
                    <a:bodyPr/>
                    <a:lstStyle/>
                    <a:p>
                      <a:r>
                        <a:rPr lang="en-GB" sz="1600" b="0" dirty="0" smtClean="0"/>
                        <a:t>Quantitativ</a:t>
                      </a:r>
                      <a:r>
                        <a:rPr lang="en-GB" sz="1600" b="0" baseline="0" dirty="0" smtClean="0"/>
                        <a:t>e data</a:t>
                      </a:r>
                      <a:endParaRPr lang="en-GB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aseline="0" dirty="0" smtClean="0"/>
                        <a:t>30th June N+2</a:t>
                      </a:r>
                      <a:endParaRPr lang="en-GB" sz="12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GB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b" latinLnBrk="0" hangingPunct="1"/>
                      <a:r>
                        <a:rPr lang="en-GB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31st </a:t>
                      </a:r>
                      <a:r>
                        <a:rPr lang="en-GB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October N+2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Commission Regulation (EC) No 1322/2007</a:t>
                      </a:r>
                    </a:p>
                  </a:txBody>
                  <a:tcPr marL="9525" marR="9525" marT="9525" marB="0" anchor="ctr"/>
                </a:tc>
              </a:tr>
              <a:tr h="576867">
                <a:tc>
                  <a:txBody>
                    <a:bodyPr/>
                    <a:lstStyle/>
                    <a:p>
                      <a:r>
                        <a:rPr lang="en-GB" sz="1600" b="0" dirty="0" smtClean="0"/>
                        <a:t>Qualitative information</a:t>
                      </a:r>
                      <a:endParaRPr lang="en-GB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aseline="0" dirty="0" smtClean="0"/>
                        <a:t>30th June N+2</a:t>
                      </a:r>
                      <a:endParaRPr lang="en-GB" sz="12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31st October N+2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Commission Regulation (EC) No 1322/2007</a:t>
                      </a:r>
                    </a:p>
                  </a:txBody>
                  <a:tcPr marL="9525" marR="9525" marT="9525" marB="0" anchor="ctr"/>
                </a:tc>
              </a:tr>
              <a:tr h="576867">
                <a:tc>
                  <a:txBody>
                    <a:bodyPr/>
                    <a:lstStyle/>
                    <a:p>
                      <a:r>
                        <a:rPr lang="en-GB" sz="1600" b="0" dirty="0" smtClean="0"/>
                        <a:t>Quality Report on Core</a:t>
                      </a:r>
                      <a:r>
                        <a:rPr lang="en-GB" sz="1600" b="0" baseline="0" dirty="0" smtClean="0"/>
                        <a:t> system</a:t>
                      </a:r>
                      <a:endParaRPr lang="en-GB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aseline="0" dirty="0" smtClean="0"/>
                        <a:t>30th Sept. N+2</a:t>
                      </a:r>
                      <a:endParaRPr lang="en-GB" sz="12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31st December N+2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Commission Regulation (EC) No 10/2008 </a:t>
                      </a:r>
                    </a:p>
                  </a:txBody>
                  <a:tcPr marL="9525" marR="9525" marT="9525" marB="0" anchor="ctr"/>
                </a:tc>
              </a:tr>
              <a:tr h="576867">
                <a:tc>
                  <a:txBody>
                    <a:bodyPr/>
                    <a:lstStyle/>
                    <a:p>
                      <a:r>
                        <a:rPr lang="en-GB" sz="1600" b="0" dirty="0" smtClean="0"/>
                        <a:t>Pension beneficiaries data</a:t>
                      </a:r>
                      <a:endParaRPr lang="en-GB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aseline="0" dirty="0" smtClean="0"/>
                        <a:t>31st May N+2</a:t>
                      </a:r>
                      <a:endParaRPr lang="en-GB" sz="12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31st October N+2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Commission Regulation (EC) No 1322/2007 </a:t>
                      </a:r>
                    </a:p>
                  </a:txBody>
                  <a:tcPr marL="9525" marR="9525" marT="9525" marB="0" anchor="ctr"/>
                </a:tc>
              </a:tr>
              <a:tr h="576867">
                <a:tc>
                  <a:txBody>
                    <a:bodyPr/>
                    <a:lstStyle/>
                    <a:p>
                      <a:r>
                        <a:rPr lang="en-GB" sz="1600" b="0" dirty="0" smtClean="0"/>
                        <a:t>Quality report on Pension</a:t>
                      </a:r>
                      <a:r>
                        <a:rPr lang="en-GB" sz="1600" b="0" baseline="0" dirty="0" smtClean="0"/>
                        <a:t> beneficiaries</a:t>
                      </a:r>
                      <a:endParaRPr lang="en-GB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31st August N+2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30th November N+2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Commission Regulation (EC) No 10/2008</a:t>
                      </a:r>
                    </a:p>
                  </a:txBody>
                  <a:tcPr marL="9525" marR="9525" marT="9525" marB="0" anchor="ctr"/>
                </a:tc>
              </a:tr>
              <a:tr h="738162">
                <a:tc>
                  <a:txBody>
                    <a:bodyPr/>
                    <a:lstStyle/>
                    <a:p>
                      <a:r>
                        <a:rPr lang="en-GB" sz="1600" b="0" dirty="0" smtClean="0"/>
                        <a:t>Net benefits data</a:t>
                      </a:r>
                      <a:endParaRPr lang="en-GB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31st </a:t>
                      </a:r>
                      <a:r>
                        <a:rPr lang="en-GB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Dec.N+2</a:t>
                      </a:r>
                      <a:endParaRPr lang="en-GB" sz="12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not specified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Commission Regulation (EU) No 110/2011</a:t>
                      </a:r>
                      <a:br>
                        <a:rPr lang="en-GB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Commission Regulation (EU) No 263/2011</a:t>
                      </a:r>
                    </a:p>
                  </a:txBody>
                  <a:tcPr marL="9525" marR="9525" marT="9525" marB="0" anchor="ctr"/>
                </a:tc>
              </a:tr>
              <a:tr h="738162">
                <a:tc>
                  <a:txBody>
                    <a:bodyPr/>
                    <a:lstStyle/>
                    <a:p>
                      <a:r>
                        <a:rPr lang="en-GB" sz="1600" b="0" dirty="0" smtClean="0"/>
                        <a:t>Quality</a:t>
                      </a:r>
                      <a:r>
                        <a:rPr lang="en-GB" sz="1600" b="0" baseline="0" dirty="0" smtClean="0"/>
                        <a:t> report on net benefits</a:t>
                      </a:r>
                      <a:endParaRPr lang="en-GB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31st January N+3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 specified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Commission Regulation (EU) No 110/2011</a:t>
                      </a:r>
                      <a:br>
                        <a:rPr lang="en-GB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Commission Regulation (EU) No 263/2011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395256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Information </a:t>
            </a:r>
            <a:r>
              <a:rPr lang="en-GB" dirty="0" smtClean="0"/>
              <a:t>sources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80000"/>
              </a:lnSpc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de-DE" sz="1400" b="1" dirty="0" err="1">
                <a:solidFill>
                  <a:srgbClr val="2D5EC1"/>
                </a:solidFill>
              </a:rPr>
              <a:t>Eurostat</a:t>
            </a:r>
            <a:r>
              <a:rPr lang="de-DE" sz="1400" b="1" dirty="0">
                <a:solidFill>
                  <a:srgbClr val="2D5EC1"/>
                </a:solidFill>
              </a:rPr>
              <a:t> </a:t>
            </a:r>
            <a:r>
              <a:rPr lang="de-DE" sz="1400" b="1" dirty="0" err="1">
                <a:solidFill>
                  <a:srgbClr val="2D5EC1"/>
                </a:solidFill>
              </a:rPr>
              <a:t>website</a:t>
            </a:r>
            <a:endParaRPr lang="en-US" sz="1400" b="1" dirty="0">
              <a:solidFill>
                <a:srgbClr val="2D5EC1"/>
              </a:solidFill>
            </a:endParaRPr>
          </a:p>
          <a:p>
            <a:pPr marL="838200" lvl="1" indent="-381000">
              <a:lnSpc>
                <a:spcPct val="150000"/>
              </a:lnSpc>
              <a:buClr>
                <a:srgbClr val="3166CF"/>
              </a:buClr>
            </a:pPr>
            <a:r>
              <a:rPr lang="de-DE" sz="1600" dirty="0">
                <a:ea typeface="ＭＳ Ｐゴシック" pitchFamily="-80" charset="-128"/>
              </a:rPr>
              <a:t>STATISTICS </a:t>
            </a:r>
            <a:r>
              <a:rPr lang="de-DE" sz="1600" dirty="0">
                <a:ea typeface="ＭＳ Ｐゴシック" pitchFamily="-80" charset="-128"/>
                <a:sym typeface="Wingdings" panose="05000000000000000000" pitchFamily="2" charset="2"/>
              </a:rPr>
              <a:t> </a:t>
            </a:r>
            <a:r>
              <a:rPr lang="de-DE" sz="1600" dirty="0" err="1" smtClean="0">
                <a:ea typeface="ＭＳ Ｐゴシック" pitchFamily="-80" charset="-128"/>
                <a:sym typeface="Wingdings" panose="05000000000000000000" pitchFamily="2" charset="2"/>
              </a:rPr>
              <a:t>Social</a:t>
            </a:r>
            <a:r>
              <a:rPr lang="de-DE" sz="1600" dirty="0" smtClean="0">
                <a:ea typeface="ＭＳ Ｐゴシック" pitchFamily="-80" charset="-128"/>
                <a:sym typeface="Wingdings" panose="05000000000000000000" pitchFamily="2" charset="2"/>
              </a:rPr>
              <a:t> </a:t>
            </a:r>
            <a:r>
              <a:rPr lang="de-DE" sz="1600" dirty="0" err="1" smtClean="0">
                <a:ea typeface="ＭＳ Ｐゴシック" pitchFamily="-80" charset="-128"/>
                <a:sym typeface="Wingdings" panose="05000000000000000000" pitchFamily="2" charset="2"/>
              </a:rPr>
              <a:t>Protection</a:t>
            </a:r>
            <a:r>
              <a:rPr lang="de-DE" sz="1600" dirty="0" smtClean="0">
                <a:ea typeface="ＭＳ Ｐゴシック" pitchFamily="-80" charset="-128"/>
                <a:sym typeface="Wingdings" panose="05000000000000000000" pitchFamily="2" charset="2"/>
              </a:rPr>
              <a:t> (ESSPROS)</a:t>
            </a:r>
            <a:endParaRPr lang="de-DE" sz="1600" dirty="0">
              <a:ea typeface="ＭＳ Ｐゴシック" pitchFamily="-80" charset="-128"/>
            </a:endParaRPr>
          </a:p>
          <a:p>
            <a:pPr marL="838200" lvl="1" indent="-381000">
              <a:lnSpc>
                <a:spcPct val="150000"/>
              </a:lnSpc>
              <a:buClr>
                <a:srgbClr val="3166CF"/>
              </a:buClr>
            </a:pPr>
            <a:r>
              <a:rPr lang="de-DE" sz="1600" dirty="0" err="1">
                <a:ea typeface="ＭＳ Ｐゴシック" pitchFamily="-80" charset="-128"/>
              </a:rPr>
              <a:t>Legislation</a:t>
            </a:r>
            <a:r>
              <a:rPr lang="de-DE" sz="1600" dirty="0">
                <a:ea typeface="ＭＳ Ｐゴシック" pitchFamily="-80" charset="-128"/>
              </a:rPr>
              <a:t>: </a:t>
            </a:r>
            <a:r>
              <a:rPr lang="de-DE" sz="1600" dirty="0" err="1">
                <a:ea typeface="ＭＳ Ｐゴシック" pitchFamily="-80" charset="-128"/>
              </a:rPr>
              <a:t>full</a:t>
            </a:r>
            <a:r>
              <a:rPr lang="de-DE" sz="1600" dirty="0">
                <a:ea typeface="ＭＳ Ｐゴシック" pitchFamily="-80" charset="-128"/>
              </a:rPr>
              <a:t> </a:t>
            </a:r>
            <a:r>
              <a:rPr lang="de-DE" sz="1600" dirty="0" err="1">
                <a:ea typeface="ＭＳ Ｐゴシック" pitchFamily="-80" charset="-128"/>
              </a:rPr>
              <a:t>list</a:t>
            </a:r>
            <a:r>
              <a:rPr lang="de-DE" sz="1600" dirty="0">
                <a:ea typeface="ＭＳ Ｐゴシック" pitchFamily="-80" charset="-128"/>
              </a:rPr>
              <a:t> </a:t>
            </a:r>
            <a:r>
              <a:rPr lang="de-DE" sz="1600" dirty="0" err="1">
                <a:ea typeface="ＭＳ Ｐゴシック" pitchFamily="-80" charset="-128"/>
              </a:rPr>
              <a:t>of</a:t>
            </a:r>
            <a:r>
              <a:rPr lang="de-DE" sz="1600" dirty="0">
                <a:ea typeface="ＭＳ Ｐゴシック" pitchFamily="-80" charset="-128"/>
              </a:rPr>
              <a:t> </a:t>
            </a:r>
            <a:r>
              <a:rPr lang="de-DE" sz="1600" dirty="0" err="1">
                <a:ea typeface="ＭＳ Ｐゴシック" pitchFamily="-80" charset="-128"/>
              </a:rPr>
              <a:t>regulations</a:t>
            </a:r>
            <a:r>
              <a:rPr lang="de-DE" sz="1600" dirty="0">
                <a:ea typeface="ＭＳ Ｐゴシック" pitchFamily="-80" charset="-128"/>
              </a:rPr>
              <a:t> + Data, Quality Reports, Publications</a:t>
            </a:r>
          </a:p>
          <a:p>
            <a:pPr marL="0" indent="0">
              <a:lnSpc>
                <a:spcPct val="80000"/>
              </a:lnSpc>
              <a:buNone/>
              <a:tabLst>
                <a:tab pos="338138" algn="l"/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</a:pPr>
            <a:r>
              <a:rPr lang="en-GB" sz="1400" b="1" dirty="0">
                <a:solidFill>
                  <a:srgbClr val="2D5EC1"/>
                </a:solidFill>
              </a:rPr>
              <a:t>CIRCABC</a:t>
            </a:r>
          </a:p>
          <a:p>
            <a:pPr marL="838200" lvl="1" indent="-381000">
              <a:lnSpc>
                <a:spcPct val="150000"/>
              </a:lnSpc>
              <a:buClr>
                <a:srgbClr val="3166CF"/>
              </a:buClr>
            </a:pPr>
            <a:r>
              <a:rPr lang="de-DE" sz="1600" dirty="0" smtClean="0">
                <a:ea typeface="ＭＳ Ｐゴシック" pitchFamily="-80" charset="-128"/>
              </a:rPr>
              <a:t>ESSPROS </a:t>
            </a:r>
            <a:r>
              <a:rPr lang="de-DE" sz="1600" dirty="0" err="1" smtClean="0">
                <a:ea typeface="ＭＳ Ｐゴシック" pitchFamily="-80" charset="-128"/>
              </a:rPr>
              <a:t>user</a:t>
            </a:r>
            <a:r>
              <a:rPr lang="de-DE" sz="1600" dirty="0" smtClean="0">
                <a:ea typeface="ＭＳ Ｐゴシック" pitchFamily="-80" charset="-128"/>
              </a:rPr>
              <a:t> </a:t>
            </a:r>
            <a:r>
              <a:rPr lang="de-DE" sz="1600" dirty="0" err="1">
                <a:ea typeface="ＭＳ Ｐゴシック" pitchFamily="-80" charset="-128"/>
              </a:rPr>
              <a:t>group</a:t>
            </a:r>
            <a:r>
              <a:rPr lang="de-DE" sz="1600" dirty="0">
                <a:ea typeface="ＭＳ Ｐゴシック" pitchFamily="-80" charset="-128"/>
              </a:rPr>
              <a:t> </a:t>
            </a:r>
            <a:r>
              <a:rPr lang="de-DE" sz="1600" dirty="0">
                <a:ea typeface="ＭＳ Ｐゴシック" pitchFamily="-80" charset="-128"/>
                <a:sym typeface="Wingdings" panose="05000000000000000000" pitchFamily="2" charset="2"/>
              </a:rPr>
              <a:t></a:t>
            </a:r>
            <a:r>
              <a:rPr lang="de-DE" sz="1600" dirty="0">
                <a:ea typeface="ＭＳ Ｐゴシック" pitchFamily="-80" charset="-128"/>
              </a:rPr>
              <a:t> Library</a:t>
            </a:r>
          </a:p>
          <a:p>
            <a:pPr marL="838200" lvl="1" indent="-381000">
              <a:lnSpc>
                <a:spcPct val="150000"/>
              </a:lnSpc>
              <a:buClr>
                <a:srgbClr val="3166CF"/>
              </a:buClr>
            </a:pPr>
            <a:r>
              <a:rPr lang="de-DE" sz="1600" dirty="0" err="1" smtClean="0">
                <a:ea typeface="ＭＳ Ｐゴシック" pitchFamily="-80" charset="-128"/>
              </a:rPr>
              <a:t>Methodological</a:t>
            </a:r>
            <a:r>
              <a:rPr lang="de-DE" sz="1600" dirty="0" smtClean="0">
                <a:ea typeface="ＭＳ Ｐゴシック" pitchFamily="-80" charset="-128"/>
              </a:rPr>
              <a:t> </a:t>
            </a:r>
            <a:r>
              <a:rPr lang="de-DE" sz="1600" dirty="0" err="1" smtClean="0">
                <a:ea typeface="ＭＳ Ｐゴシック" pitchFamily="-80" charset="-128"/>
              </a:rPr>
              <a:t>documents</a:t>
            </a:r>
            <a:r>
              <a:rPr lang="de-DE" sz="1600" dirty="0" smtClean="0">
                <a:ea typeface="ＭＳ Ｐゴシック" pitchFamily="-80" charset="-128"/>
              </a:rPr>
              <a:t>, </a:t>
            </a:r>
            <a:r>
              <a:rPr lang="de-DE" sz="1600" dirty="0" err="1" smtClean="0">
                <a:ea typeface="ＭＳ Ｐゴシック" pitchFamily="-80" charset="-128"/>
              </a:rPr>
              <a:t>technical</a:t>
            </a:r>
            <a:r>
              <a:rPr lang="de-DE" sz="1600" dirty="0" smtClean="0">
                <a:ea typeface="ＭＳ Ｐゴシック" pitchFamily="-80" charset="-128"/>
              </a:rPr>
              <a:t> </a:t>
            </a:r>
            <a:r>
              <a:rPr lang="de-DE" sz="1600" dirty="0" err="1" smtClean="0">
                <a:ea typeface="ＭＳ Ｐゴシック" pitchFamily="-80" charset="-128"/>
              </a:rPr>
              <a:t>instructions</a:t>
            </a:r>
            <a:r>
              <a:rPr lang="de-DE" sz="1600" dirty="0" smtClean="0">
                <a:ea typeface="ＭＳ Ｐゴシック" pitchFamily="-80" charset="-128"/>
              </a:rPr>
              <a:t>, </a:t>
            </a:r>
            <a:r>
              <a:rPr lang="de-DE" sz="1600" dirty="0" err="1">
                <a:ea typeface="ＭＳ Ｐゴシック" pitchFamily="-80" charset="-128"/>
              </a:rPr>
              <a:t>questionnaires</a:t>
            </a:r>
            <a:endParaRPr lang="de-DE" sz="1600" dirty="0">
              <a:ea typeface="ＭＳ Ｐゴシック" pitchFamily="-80" charset="-128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570712810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70</TotalTime>
  <Words>621</Words>
  <Application>Microsoft Office PowerPoint</Application>
  <PresentationFormat>On-screen Show (4:3)</PresentationFormat>
  <Paragraphs>118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</vt:lpstr>
      <vt:lpstr>ESSPROS</vt:lpstr>
      <vt:lpstr>ESSPROS - Objectives</vt:lpstr>
      <vt:lpstr>ESSPROS definitions</vt:lpstr>
      <vt:lpstr>ESSPROS - Components</vt:lpstr>
      <vt:lpstr>ESSPROS – legal basis (1)</vt:lpstr>
      <vt:lpstr>ESSPROS – Legal basis (2)</vt:lpstr>
      <vt:lpstr>ESSPROS Methodology</vt:lpstr>
      <vt:lpstr>ESSPROS – data collections / deadlines </vt:lpstr>
      <vt:lpstr>Information sources</vt:lpstr>
    </vt:vector>
  </TitlesOfParts>
  <Company>European Commission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ASERO Gemma (ESTAT)</dc:creator>
  <cp:lastModifiedBy>Petrika Jorgji</cp:lastModifiedBy>
  <cp:revision>9</cp:revision>
  <dcterms:created xsi:type="dcterms:W3CDTF">2013-05-27T12:28:42Z</dcterms:created>
  <dcterms:modified xsi:type="dcterms:W3CDTF">2019-02-20T16:49:15Z</dcterms:modified>
</cp:coreProperties>
</file>