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handoutMasterIdLst>
    <p:handoutMasterId r:id="rId22"/>
  </p:handoutMasterIdLst>
  <p:sldIdLst>
    <p:sldId id="261" r:id="rId6"/>
    <p:sldId id="262" r:id="rId7"/>
    <p:sldId id="298" r:id="rId8"/>
    <p:sldId id="299" r:id="rId9"/>
    <p:sldId id="300" r:id="rId10"/>
    <p:sldId id="306" r:id="rId11"/>
    <p:sldId id="301" r:id="rId12"/>
    <p:sldId id="307" r:id="rId13"/>
    <p:sldId id="302" r:id="rId14"/>
    <p:sldId id="304" r:id="rId15"/>
    <p:sldId id="305" r:id="rId16"/>
    <p:sldId id="309" r:id="rId17"/>
    <p:sldId id="310" r:id="rId18"/>
    <p:sldId id="303" r:id="rId19"/>
    <p:sldId id="289" r:id="rId20"/>
  </p:sldIdLst>
  <p:sldSz cx="9144000" cy="6858000" type="screen4x3"/>
  <p:notesSz cx="6669088" cy="97536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72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3176"/>
    <a:srgbClr val="0F5494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42" autoAdjust="0"/>
  </p:normalViewPr>
  <p:slideViewPr>
    <p:cSldViewPr showGuides="1"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072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0665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66" y="0"/>
            <a:ext cx="2890665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263814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66" y="9263814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0665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0"/>
            <a:ext cx="2890665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1838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632688"/>
            <a:ext cx="5335893" cy="438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263814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263814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051720" y="1628800"/>
            <a:ext cx="7092280" cy="2089150"/>
          </a:xfrm>
        </p:spPr>
        <p:txBody>
          <a:bodyPr/>
          <a:lstStyle/>
          <a:p>
            <a:r>
              <a:rPr lang="en-GB" sz="3200" dirty="0" smtClean="0"/>
              <a:t>Remuneration and Pensions of EU staff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79513" y="4653136"/>
            <a:ext cx="8568952" cy="1512168"/>
          </a:xfrm>
        </p:spPr>
        <p:txBody>
          <a:bodyPr/>
          <a:lstStyle/>
          <a:p>
            <a:r>
              <a:rPr lang="de-DE" sz="1600" dirty="0" smtClean="0"/>
              <a:t>European Commission</a:t>
            </a:r>
          </a:p>
          <a:p>
            <a:r>
              <a:rPr lang="de-DE" sz="1600" dirty="0" smtClean="0"/>
              <a:t>Eurostat</a:t>
            </a:r>
          </a:p>
          <a:p>
            <a:r>
              <a:rPr lang="de-DE" sz="1600" dirty="0" smtClean="0"/>
              <a:t>Unit C3 </a:t>
            </a:r>
            <a:r>
              <a:rPr lang="de-DE" sz="1600" dirty="0" err="1" smtClean="0"/>
              <a:t>Statistics</a:t>
            </a:r>
            <a:r>
              <a:rPr lang="de-DE" sz="1600" dirty="0" smtClean="0"/>
              <a:t> </a:t>
            </a:r>
            <a:r>
              <a:rPr lang="de-DE" sz="1600" dirty="0" err="1" smtClean="0"/>
              <a:t>for</a:t>
            </a:r>
            <a:r>
              <a:rPr lang="de-DE" sz="1600" dirty="0" smtClean="0"/>
              <a:t> administrative </a:t>
            </a:r>
            <a:r>
              <a:rPr lang="de-DE" sz="1600" dirty="0" err="1" smtClean="0"/>
              <a:t>purposes</a:t>
            </a:r>
            <a:endParaRPr lang="de-DE" sz="1600" dirty="0" smtClean="0"/>
          </a:p>
          <a:p>
            <a:r>
              <a:rPr lang="de-DE" sz="1600" dirty="0" smtClean="0"/>
              <a:t>Ian Dennis, Senior Expert, Team Leader</a:t>
            </a:r>
            <a:endParaRPr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Preliminary forecast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Relatively low response burden</a:t>
            </a:r>
          </a:p>
          <a:p>
            <a:pPr lvl="1"/>
            <a:r>
              <a:rPr lang="en-GB" dirty="0" smtClean="0"/>
              <a:t>Forecast pay evolution in nominal terms</a:t>
            </a:r>
          </a:p>
          <a:p>
            <a:pPr lvl="1"/>
            <a:r>
              <a:rPr lang="en-GB" dirty="0" smtClean="0"/>
              <a:t>Forecast consumer price inflation</a:t>
            </a:r>
          </a:p>
          <a:p>
            <a:pPr lvl="1"/>
            <a:endParaRPr lang="en-GB" dirty="0"/>
          </a:p>
          <a:p>
            <a:r>
              <a:rPr lang="en-GB" dirty="0" smtClean="0"/>
              <a:t>Typical respondent: </a:t>
            </a:r>
          </a:p>
          <a:p>
            <a:pPr lvl="1"/>
            <a:r>
              <a:rPr lang="en-GB" dirty="0" smtClean="0"/>
              <a:t>Government ministry responsible for administering the national civil service (</a:t>
            </a:r>
            <a:r>
              <a:rPr lang="en-GB" dirty="0" err="1" smtClean="0"/>
              <a:t>eg</a:t>
            </a:r>
            <a:r>
              <a:rPr lang="en-GB" dirty="0" smtClean="0"/>
              <a:t>. HM Treasury, Prime Minister Cabinet)</a:t>
            </a:r>
          </a:p>
          <a:p>
            <a:pPr lvl="1"/>
            <a:r>
              <a:rPr lang="en-GB" dirty="0" smtClean="0"/>
              <a:t>National economic forecasting agency</a:t>
            </a:r>
          </a:p>
          <a:p>
            <a:pPr lvl="1"/>
            <a:r>
              <a:rPr lang="en-GB" dirty="0" smtClean="0"/>
              <a:t>National Statistics Institute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58142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Definitive data collection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Detailed questionnaire</a:t>
            </a:r>
          </a:p>
          <a:p>
            <a:pPr lvl="1"/>
            <a:r>
              <a:rPr lang="en-GB" dirty="0" smtClean="0"/>
              <a:t>Staff numbers (breakdown by grade)</a:t>
            </a:r>
          </a:p>
          <a:p>
            <a:pPr lvl="1"/>
            <a:r>
              <a:rPr lang="en-GB" dirty="0" smtClean="0"/>
              <a:t>Gross salary + net salary (breakdown by grade)</a:t>
            </a:r>
          </a:p>
          <a:p>
            <a:r>
              <a:rPr lang="en-GB" dirty="0" smtClean="0"/>
              <a:t>Transmission via </a:t>
            </a:r>
            <a:r>
              <a:rPr lang="en-GB" dirty="0" err="1" smtClean="0"/>
              <a:t>eDAMIS</a:t>
            </a:r>
            <a:endParaRPr lang="en-GB" dirty="0" smtClean="0"/>
          </a:p>
          <a:p>
            <a:r>
              <a:rPr lang="en-GB" dirty="0" smtClean="0"/>
              <a:t>Bilateral collaborative validation process</a:t>
            </a:r>
          </a:p>
          <a:p>
            <a:pPr lvl="1"/>
            <a:endParaRPr lang="en-GB" dirty="0"/>
          </a:p>
          <a:p>
            <a:r>
              <a:rPr lang="en-GB" b="1" dirty="0" smtClean="0"/>
              <a:t>Preparatory first step</a:t>
            </a:r>
            <a:r>
              <a:rPr lang="en-GB" dirty="0" smtClean="0"/>
              <a:t>: </a:t>
            </a:r>
            <a:r>
              <a:rPr lang="en-GB" dirty="0"/>
              <a:t>develop a specific country manual (“inventory</a:t>
            </a:r>
            <a:r>
              <a:rPr lang="en-GB" dirty="0" smtClean="0"/>
              <a:t>”) and construct a model of gross pay components and statutory deductions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64025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Specific A65 definition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564904"/>
            <a:ext cx="8892480" cy="3633788"/>
          </a:xfrm>
        </p:spPr>
        <p:txBody>
          <a:bodyPr/>
          <a:lstStyle/>
          <a:p>
            <a:r>
              <a:rPr lang="en-GB" dirty="0" smtClean="0"/>
              <a:t>Goal is to identify pure salary movement</a:t>
            </a:r>
          </a:p>
          <a:p>
            <a:pPr lvl="1"/>
            <a:r>
              <a:rPr lang="en-GB" dirty="0" smtClean="0"/>
              <a:t>Eliminate structural components and individual factors (</a:t>
            </a:r>
            <a:r>
              <a:rPr lang="en-GB" dirty="0" err="1" smtClean="0"/>
              <a:t>eg</a:t>
            </a:r>
            <a:r>
              <a:rPr lang="en-GB" dirty="0" smtClean="0"/>
              <a:t>. overtime, merit pay, promotion, reforms): comparing standard average </a:t>
            </a:r>
            <a:r>
              <a:rPr lang="en-GB" dirty="0"/>
              <a:t>salary </a:t>
            </a:r>
            <a:r>
              <a:rPr lang="en-GB" dirty="0" smtClean="0"/>
              <a:t>figure at t</a:t>
            </a:r>
            <a:r>
              <a:rPr lang="en-GB" baseline="30000" dirty="0" smtClean="0"/>
              <a:t>0</a:t>
            </a:r>
            <a:r>
              <a:rPr lang="en-GB" dirty="0" smtClean="0"/>
              <a:t> and t</a:t>
            </a:r>
            <a:r>
              <a:rPr lang="en-GB" baseline="30000" dirty="0" smtClean="0"/>
              <a:t>1</a:t>
            </a:r>
            <a:r>
              <a:rPr lang="en-GB" dirty="0" smtClean="0"/>
              <a:t> is insufficient</a:t>
            </a:r>
          </a:p>
          <a:p>
            <a:pPr lvl="1"/>
            <a:endParaRPr lang="en-GB" dirty="0"/>
          </a:p>
          <a:p>
            <a:r>
              <a:rPr lang="en-GB" dirty="0" smtClean="0"/>
              <a:t>Only measure movement for a target group of national civil servants </a:t>
            </a:r>
          </a:p>
          <a:p>
            <a:pPr lvl="1"/>
            <a:r>
              <a:rPr lang="en-GB" dirty="0" smtClean="0"/>
              <a:t>Central public administration, permanent status</a:t>
            </a:r>
          </a:p>
          <a:p>
            <a:pPr lvl="1"/>
            <a:r>
              <a:rPr lang="en-GB" dirty="0" smtClean="0"/>
              <a:t>Exclude certain ISCO codes (military, police, healthcare workers, education workers, …)</a:t>
            </a:r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81958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556271"/>
            <a:ext cx="8856984" cy="936625"/>
          </a:xfrm>
        </p:spPr>
        <p:txBody>
          <a:bodyPr/>
          <a:lstStyle/>
          <a:p>
            <a:r>
              <a:rPr lang="en-GB" dirty="0" smtClean="0"/>
              <a:t>Average evolution for EU Member States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Core sample: 11 countries</a:t>
            </a:r>
          </a:p>
          <a:p>
            <a:pPr lvl="1"/>
            <a:r>
              <a:rPr lang="en-GB" dirty="0" smtClean="0"/>
              <a:t>BE, DE, ES, FR, IT, LU, NL, AT, PL, SE, UK</a:t>
            </a:r>
          </a:p>
          <a:p>
            <a:pPr lvl="1"/>
            <a:endParaRPr lang="en-GB" dirty="0"/>
          </a:p>
          <a:p>
            <a:r>
              <a:rPr lang="en-GB" dirty="0" smtClean="0"/>
              <a:t>For comparison: whole EU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732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Transparent dissemination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Dedicated Section (</a:t>
            </a:r>
            <a:r>
              <a:rPr lang="en-GB" dirty="0"/>
              <a:t>annual </a:t>
            </a:r>
            <a:r>
              <a:rPr lang="en-GB" dirty="0" smtClean="0"/>
              <a:t>reports, explanations, methodology)</a:t>
            </a:r>
          </a:p>
          <a:p>
            <a:r>
              <a:rPr lang="en-GB" dirty="0" smtClean="0"/>
              <a:t>Compliance reports</a:t>
            </a:r>
          </a:p>
          <a:p>
            <a:pPr lvl="1"/>
            <a:endParaRPr lang="en-GB" dirty="0"/>
          </a:p>
          <a:p>
            <a:r>
              <a:rPr lang="en-GB" dirty="0" smtClean="0"/>
              <a:t>Free Data Tables</a:t>
            </a:r>
          </a:p>
          <a:p>
            <a:pPr lvl="1"/>
            <a:r>
              <a:rPr lang="en-GB" dirty="0" smtClean="0"/>
              <a:t>EU11 + EU28 + individual MS</a:t>
            </a:r>
          </a:p>
          <a:p>
            <a:pPr lvl="1"/>
            <a:r>
              <a:rPr lang="en-GB" dirty="0" smtClean="0"/>
              <a:t>CC (intra-EU, extra-EU)</a:t>
            </a:r>
          </a:p>
          <a:p>
            <a:pPr lvl="1"/>
            <a:endParaRPr lang="en-GB" dirty="0"/>
          </a:p>
          <a:p>
            <a:r>
              <a:rPr lang="en-GB" dirty="0" smtClean="0"/>
              <a:t>CIRCABC archive (working group papers)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36150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6181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68313" y="1555750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Eurostat remuneration statistics for administrative purposes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1520" y="2276872"/>
            <a:ext cx="8712968" cy="3633788"/>
          </a:xfrm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>
              <a:buFontTx/>
              <a:buChar char="•"/>
            </a:pPr>
            <a:r>
              <a:rPr lang="da-DK" b="1" dirty="0" smtClean="0"/>
              <a:t>Policy rationale</a:t>
            </a:r>
            <a:r>
              <a:rPr lang="da-DK" dirty="0" smtClean="0"/>
              <a:t>: </a:t>
            </a:r>
            <a:r>
              <a:rPr lang="da-DK" dirty="0" err="1" smtClean="0"/>
              <a:t>good</a:t>
            </a:r>
            <a:r>
              <a:rPr lang="da-DK" dirty="0" smtClean="0"/>
              <a:t> </a:t>
            </a:r>
            <a:r>
              <a:rPr lang="da-DK" dirty="0" err="1" smtClean="0"/>
              <a:t>functioning</a:t>
            </a:r>
            <a:r>
              <a:rPr lang="da-DK" dirty="0" smtClean="0"/>
              <a:t> of the HR (</a:t>
            </a:r>
            <a:r>
              <a:rPr lang="da-DK" dirty="0" err="1" smtClean="0"/>
              <a:t>pay</a:t>
            </a:r>
            <a:r>
              <a:rPr lang="da-DK" dirty="0" smtClean="0"/>
              <a:t>) system of the EU administration  </a:t>
            </a:r>
          </a:p>
          <a:p>
            <a:pPr>
              <a:buFontTx/>
              <a:buChar char="•"/>
            </a:pPr>
            <a:r>
              <a:rPr lang="da-DK" b="1" dirty="0" err="1" smtClean="0"/>
              <a:t>Key</a:t>
            </a:r>
            <a:r>
              <a:rPr lang="da-DK" b="1" dirty="0" smtClean="0"/>
              <a:t> principles</a:t>
            </a:r>
            <a:r>
              <a:rPr lang="da-DK" dirty="0" smtClean="0"/>
              <a:t>: </a:t>
            </a:r>
            <a:r>
              <a:rPr lang="da-DK" dirty="0" err="1" smtClean="0"/>
              <a:t>parallelism</a:t>
            </a:r>
            <a:r>
              <a:rPr lang="da-DK" dirty="0" smtClean="0"/>
              <a:t>, </a:t>
            </a:r>
            <a:r>
              <a:rPr lang="da-DK" dirty="0" err="1" smtClean="0"/>
              <a:t>equality</a:t>
            </a:r>
            <a:endParaRPr lang="da-DK" dirty="0" smtClean="0"/>
          </a:p>
          <a:p>
            <a:pPr>
              <a:buFontTx/>
              <a:buChar char="•"/>
            </a:pPr>
            <a:r>
              <a:rPr lang="da-DK" b="1" dirty="0" smtClean="0"/>
              <a:t>Main </a:t>
            </a:r>
            <a:r>
              <a:rPr lang="da-DK" b="1" dirty="0" err="1" smtClean="0"/>
              <a:t>users</a:t>
            </a:r>
            <a:r>
              <a:rPr lang="da-DK" dirty="0" smtClean="0"/>
              <a:t>: EU Commission; </a:t>
            </a:r>
            <a:r>
              <a:rPr lang="da-DK" dirty="0" err="1" smtClean="0"/>
              <a:t>other</a:t>
            </a:r>
            <a:r>
              <a:rPr lang="da-DK" dirty="0" smtClean="0"/>
              <a:t> EU institutions and EU </a:t>
            </a:r>
            <a:r>
              <a:rPr lang="da-DK" dirty="0" err="1" smtClean="0"/>
              <a:t>agencies</a:t>
            </a:r>
            <a:r>
              <a:rPr lang="da-DK" dirty="0" smtClean="0"/>
              <a:t>; international partners; </a:t>
            </a:r>
            <a:r>
              <a:rPr lang="da-DK" dirty="0" err="1" smtClean="0"/>
              <a:t>other</a:t>
            </a:r>
            <a:r>
              <a:rPr lang="da-DK" dirty="0" smtClean="0"/>
              <a:t> </a:t>
            </a:r>
            <a:r>
              <a:rPr lang="da-DK" dirty="0" err="1" smtClean="0"/>
              <a:t>users</a:t>
            </a:r>
            <a:r>
              <a:rPr lang="da-DK" dirty="0" smtClean="0"/>
              <a:t> </a:t>
            </a:r>
          </a:p>
          <a:p>
            <a:pPr>
              <a:buFontTx/>
              <a:buChar char="•"/>
            </a:pPr>
            <a:r>
              <a:rPr lang="en-GB" b="1" dirty="0" smtClean="0"/>
              <a:t>Main objective</a:t>
            </a:r>
            <a:r>
              <a:rPr lang="en-GB" dirty="0" smtClean="0"/>
              <a:t>: to calculate the annual update of salaries and pensions, and the correction coefficients for all duty stations (&gt;175)</a:t>
            </a:r>
          </a:p>
          <a:p>
            <a:pPr>
              <a:buFontTx/>
              <a:buChar char="•"/>
            </a:pPr>
            <a:r>
              <a:rPr lang="en-GB" b="1" dirty="0" smtClean="0"/>
              <a:t>Related work</a:t>
            </a:r>
            <a:r>
              <a:rPr lang="en-GB" dirty="0" smtClean="0"/>
              <a:t>: </a:t>
            </a:r>
            <a:r>
              <a:rPr lang="en-GB" dirty="0" err="1" smtClean="0"/>
              <a:t>eg.benchmarking</a:t>
            </a:r>
            <a:r>
              <a:rPr lang="en-GB" dirty="0" smtClean="0"/>
              <a:t>, mission expenses, pensions actuarial liability</a:t>
            </a:r>
          </a:p>
          <a:p>
            <a:pPr marL="0" indent="0">
              <a:buNone/>
            </a:pP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Policy rationale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564904"/>
            <a:ext cx="8640960" cy="3633788"/>
          </a:xfrm>
        </p:spPr>
        <p:txBody>
          <a:bodyPr/>
          <a:lstStyle/>
          <a:p>
            <a:r>
              <a:rPr lang="da-DK" dirty="0" smtClean="0"/>
              <a:t>Pay is an </a:t>
            </a:r>
            <a:r>
              <a:rPr lang="da-DK" dirty="0" err="1" smtClean="0"/>
              <a:t>important</a:t>
            </a:r>
            <a:r>
              <a:rPr lang="da-DK" dirty="0" smtClean="0"/>
              <a:t> component of HR system: </a:t>
            </a:r>
            <a:r>
              <a:rPr lang="da-DK" b="1" i="1" dirty="0" smtClean="0"/>
              <a:t>…</a:t>
            </a:r>
            <a:r>
              <a:rPr lang="da-DK" b="1" i="1" dirty="0" err="1" smtClean="0"/>
              <a:t>having</a:t>
            </a:r>
            <a:r>
              <a:rPr lang="da-DK" b="1" i="1" dirty="0" smtClean="0"/>
              <a:t> </a:t>
            </a:r>
            <a:r>
              <a:rPr lang="da-DK" b="1" i="1" dirty="0"/>
              <a:t>the right </a:t>
            </a:r>
            <a:r>
              <a:rPr lang="da-DK" b="1" i="1" dirty="0" err="1"/>
              <a:t>people</a:t>
            </a:r>
            <a:r>
              <a:rPr lang="da-DK" b="1" i="1" dirty="0"/>
              <a:t> in the right </a:t>
            </a:r>
            <a:r>
              <a:rPr lang="da-DK" b="1" i="1" dirty="0" err="1"/>
              <a:t>place</a:t>
            </a:r>
            <a:r>
              <a:rPr lang="da-DK" b="1" i="1" dirty="0"/>
              <a:t> </a:t>
            </a:r>
            <a:r>
              <a:rPr lang="da-DK" b="1" i="1" dirty="0" err="1"/>
              <a:t>doing</a:t>
            </a:r>
            <a:r>
              <a:rPr lang="da-DK" b="1" i="1" dirty="0"/>
              <a:t> the right </a:t>
            </a:r>
            <a:r>
              <a:rPr lang="da-DK" b="1" i="1" dirty="0" err="1"/>
              <a:t>thing</a:t>
            </a:r>
            <a:r>
              <a:rPr lang="da-DK" b="1" i="1" dirty="0" smtClean="0"/>
              <a:t>…</a:t>
            </a:r>
          </a:p>
          <a:p>
            <a:endParaRPr lang="da-DK" dirty="0"/>
          </a:p>
          <a:p>
            <a:r>
              <a:rPr lang="en-GB" dirty="0" smtClean="0"/>
              <a:t>Principles are set out in </a:t>
            </a:r>
            <a:r>
              <a:rPr lang="en-GB" b="1" dirty="0" smtClean="0"/>
              <a:t>EU Staff Regulations </a:t>
            </a:r>
            <a:r>
              <a:rPr lang="en-GB" dirty="0" smtClean="0"/>
              <a:t>(1962 + periodic reforms)</a:t>
            </a:r>
          </a:p>
          <a:p>
            <a:r>
              <a:rPr lang="en-GB" b="1" dirty="0" smtClean="0"/>
              <a:t>Implementation methodology </a:t>
            </a:r>
            <a:r>
              <a:rPr lang="en-GB" dirty="0" smtClean="0"/>
              <a:t>is adopted by annual Working Group</a:t>
            </a:r>
          </a:p>
          <a:p>
            <a:r>
              <a:rPr lang="en-GB" b="1" dirty="0" smtClean="0"/>
              <a:t>Objective statistical calculation </a:t>
            </a:r>
            <a:r>
              <a:rPr lang="en-GB" dirty="0" smtClean="0"/>
              <a:t>by Eurostat</a:t>
            </a:r>
          </a:p>
          <a:p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276920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principles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435280" cy="363378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EU Staff Regulations </a:t>
            </a:r>
          </a:p>
          <a:p>
            <a:pPr lvl="1"/>
            <a:r>
              <a:rPr lang="en-GB" dirty="0" smtClean="0"/>
              <a:t>Articles 64 &amp; 65 + Annexes X &amp; XI   (remuneration)</a:t>
            </a:r>
          </a:p>
          <a:p>
            <a:pPr lvl="1"/>
            <a:r>
              <a:rPr lang="en-GB" dirty="0" smtClean="0"/>
              <a:t>Article 83 + Annex XII  (pensions)</a:t>
            </a:r>
          </a:p>
          <a:p>
            <a:pPr lvl="1"/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b="1" dirty="0" smtClean="0"/>
              <a:t>Parallel evolution </a:t>
            </a:r>
            <a:r>
              <a:rPr lang="en-GB" dirty="0" smtClean="0"/>
              <a:t>of EU salaries with those of national civil services (average for Member States)</a:t>
            </a:r>
          </a:p>
          <a:p>
            <a:pPr marL="457200" indent="-457200">
              <a:buFont typeface="+mj-lt"/>
              <a:buAutoNum type="arabicPeriod"/>
            </a:pPr>
            <a:r>
              <a:rPr lang="en-GB" b="1" dirty="0" smtClean="0"/>
              <a:t>Equal purchasing power </a:t>
            </a:r>
            <a:r>
              <a:rPr lang="en-GB" dirty="0" smtClean="0"/>
              <a:t>of headquarters salaries (Brussels) in all other EU duty stations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15318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 users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Commission: </a:t>
            </a:r>
            <a:r>
              <a:rPr lang="en-GB" dirty="0"/>
              <a:t>SG, DG HR, DG BUDG, PMO, SJ, ESTAT (on behalf all institutions + agencies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r>
              <a:rPr lang="en-GB" dirty="0" smtClean="0"/>
              <a:t>Data partners (UN, OECD)</a:t>
            </a:r>
          </a:p>
          <a:p>
            <a:r>
              <a:rPr lang="en-GB" dirty="0" smtClean="0"/>
              <a:t>External users (EPO, </a:t>
            </a:r>
            <a:r>
              <a:rPr lang="en-GB" dirty="0" err="1" smtClean="0"/>
              <a:t>EuroControl</a:t>
            </a:r>
            <a:r>
              <a:rPr lang="en-GB" dirty="0" smtClean="0"/>
              <a:t>, </a:t>
            </a:r>
            <a:r>
              <a:rPr lang="en-GB" dirty="0" err="1" smtClean="0"/>
              <a:t>etc</a:t>
            </a:r>
            <a:r>
              <a:rPr lang="en-GB" dirty="0" smtClean="0"/>
              <a:t>)</a:t>
            </a:r>
          </a:p>
          <a:p>
            <a:r>
              <a:rPr lang="en-GB" dirty="0" smtClean="0"/>
              <a:t>Transparent public dissemination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37682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Various reporting obligations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363272" cy="3633788"/>
          </a:xfrm>
        </p:spPr>
        <p:txBody>
          <a:bodyPr/>
          <a:lstStyle/>
          <a:p>
            <a:r>
              <a:rPr lang="en-GB" dirty="0" smtClean="0"/>
              <a:t>Annual Report: 31 October (situation as at 1.July)</a:t>
            </a:r>
          </a:p>
          <a:p>
            <a:r>
              <a:rPr lang="en-GB" dirty="0" smtClean="0"/>
              <a:t>Interim Report (situation as at 1.January)</a:t>
            </a:r>
          </a:p>
          <a:p>
            <a:endParaRPr lang="en-GB" dirty="0" smtClean="0"/>
          </a:p>
          <a:p>
            <a:r>
              <a:rPr lang="en-GB" dirty="0" smtClean="0"/>
              <a:t>4 yearly review report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Ad-hoc reports</a:t>
            </a:r>
          </a:p>
        </p:txBody>
      </p:sp>
    </p:spTree>
    <p:extLst>
      <p:ext uri="{BB962C8B-B14F-4D97-AF65-F5344CB8AC3E}">
        <p14:creationId xmlns:p14="http://schemas.microsoft.com/office/powerpoint/2010/main" xmlns="" val="3451212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“Article 64” calculations</a:t>
            </a:r>
            <a:endParaRPr lang="en-GB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Correction coefficients (@July, @January)</a:t>
            </a:r>
          </a:p>
          <a:p>
            <a:pPr lvl="1"/>
            <a:r>
              <a:rPr lang="en-GB" dirty="0" smtClean="0"/>
              <a:t>Intra-EU staff</a:t>
            </a:r>
          </a:p>
          <a:p>
            <a:pPr lvl="1"/>
            <a:r>
              <a:rPr lang="en-GB" dirty="0" smtClean="0"/>
              <a:t>Pensioners</a:t>
            </a:r>
          </a:p>
          <a:p>
            <a:pPr lvl="1"/>
            <a:r>
              <a:rPr lang="en-GB" dirty="0" smtClean="0"/>
              <a:t>Extra-EU staff</a:t>
            </a:r>
          </a:p>
          <a:p>
            <a:pPr lvl="1"/>
            <a:endParaRPr lang="en-GB" dirty="0"/>
          </a:p>
          <a:p>
            <a:r>
              <a:rPr lang="en-GB" dirty="0" smtClean="0"/>
              <a:t>Maximum use of existing data: ECP, HICP</a:t>
            </a:r>
          </a:p>
          <a:p>
            <a:r>
              <a:rPr lang="en-GB" dirty="0" smtClean="0"/>
              <a:t>Some specific surveys (rents, school fees)</a:t>
            </a:r>
          </a:p>
          <a:p>
            <a:r>
              <a:rPr lang="en-GB" dirty="0" smtClean="0"/>
              <a:t>Other data (no burden for MS) </a:t>
            </a:r>
            <a:r>
              <a:rPr lang="en-GB" dirty="0" err="1" smtClean="0"/>
              <a:t>eg</a:t>
            </a:r>
            <a:r>
              <a:rPr lang="en-GB" dirty="0" smtClean="0"/>
              <a:t>. staff family budget survey</a:t>
            </a:r>
          </a:p>
          <a:p>
            <a:r>
              <a:rPr lang="en-GB" dirty="0" smtClean="0"/>
              <a:t>International collaboration/exchange (</a:t>
            </a:r>
            <a:r>
              <a:rPr lang="en-GB" dirty="0" err="1" smtClean="0"/>
              <a:t>eg</a:t>
            </a:r>
            <a:r>
              <a:rPr lang="en-GB" dirty="0" smtClean="0"/>
              <a:t>. UN)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99585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Correction coefficients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564904"/>
            <a:ext cx="8496944" cy="3633788"/>
          </a:xfrm>
        </p:spPr>
        <p:txBody>
          <a:bodyPr/>
          <a:lstStyle/>
          <a:p>
            <a:r>
              <a:rPr lang="de-DE" dirty="0"/>
              <a:t>PPPs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price</a:t>
            </a:r>
            <a:r>
              <a:rPr lang="de-DE" dirty="0"/>
              <a:t> relatives </a:t>
            </a:r>
            <a:r>
              <a:rPr lang="de-DE" dirty="0" err="1"/>
              <a:t>showing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ratio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prices</a:t>
            </a:r>
            <a:r>
              <a:rPr lang="de-DE" b="1" dirty="0"/>
              <a:t> </a:t>
            </a:r>
            <a:r>
              <a:rPr lang="de-DE" dirty="0"/>
              <a:t>in national </a:t>
            </a:r>
            <a:r>
              <a:rPr lang="de-DE" dirty="0" err="1"/>
              <a:t>currencies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same </a:t>
            </a:r>
            <a:r>
              <a:rPr lang="de-DE" b="1" dirty="0" err="1"/>
              <a:t>good</a:t>
            </a:r>
            <a:r>
              <a:rPr lang="de-DE" b="1" dirty="0"/>
              <a:t> </a:t>
            </a:r>
            <a:r>
              <a:rPr lang="de-DE" b="1" dirty="0" err="1"/>
              <a:t>or</a:t>
            </a:r>
            <a:r>
              <a:rPr lang="de-DE" b="1" dirty="0"/>
              <a:t> </a:t>
            </a:r>
            <a:r>
              <a:rPr lang="de-DE" b="1" dirty="0" err="1"/>
              <a:t>service</a:t>
            </a:r>
            <a:r>
              <a:rPr lang="de-DE" dirty="0"/>
              <a:t> in different </a:t>
            </a:r>
            <a:r>
              <a:rPr lang="de-DE" dirty="0" smtClean="0"/>
              <a:t>countries </a:t>
            </a:r>
            <a:r>
              <a:rPr lang="de-DE" b="1" dirty="0" err="1" smtClean="0"/>
              <a:t>bilaterally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reference</a:t>
            </a:r>
            <a:r>
              <a:rPr lang="de-DE" dirty="0" smtClean="0"/>
              <a:t> to </a:t>
            </a:r>
            <a:r>
              <a:rPr lang="de-DE" dirty="0" err="1" smtClean="0"/>
              <a:t>headquarters</a:t>
            </a:r>
            <a:r>
              <a:rPr lang="de-DE" dirty="0" smtClean="0"/>
              <a:t> (</a:t>
            </a:r>
            <a:r>
              <a:rPr lang="de-DE" dirty="0" err="1" smtClean="0"/>
              <a:t>Brussels</a:t>
            </a:r>
            <a:r>
              <a:rPr lang="de-DE" dirty="0" smtClean="0"/>
              <a:t>)</a:t>
            </a:r>
          </a:p>
          <a:p>
            <a:pPr lvl="1"/>
            <a:endParaRPr lang="de-DE" dirty="0"/>
          </a:p>
          <a:p>
            <a:r>
              <a:rPr lang="en-GB" dirty="0" smtClean="0"/>
              <a:t>Dividing the PPPs by Exchange Rates to Euro gives a </a:t>
            </a:r>
            <a:r>
              <a:rPr lang="en-GB" b="1" dirty="0" smtClean="0"/>
              <a:t>percentage adjustment factor </a:t>
            </a:r>
            <a:r>
              <a:rPr lang="en-GB" dirty="0" smtClean="0"/>
              <a:t>to apply to salaries expressed in local currency, which </a:t>
            </a:r>
            <a:r>
              <a:rPr lang="en-GB" b="1" dirty="0" smtClean="0"/>
              <a:t>ensures same purchasing power</a:t>
            </a:r>
            <a:r>
              <a:rPr lang="en-GB" dirty="0" smtClean="0"/>
              <a:t> as in Brussels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48436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“Article 65” calculations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363272" cy="3633788"/>
          </a:xfrm>
        </p:spPr>
        <p:txBody>
          <a:bodyPr/>
          <a:lstStyle/>
          <a:p>
            <a:r>
              <a:rPr lang="en-GB" b="1" dirty="0" smtClean="0"/>
              <a:t>Country specific indicator </a:t>
            </a:r>
            <a:r>
              <a:rPr lang="en-GB" dirty="0" smtClean="0"/>
              <a:t>measures the </a:t>
            </a:r>
            <a:r>
              <a:rPr lang="en-GB" b="1" dirty="0" smtClean="0"/>
              <a:t>evolution of salaries </a:t>
            </a:r>
            <a:r>
              <a:rPr lang="en-GB" dirty="0" smtClean="0"/>
              <a:t>of </a:t>
            </a:r>
            <a:r>
              <a:rPr lang="en-GB" b="1" dirty="0" smtClean="0"/>
              <a:t>national civil servants </a:t>
            </a:r>
            <a:r>
              <a:rPr lang="en-GB" dirty="0" smtClean="0"/>
              <a:t>in central public administration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Two stages: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 smtClean="0"/>
              <a:t>Preliminary forecast for year (January)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 smtClean="0"/>
              <a:t>Annual questionnaire: definitive results (July)</a:t>
            </a:r>
          </a:p>
          <a:p>
            <a:pPr lvl="1"/>
            <a:endParaRPr lang="en-GB" dirty="0"/>
          </a:p>
          <a:p>
            <a:r>
              <a:rPr lang="en-GB" dirty="0" smtClean="0"/>
              <a:t>Comparative information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48326821"/>
      </p:ext>
    </p:extLst>
  </p:cSld>
  <p:clrMapOvr>
    <a:masterClrMapping/>
  </p:clrMapOvr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CA38245252EBB246984C8BB53A56F839" ma:contentTypeVersion="18" ma:contentTypeDescription="Create a new document in this library." ma:contentTypeScope="" ma:versionID="372fec5651c9ce8b649d304101f7aada">
  <xsd:schema xmlns:xsd="http://www.w3.org/2001/XMLSchema" xmlns:xs="http://www.w3.org/2001/XMLSchema" xmlns:p="http://schemas.microsoft.com/office/2006/metadata/properties" xmlns:ns2="http://schemas.microsoft.com/sharepoint/v3/fields" xmlns:ns3="d8e0feea-6ad5-4ffb-92eb-dab9a0cea37f" xmlns:ns4="0a0aeac8-6f62-421a-b37d-09c09a5e8553" targetNamespace="http://schemas.microsoft.com/office/2006/metadata/properties" ma:root="true" ma:fieldsID="c71db3f3795027cb57b74a1666915b33" ns2:_="" ns3:_="" ns4:_="">
    <xsd:import namespace="http://schemas.microsoft.com/sharepoint/v3/fields"/>
    <xsd:import namespace="d8e0feea-6ad5-4ffb-92eb-dab9a0cea37f"/>
    <xsd:import namespace="0a0aeac8-6f62-421a-b37d-09c09a5e8553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_dlc_DocId" minOccurs="0"/>
                <xsd:element ref="ns4:_dlc_DocIdUrl" minOccurs="0"/>
                <xsd:element ref="ns4:_dlc_DocIdPersistId" minOccurs="0"/>
                <xsd:element ref="ns3:Document_x0020_Subtitle" minOccurs="0"/>
                <xsd:element ref="ns3:Document_x0020_Title"/>
                <xsd:element ref="ns3:Frame_x0020_Title"/>
                <xsd:element ref="ns3:LCI" minOccurs="0"/>
                <xsd:element ref="ns3:Meeting_x0020_Date" minOccurs="0"/>
                <xsd:element ref="ns3:NOMCOM" minOccurs="0"/>
                <xsd:element ref="ns3:Production_x0020_Date" minOccurs="0"/>
                <xsd:element ref="ns3:Reference_x0020_Code" minOccurs="0"/>
                <xsd:element ref="ns3:Reference_x0020_Code_x0020__x0028_Frame_x0029_" minOccurs="0"/>
                <xsd:element ref="ns3:Statistical_x0020_Programme_x0020_Theme" minOccurs="0"/>
                <xsd:element ref="ns3:Statistical_x0020_Programme_x0020_Theme_x0020__x0028_Press_x0029_" minOccurs="0"/>
                <xsd:element ref="ns3:Thematic_x0020_Base" minOccurs="0"/>
                <xsd:element ref="ns3:DocID" minOccurs="0"/>
                <xsd:element ref="ns3:LngVerId" minOccurs="0"/>
                <xsd:element ref="ns3:Frame_x0020_Title_x0020__x0028_Long_x00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0feea-6ad5-4ffb-92eb-dab9a0cea37f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Document_x0020_Subtitle" ma:index="19" nillable="true" ma:displayName="Document Subtitle" ma:internalName="Document_x0020_Subtitle">
      <xsd:simpleType>
        <xsd:restriction base="dms:Text">
          <xsd:maxLength value="255"/>
        </xsd:restriction>
      </xsd:simpleType>
    </xsd:element>
    <xsd:element name="Document_x0020_Title" ma:index="20" ma:displayName="Document Title" ma:internalName="Document_x0020_Title">
      <xsd:simpleType>
        <xsd:restriction base="dms:Note">
          <xsd:maxLength value="255"/>
        </xsd:restriction>
      </xsd:simpleType>
    </xsd:element>
    <xsd:element name="Frame_x0020_Title" ma:index="21" ma:displayName="Frame Title" ma:description="The main title of the document" ma:internalName="Frame_x0020_Title">
      <xsd:simpleType>
        <xsd:restriction base="dms:Text">
          <xsd:maxLength value="255"/>
        </xsd:restriction>
      </xsd:simpleType>
    </xsd:element>
    <xsd:element name="LCI" ma:index="22" nillable="true" ma:displayName="LCI" ma:internalName="LCI">
      <xsd:simpleType>
        <xsd:restriction base="dms:Text">
          <xsd:maxLength value="255"/>
        </xsd:restriction>
      </xsd:simpleType>
    </xsd:element>
    <xsd:element name="Meeting_x0020_Date" ma:index="23" nillable="true" ma:displayName="Meeting Date" ma:format="DateOnly" ma:internalName="Meeting_x0020_Date">
      <xsd:simpleType>
        <xsd:restriction base="dms:DateTime"/>
      </xsd:simpleType>
    </xsd:element>
    <xsd:element name="NOMCOM" ma:index="24" nillable="true" ma:displayName="NOMCOM" ma:internalName="NOMCOM">
      <xsd:simpleType>
        <xsd:restriction base="dms:Text">
          <xsd:maxLength value="255"/>
        </xsd:restriction>
      </xsd:simpleType>
    </xsd:element>
    <xsd:element name="Production_x0020_Date" ma:index="25" nillable="true" ma:displayName="Production Date" ma:format="DateOnly" ma:internalName="Production_x0020_Date">
      <xsd:simpleType>
        <xsd:restriction base="dms:DateTime"/>
      </xsd:simpleType>
    </xsd:element>
    <xsd:element name="Reference_x0020_Code" ma:index="26" nillable="true" ma:displayName="Reference Code" ma:internalName="Reference_x0020_Code">
      <xsd:simpleType>
        <xsd:restriction base="dms:Text">
          <xsd:maxLength value="255"/>
        </xsd:restriction>
      </xsd:simpleType>
    </xsd:element>
    <xsd:element name="Reference_x0020_Code_x0020__x0028_Frame_x0029_" ma:index="27" nillable="true" ma:displayName="Reference Code (Frame)" ma:internalName="Reference_x0020_Code_x0020__x0028_Frame_x0029_">
      <xsd:simpleType>
        <xsd:restriction base="dms:Text">
          <xsd:maxLength value="255"/>
        </xsd:restriction>
      </xsd:simpleType>
    </xsd:element>
    <xsd:element name="Statistical_x0020_Programme_x0020_Theme" ma:index="28" nillable="true" ma:displayName="Statistical Programme Theme" ma:internalName="Statistical_x0020_Programme_x0020_Theme">
      <xsd:simpleType>
        <xsd:restriction base="dms:Text">
          <xsd:maxLength value="255"/>
        </xsd:restriction>
      </xsd:simpleType>
    </xsd:element>
    <xsd:element name="Statistical_x0020_Programme_x0020_Theme_x0020__x0028_Press_x0029_" ma:index="29" nillable="true" ma:displayName="Statistical Programme Theme (Press)" ma:internalName="Statistical_x0020_Programme_x0020_Theme_x0020__x0028_Press_x0029_">
      <xsd:simpleType>
        <xsd:restriction base="dms:Text">
          <xsd:maxLength value="255"/>
        </xsd:restriction>
      </xsd:simpleType>
    </xsd:element>
    <xsd:element name="Thematic_x0020_Base" ma:index="30" nillable="true" ma:displayName="Thematic Base" ma:internalName="Thematic_x0020_Base">
      <xsd:simpleType>
        <xsd:restriction base="dms:Text">
          <xsd:maxLength value="255"/>
        </xsd:restriction>
      </xsd:simpleType>
    </xsd:element>
    <xsd:element name="DocID" ma:index="31" nillable="true" ma:displayName="Douceur 3 ID" ma:description="Legacy ID" ma:internalName="DocID" ma:percentage="FALSE">
      <xsd:simpleType>
        <xsd:restriction base="dms:Number"/>
      </xsd:simpleType>
    </xsd:element>
    <xsd:element name="LngVerId" ma:index="32" nillable="true" ma:displayName="LngVerId" ma:internalName="LngVerId">
      <xsd:simpleType>
        <xsd:restriction base="dms:Number"/>
      </xsd:simpleType>
    </xsd:element>
    <xsd:element name="Frame_x0020_Title_x0020__x0028_Long_x0029_" ma:index="33" nillable="true" ma:displayName="Frame Title (Long)" ma:description="The main title of the document - extended" ma:internalName="Frame_x0020_Title_x0020__x0028_Long_x0029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aeac8-6f62-421a-b37d-09c09a5e8553" elementFormDefault="qualified">
    <xsd:import namespace="http://schemas.microsoft.com/office/2006/documentManagement/types"/>
    <xsd:import namespace="http://schemas.microsoft.com/office/infopath/2007/PartnerControls"/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_Collab_Status xmlns="d8e0feea-6ad5-4ffb-92eb-dab9a0cea37f">Final</EC_Collab_Status>
    <Statistical_x0020_Programme_x0020_Theme_x0020__x0028_Press_x0029_ xmlns="d8e0feea-6ad5-4ffb-92eb-dab9a0cea37f" xsi:nil="true"/>
    <Frame_x0020_Title_x0020__x0028_Long_x0029_ xmlns="d8e0feea-6ad5-4ffb-92eb-dab9a0cea37f" xsi:nil="true"/>
    <LCI xmlns="d8e0feea-6ad5-4ffb-92eb-dab9a0cea37f" xsi:nil="true"/>
    <Document_x0020_Title xmlns="d8e0feea-6ad5-4ffb-92eb-dab9a0cea37f">Powerpoint Presentation Blue</Document_x0020_Title>
    <Production_x0020_Date xmlns="d8e0feea-6ad5-4ffb-92eb-dab9a0cea37f" xsi:nil="true"/>
    <Thematic_x0020_Base xmlns="d8e0feea-6ad5-4ffb-92eb-dab9a0cea37f" xsi:nil="true"/>
    <_Status xmlns="http://schemas.microsoft.com/sharepoint/v3/fields">Not Started</_Status>
    <Statistical_x0020_Programme_x0020_Theme xmlns="d8e0feea-6ad5-4ffb-92eb-dab9a0cea37f" xsi:nil="true"/>
    <EC_Collab_Reference xmlns="d8e0feea-6ad5-4ffb-92eb-dab9a0cea37f" xsi:nil="true"/>
    <Frame_x0020_Title xmlns="d8e0feea-6ad5-4ffb-92eb-dab9a0cea37f">Powerpoint Presentation Blue</Frame_x0020_Title>
    <Document_x0020_Subtitle xmlns="d8e0feea-6ad5-4ffb-92eb-dab9a0cea37f" xsi:nil="true"/>
    <Meeting_x0020_Date xmlns="d8e0feea-6ad5-4ffb-92eb-dab9a0cea37f" xsi:nil="true"/>
    <Reference_x0020_Code_x0020__x0028_Frame_x0029_ xmlns="d8e0feea-6ad5-4ffb-92eb-dab9a0cea37f" xsi:nil="true"/>
    <Reference_x0020_Code xmlns="d8e0feea-6ad5-4ffb-92eb-dab9a0cea37f" xsi:nil="true"/>
    <EC_Collab_DocumentLanguage xmlns="d8e0feea-6ad5-4ffb-92eb-dab9a0cea37f">EN</EC_Collab_DocumentLanguage>
    <DocID xmlns="d8e0feea-6ad5-4ffb-92eb-dab9a0cea37f" xsi:nil="true"/>
    <LngVerId xmlns="d8e0feea-6ad5-4ffb-92eb-dab9a0cea37f" xsi:nil="true"/>
    <NOMCOM xmlns="d8e0feea-6ad5-4ffb-92eb-dab9a0cea37f" xsi:nil="true"/>
    <_dlc_DocId xmlns="0a0aeac8-6f62-421a-b37d-09c09a5e8553">UAM7TH3CYF7M-9-76846</_dlc_DocId>
    <_dlc_DocIdUrl xmlns="0a0aeac8-6f62-421a-b37d-09c09a5e8553">
      <Url>https://myintracomm-collab.ec.europa.eu/dg/ESTAT/DO.U.C.EUR/_layouts/DocIdRedir.aspx?ID=UAM7TH3CYF7M-9-76846</Url>
      <Description>UAM7TH3CYF7M-9-76846</Description>
    </_dlc_DocIdUrl>
  </documentManagement>
</p:properties>
</file>

<file path=customXml/itemProps1.xml><?xml version="1.0" encoding="utf-8"?>
<ds:datastoreItem xmlns:ds="http://schemas.openxmlformats.org/officeDocument/2006/customXml" ds:itemID="{E3BECD20-5386-401E-9EC2-BF50FEAF85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15C50B-6511-4643-A2A8-211EE1E5EA1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F505323-86F8-437D-BDB6-29505FA8C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8e0feea-6ad5-4ffb-92eb-dab9a0cea37f"/>
    <ds:schemaRef ds:uri="0a0aeac8-6f62-421a-b37d-09c09a5e85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E5D79E1-4C76-42B8-882E-FF42CF4168F3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d8e0feea-6ad5-4ffb-92eb-dab9a0cea37f"/>
    <ds:schemaRef ds:uri="http://schemas.microsoft.com/office/2006/documentManagement/types"/>
    <ds:schemaRef ds:uri="http://schemas.openxmlformats.org/package/2006/metadata/core-properties"/>
    <ds:schemaRef ds:uri="0a0aeac8-6f62-421a-b37d-09c09a5e8553"/>
    <ds:schemaRef ds:uri="http://schemas.microsoft.com/sharepoint/v3/field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</TotalTime>
  <Words>692</Words>
  <Application>Microsoft Office PowerPoint</Application>
  <PresentationFormat>On-screen Show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Estat_blue_EN</vt:lpstr>
      <vt:lpstr>Remuneration and Pensions of EU staff</vt:lpstr>
      <vt:lpstr>Eurostat remuneration statistics for administrative purposes</vt:lpstr>
      <vt:lpstr>Policy rationale</vt:lpstr>
      <vt:lpstr>Key principles</vt:lpstr>
      <vt:lpstr>Main users</vt:lpstr>
      <vt:lpstr>Various reporting obligations</vt:lpstr>
      <vt:lpstr>“Article 64” calculations</vt:lpstr>
      <vt:lpstr>Correction coefficients</vt:lpstr>
      <vt:lpstr>“Article 65” calculations</vt:lpstr>
      <vt:lpstr>Preliminary forecast</vt:lpstr>
      <vt:lpstr>Definitive data collection</vt:lpstr>
      <vt:lpstr>Specific A65 definition</vt:lpstr>
      <vt:lpstr>Average evolution for EU Member States</vt:lpstr>
      <vt:lpstr>Transparent dissemination</vt:lpstr>
      <vt:lpstr>Thank you for your attention !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KONIJN Paul (ESTAT)</dc:creator>
  <cp:lastModifiedBy>Petrika Jorgji</cp:lastModifiedBy>
  <cp:revision>73</cp:revision>
  <cp:lastPrinted>2019-01-23T10:47:21Z</cp:lastPrinted>
  <dcterms:created xsi:type="dcterms:W3CDTF">2013-03-15T13:29:43Z</dcterms:created>
  <dcterms:modified xsi:type="dcterms:W3CDTF">2019-02-20T16:39:48Z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0x010100258AA79CEB83498886A3A0868112325000CA38245252EBB246984C8BB53A56F839</vt:lpwstr>
  </property>
  <property fmtid="{D5CDD505-2E9C-101B-9397-08002B2CF9AE}" pid="3" name="_dlc_DocIdItemGuid">
    <vt:lpwstr>48b17e8f-7936-42ff-bacc-4f7708061fe5</vt:lpwstr>
  </property>
</Properties>
</file>