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86" r:id="rId1"/>
  </p:sldMasterIdLst>
  <p:notesMasterIdLst>
    <p:notesMasterId r:id="rId22"/>
  </p:notesMasterIdLst>
  <p:handoutMasterIdLst>
    <p:handoutMasterId r:id="rId23"/>
  </p:handoutMasterIdLst>
  <p:sldIdLst>
    <p:sldId id="256" r:id="rId2"/>
    <p:sldId id="289" r:id="rId3"/>
    <p:sldId id="260" r:id="rId4"/>
    <p:sldId id="262" r:id="rId5"/>
    <p:sldId id="264" r:id="rId6"/>
    <p:sldId id="288" r:id="rId7"/>
    <p:sldId id="285" r:id="rId8"/>
    <p:sldId id="286" r:id="rId9"/>
    <p:sldId id="271" r:id="rId10"/>
    <p:sldId id="272" r:id="rId11"/>
    <p:sldId id="273" r:id="rId12"/>
    <p:sldId id="274" r:id="rId13"/>
    <p:sldId id="275" r:id="rId14"/>
    <p:sldId id="276" r:id="rId15"/>
    <p:sldId id="284" r:id="rId16"/>
    <p:sldId id="278" r:id="rId17"/>
    <p:sldId id="279" r:id="rId18"/>
    <p:sldId id="280" r:id="rId19"/>
    <p:sldId id="281" r:id="rId20"/>
    <p:sldId id="287" r:id="rId21"/>
  </p:sldIdLst>
  <p:sldSz cx="9144000" cy="6858000" type="screen4x3"/>
  <p:notesSz cx="6810375" cy="9942513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80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80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80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80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80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80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80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80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80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00"/>
    <a:srgbClr val="E6F7A7"/>
    <a:srgbClr val="02840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338" autoAdjust="0"/>
  </p:normalViewPr>
  <p:slideViewPr>
    <p:cSldViewPr>
      <p:cViewPr varScale="1">
        <p:scale>
          <a:sx n="82" d="100"/>
          <a:sy n="82" d="100"/>
        </p:scale>
        <p:origin x="-121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1163" cy="497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0" tIns="45706" rIns="91410" bIns="45706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7638" y="0"/>
            <a:ext cx="2951163" cy="497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0" tIns="45706" rIns="91410" bIns="45706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3662"/>
            <a:ext cx="2951163" cy="497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0" tIns="45706" rIns="91410" bIns="45706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7638" y="9443662"/>
            <a:ext cx="2951163" cy="497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0" tIns="45706" rIns="91410" bIns="45706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F84082B0-BC74-4CFA-8C83-9FD8182BA6A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9379654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1163" cy="497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0" tIns="45706" rIns="91410" bIns="45706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7638" y="0"/>
            <a:ext cx="2951163" cy="497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0" tIns="45706" rIns="91410" bIns="45706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5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8875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2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2694"/>
            <a:ext cx="5448300" cy="4474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0" tIns="45706" rIns="91410" bIns="4570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3662"/>
            <a:ext cx="2951163" cy="497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0" tIns="45706" rIns="91410" bIns="45706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7638" y="9443662"/>
            <a:ext cx="2951163" cy="497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0" tIns="45706" rIns="91410" bIns="45706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9DC6AD00-2BAC-4260-9B2C-E87C8D7AB1B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10736961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DC6AD00-2BAC-4260-9B2C-E87C8D7AB1BC}" type="slidenum">
              <a:rPr lang="en-GB" smtClean="0"/>
              <a:pPr>
                <a:defRPr/>
              </a:pPr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9718356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1pPr>
            <a:lvl2pPr marL="742708" indent="-285657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2pPr>
            <a:lvl3pPr marL="1142628" indent="-228526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3pPr>
            <a:lvl4pPr marL="1599680" indent="-228526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4pPr>
            <a:lvl5pPr marL="2056731" indent="-228526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5pPr>
            <a:lvl6pPr marL="2513782" indent="-228526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6pPr>
            <a:lvl7pPr marL="2970834" indent="-228526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7pPr>
            <a:lvl8pPr marL="3427885" indent="-228526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8pPr>
            <a:lvl9pPr marL="3884938" indent="-228526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9pPr>
          </a:lstStyle>
          <a:p>
            <a:fld id="{4D9AC101-13A2-4D6F-9EFF-54A78281742C}" type="slidenum">
              <a:rPr lang="en-GB" sz="1200"/>
              <a:pPr/>
              <a:t>16</a:t>
            </a:fld>
            <a:endParaRPr lang="en-GB" sz="1200" dirty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lvl="1"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1pPr>
            <a:lvl2pPr marL="742708" indent="-285657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2pPr>
            <a:lvl3pPr marL="1142628" indent="-228526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3pPr>
            <a:lvl4pPr marL="1599680" indent="-228526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4pPr>
            <a:lvl5pPr marL="2056731" indent="-228526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5pPr>
            <a:lvl6pPr marL="2513782" indent="-228526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6pPr>
            <a:lvl7pPr marL="2970834" indent="-228526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7pPr>
            <a:lvl8pPr marL="3427885" indent="-228526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8pPr>
            <a:lvl9pPr marL="3884938" indent="-228526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9pPr>
          </a:lstStyle>
          <a:p>
            <a:fld id="{B427C347-1F9F-47CF-B4C3-5254A6EC52E2}" type="slidenum">
              <a:rPr lang="en-GB" sz="1200"/>
              <a:pPr/>
              <a:t>17</a:t>
            </a:fld>
            <a:endParaRPr lang="en-GB" sz="1200" dirty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lvl="1" eaLnBrk="1" hangingPunct="1"/>
            <a:endParaRPr lang="en-GB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1125538"/>
            <a:ext cx="9144000" cy="5732462"/>
          </a:xfrm>
          <a:prstGeom prst="rect">
            <a:avLst/>
          </a:prstGeom>
          <a:solidFill>
            <a:srgbClr val="0F5494"/>
          </a:solidFill>
          <a:ln w="73025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5" name="Picture 6" descr="LOGO CE-EN-quadri.eps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6000" y="309600"/>
            <a:ext cx="1584325" cy="110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4230000" y="6669360"/>
            <a:ext cx="684213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139952" y="1700808"/>
            <a:ext cx="4536504" cy="2016224"/>
          </a:xfrm>
        </p:spPr>
        <p:txBody>
          <a:bodyPr/>
          <a:lstStyle>
            <a:lvl1pPr indent="0">
              <a:defRPr sz="4800">
                <a:solidFill>
                  <a:srgbClr val="FFD624"/>
                </a:solidFill>
              </a:defRPr>
            </a:lvl1pPr>
          </a:lstStyle>
          <a:p>
            <a:r>
              <a:rPr lang="en-GB" dirty="0" smtClean="0"/>
              <a:t>Title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7544" y="3933056"/>
            <a:ext cx="3744416" cy="1872208"/>
          </a:xfrm>
        </p:spPr>
        <p:txBody>
          <a:bodyPr/>
          <a:lstStyle>
            <a:lvl1pPr marL="0" indent="0">
              <a:buNone/>
              <a:defRPr sz="3000" b="1" i="0">
                <a:solidFill>
                  <a:schemeClr val="bg1"/>
                </a:solidFill>
              </a:defRPr>
            </a:lvl1pPr>
            <a:lvl3pPr marL="228600" indent="-228600" algn="l">
              <a:defRPr sz="3000" b="1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 smtClean="0"/>
              <a:t>Subtitle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4 June 2013</a:t>
            </a:r>
            <a:endParaRPr lang="en-GB" sz="1400" i="0">
              <a:latin typeface="+mn-lt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STS - 13-Feb-2019</a:t>
            </a: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CB28BB8C-63DC-4A82-ACF9-CFF364487225}" type="slidenum">
              <a:rPr lang="fr-FR" smtClean="0"/>
              <a:pPr>
                <a:defRPr/>
              </a:pPr>
              <a:t>‹#›</a:t>
            </a:fld>
            <a:endParaRPr lang="fr-FR" b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4 June 2013</a:t>
            </a:r>
            <a:endParaRPr lang="en-GB" sz="1400" i="0">
              <a:latin typeface="+mn-lt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STS - 13-Feb-2019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269E27-878F-4A27-AE98-4E6A33BB4DE1}" type="slidenum">
              <a:rPr lang="fr-FR" smtClean="0"/>
              <a:pPr>
                <a:defRPr/>
              </a:pPr>
              <a:t>‹#›</a:t>
            </a:fld>
            <a:endParaRPr lang="fr-FR" b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8925" y="1123950"/>
            <a:ext cx="2058988" cy="48974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23950"/>
            <a:ext cx="6029325" cy="48974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4 June 2013</a:t>
            </a:r>
            <a:endParaRPr lang="en-GB" sz="1400" i="0">
              <a:latin typeface="+mn-lt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STS - 13-Feb-2019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965ACD-E4B2-4029-8077-696CD2ED6F99}" type="slidenum">
              <a:rPr lang="fr-FR" smtClean="0"/>
              <a:pPr>
                <a:defRPr/>
              </a:pPr>
              <a:t>‹#›</a:t>
            </a:fld>
            <a:endParaRPr lang="fr-FR" b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556271"/>
            <a:ext cx="8229600" cy="9366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4 June 2013</a:t>
            </a:r>
            <a:endParaRPr lang="en-GB" sz="1400" i="0">
              <a:latin typeface="+mn-lt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37288"/>
            <a:ext cx="2895600" cy="4841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STS - 13-Feb-2019</a:t>
            </a: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8BB8C-63DC-4A82-ACF9-CFF364487225}" type="slidenum">
              <a:rPr lang="fr-FR" smtClean="0"/>
              <a:pPr>
                <a:defRPr/>
              </a:pPr>
              <a:t>‹#›</a:t>
            </a:fld>
            <a:endParaRPr lang="fr-FR" b="0">
              <a:solidFill>
                <a:schemeClr val="tx1"/>
              </a:solidFill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633788"/>
          </a:xfrm>
        </p:spPr>
        <p:txBody>
          <a:bodyPr/>
          <a:lstStyle>
            <a:lvl1pPr marL="342900" indent="-342900">
              <a:buClr>
                <a:srgbClr val="0F5494"/>
              </a:buClr>
              <a:buFont typeface="Arial" pitchFamily="34" charset="0"/>
              <a:buChar char="•"/>
              <a:defRPr i="0"/>
            </a:lvl1pPr>
            <a:lvl2pPr>
              <a:buClr>
                <a:srgbClr val="0F5494"/>
              </a:buClr>
              <a:defRPr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7013" y="6145213"/>
            <a:ext cx="2243137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980728"/>
            <a:ext cx="8229600" cy="9366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577013" y="116632"/>
            <a:ext cx="2133600" cy="476250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r>
              <a:rPr lang="en-US" smtClean="0"/>
              <a:t>4 June 2013</a:t>
            </a:r>
            <a:endParaRPr lang="en-GB" sz="1400" i="0">
              <a:latin typeface="+mn-lt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37126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STS - 13-Feb-2019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467544" y="6297439"/>
            <a:ext cx="2133600" cy="476250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CB28BB8C-63DC-4A82-ACF9-CFF364487225}" type="slidenum">
              <a:rPr lang="fr-FR" smtClean="0"/>
              <a:pPr>
                <a:defRPr/>
              </a:pPr>
              <a:t>‹#›</a:t>
            </a:fld>
            <a:endParaRPr lang="fr-FR" b="0">
              <a:solidFill>
                <a:schemeClr val="tx1"/>
              </a:solidFill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633788"/>
          </a:xfrm>
        </p:spPr>
        <p:txBody>
          <a:bodyPr/>
          <a:lstStyle>
            <a:lvl1pPr marL="342900" indent="-342900">
              <a:buClr>
                <a:srgbClr val="0F5494"/>
              </a:buClr>
              <a:buFont typeface="Arial" pitchFamily="34" charset="0"/>
              <a:buChar char="•"/>
              <a:defRPr/>
            </a:lvl1pPr>
            <a:lvl2pPr>
              <a:buClr>
                <a:srgbClr val="0F5494"/>
              </a:buClr>
              <a:defRPr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4 June 2013</a:t>
            </a:r>
            <a:endParaRPr lang="en-GB" sz="1400" i="0">
              <a:latin typeface="+mn-lt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STS - 13-Feb-2019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5E4382-F663-48CC-85F5-F28109498123}" type="slidenum">
              <a:rPr lang="fr-FR" smtClean="0"/>
              <a:pPr>
                <a:defRPr/>
              </a:pPr>
              <a:t>‹#›</a:t>
            </a:fld>
            <a:endParaRPr lang="fr-FR" b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387600"/>
            <a:ext cx="40386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387600"/>
            <a:ext cx="40386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4 June 2013</a:t>
            </a:r>
            <a:endParaRPr lang="en-GB" sz="1400" i="0">
              <a:latin typeface="+mn-lt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STS - 13-Feb-2019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BFA0F2-E8A6-41CF-8864-BFD8C2E110AE}" type="slidenum">
              <a:rPr lang="fr-FR" smtClean="0"/>
              <a:pPr>
                <a:defRPr/>
              </a:pPr>
              <a:t>‹#›</a:t>
            </a:fld>
            <a:endParaRPr lang="fr-FR" b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4 June 2013</a:t>
            </a:r>
            <a:endParaRPr lang="en-GB" sz="1400" i="0">
              <a:latin typeface="+mn-lt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STS - 13-Feb-2019</a:t>
            </a: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F8045E-7E32-4EEF-9A16-10B4981C0F59}" type="slidenum">
              <a:rPr lang="fr-FR" smtClean="0"/>
              <a:pPr>
                <a:defRPr/>
              </a:pPr>
              <a:t>‹#›</a:t>
            </a:fld>
            <a:endParaRPr lang="fr-FR" b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4 June 2013</a:t>
            </a:r>
            <a:endParaRPr lang="en-GB" sz="1400" i="0">
              <a:latin typeface="+mn-lt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STS - 13-Feb-2019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FF822A-EE39-4C7D-A944-4E259AB37DAF}" type="slidenum">
              <a:rPr lang="fr-FR" smtClean="0"/>
              <a:pPr>
                <a:defRPr/>
              </a:pPr>
              <a:t>‹#›</a:t>
            </a:fld>
            <a:endParaRPr lang="fr-FR" b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4 June 2013</a:t>
            </a:r>
            <a:endParaRPr lang="en-GB" sz="1400" i="0">
              <a:latin typeface="+mn-lt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STS - 13-Feb-2019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EF2787-C433-493F-8B3E-35F3DE507D84}" type="slidenum">
              <a:rPr lang="fr-FR" smtClean="0"/>
              <a:pPr>
                <a:defRPr/>
              </a:pPr>
              <a:t>‹#›</a:t>
            </a:fld>
            <a:endParaRPr lang="fr-FR" b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4 June 2013</a:t>
            </a:r>
            <a:endParaRPr lang="en-GB" sz="1400" i="0">
              <a:latin typeface="+mn-lt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STS - 13-Feb-2019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2EA81E-DBC1-40BF-BEE5-32D47137EBA2}" type="slidenum">
              <a:rPr lang="fr-FR" smtClean="0"/>
              <a:pPr>
                <a:defRPr/>
              </a:pPr>
              <a:t>‹#›</a:t>
            </a:fld>
            <a:endParaRPr lang="fr-FR" b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4 June 2013</a:t>
            </a:r>
            <a:endParaRPr lang="en-GB" sz="1400" i="0">
              <a:latin typeface="+mn-lt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STS - 13-Feb-2019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F6307E-A1CF-465C-A679-BE85FE282888}" type="slidenum">
              <a:rPr lang="fr-FR" smtClean="0"/>
              <a:pPr>
                <a:defRPr/>
              </a:pPr>
              <a:t>‹#›</a:t>
            </a:fld>
            <a:endParaRPr lang="fr-FR" b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123950"/>
            <a:ext cx="8229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Lorem ipsum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387600"/>
            <a:ext cx="8229600" cy="363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dirty="0" smtClean="0"/>
              <a:t>Et dolor fragum</a:t>
            </a:r>
            <a:endParaRPr lang="en-GB" dirty="0" smtClean="0"/>
          </a:p>
          <a:p>
            <a:pPr lvl="1"/>
            <a:r>
              <a:rPr lang="en-GB" dirty="0" smtClean="0"/>
              <a:t>Et </a:t>
            </a:r>
            <a:r>
              <a:rPr lang="en-GB" dirty="0" err="1" smtClean="0"/>
              <a:t>dolor</a:t>
            </a:r>
            <a:r>
              <a:rPr lang="en-GB" dirty="0" smtClean="0"/>
              <a:t> </a:t>
            </a:r>
            <a:r>
              <a:rPr lang="en-GB" dirty="0" err="1" smtClean="0"/>
              <a:t>fragum</a:t>
            </a:r>
            <a:endParaRPr lang="en-GB" dirty="0" smtClean="0"/>
          </a:p>
          <a:p>
            <a:pPr lvl="2"/>
            <a:r>
              <a:rPr lang="en-GB" dirty="0" smtClean="0"/>
              <a:t>- Et </a:t>
            </a:r>
            <a:r>
              <a:rPr lang="en-GB" dirty="0" err="1" smtClean="0"/>
              <a:t>dolor</a:t>
            </a:r>
            <a:r>
              <a:rPr lang="en-GB" dirty="0" smtClean="0"/>
              <a:t> </a:t>
            </a:r>
            <a:r>
              <a:rPr lang="en-GB" dirty="0" err="1" smtClean="0"/>
              <a:t>fragum</a:t>
            </a:r>
            <a:endParaRPr lang="en-GB" dirty="0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en-US" smtClean="0"/>
              <a:t>4 June 2013</a:t>
            </a:r>
            <a:endParaRPr lang="en-GB" sz="1400" i="0">
              <a:latin typeface="+mn-lt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lang="en-GB" sz="1400" b="0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STS - 13-Feb-2019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CB28BB8C-63DC-4A82-ACF9-CFF364487225}" type="slidenum">
              <a:rPr lang="fr-FR" smtClean="0"/>
              <a:pPr>
                <a:defRPr/>
              </a:pPr>
              <a:t>‹#›</a:t>
            </a:fld>
            <a:endParaRPr lang="fr-FR" b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hf hdr="0" dt="0"/>
  <p:txStyles>
    <p:titleStyle>
      <a:lvl1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ec.europa.eu/eurostat/documents/64157/4373903/SIMS-2-0-Revised-standards-November-2015-ESSC-final.pdf/47c0b80d-0e19-4777-8f9e-28f89f82ce18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circabc.europa.eu/w/browse/7d1e821c-0482-4905-b1c2-e7e6cb35ef18" TargetMode="External"/><Relationship Id="rId2" Type="http://schemas.openxmlformats.org/officeDocument/2006/relationships/hyperlink" Target="https://ec.europa.eu/eurostat/web/short-term-business-statistics/overview" TargetMode="External"/><Relationship Id="rId1" Type="http://schemas.openxmlformats.org/officeDocument/2006/relationships/slideLayout" Target="../slideLayouts/slideLayout12.xml"/><Relationship Id="rId4" Type="http://schemas.openxmlformats.org/officeDocument/2006/relationships/hyperlink" Target="mailto:STS-data@ec.europa.eu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eur-lex.europa.eu/legal-content/EN/ALL/?uri=CELEX:31998R1165" TargetMode="External"/><Relationship Id="rId2" Type="http://schemas.openxmlformats.org/officeDocument/2006/relationships/hyperlink" Target="http://eur-lex.europa.eu/homepage.html?locale=en" TargetMode="Externa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circabc.europa.eu/w/browse/889408cb-7d4d-402d-aab8-b0b3ee5a1cfa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circabc.europa.eu/w/browse/889408cb-7d4d-402d-aab8-b0b3ee5a1cfa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1641600"/>
            <a:ext cx="8856984" cy="3299568"/>
          </a:xfrm>
        </p:spPr>
        <p:txBody>
          <a:bodyPr/>
          <a:lstStyle/>
          <a:p>
            <a:r>
              <a:rPr lang="en-GB" sz="2400" smtClean="0"/>
              <a:t>Explanatory meeting, </a:t>
            </a:r>
            <a:r>
              <a:rPr lang="en-GB" sz="2400" dirty="0"/>
              <a:t>12-13 February 2019</a:t>
            </a:r>
            <a:br>
              <a:rPr lang="en-GB" sz="2400" dirty="0"/>
            </a:br>
            <a:r>
              <a:rPr lang="en-GB" sz="1800" dirty="0"/>
              <a:t/>
            </a:r>
            <a:br>
              <a:rPr lang="en-GB" sz="1800" dirty="0"/>
            </a:br>
            <a:r>
              <a:rPr lang="en-GB" sz="3600" dirty="0" smtClean="0"/>
              <a:t>STS - Short-term business statistics</a:t>
            </a:r>
          </a:p>
        </p:txBody>
      </p:sp>
      <p:sp>
        <p:nvSpPr>
          <p:cNvPr id="3077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4869160"/>
            <a:ext cx="8712968" cy="1368152"/>
          </a:xfrm>
        </p:spPr>
        <p:txBody>
          <a:bodyPr/>
          <a:lstStyle/>
          <a:p>
            <a:pPr eaLnBrk="1" hangingPunct="1"/>
            <a:r>
              <a:rPr lang="en-GB" sz="2000" dirty="0" smtClean="0"/>
              <a:t>Eurostat G3 "Business cycle; </a:t>
            </a:r>
            <a:r>
              <a:rPr lang="en-GB" sz="2000" i="1" dirty="0" smtClean="0"/>
              <a:t>Short-term statistics"</a:t>
            </a:r>
            <a:endParaRPr lang="en-GB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A. Industry</a:t>
            </a:r>
          </a:p>
        </p:txBody>
      </p:sp>
      <p:sp>
        <p:nvSpPr>
          <p:cNvPr id="1229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9pPr>
          </a:lstStyle>
          <a:p>
            <a:r>
              <a:rPr lang="en-US" sz="1200" smtClean="0">
                <a:solidFill>
                  <a:srgbClr val="0080BA"/>
                </a:solidFill>
              </a:rPr>
              <a:t>STS - 13-Feb-2019</a:t>
            </a:r>
            <a:endParaRPr lang="en-US" sz="1200" dirty="0">
              <a:solidFill>
                <a:srgbClr val="0080BA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28BB8C-63DC-4A82-ACF9-CFF364487225}" type="slidenum">
              <a:rPr lang="fr-FR" smtClean="0"/>
              <a:pPr>
                <a:defRPr/>
              </a:pPr>
              <a:t>10</a:t>
            </a:fld>
            <a:endParaRPr lang="fr-FR" b="0" dirty="0">
              <a:solidFill>
                <a:schemeClr val="tx1"/>
              </a:solidFill>
            </a:endParaRPr>
          </a:p>
        </p:txBody>
      </p:sp>
      <p:sp>
        <p:nvSpPr>
          <p:cNvPr id="1229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/>
              <a:t>Industrial production </a:t>
            </a:r>
            <a:r>
              <a:rPr lang="en-GB" sz="1800" kern="1200" dirty="0">
                <a:solidFill>
                  <a:srgbClr val="FF0000"/>
                </a:solidFill>
                <a:latin typeface="Arial" charset="0"/>
                <a:ea typeface="ＭＳ Ｐゴシック" pitchFamily="-80" charset="-128"/>
              </a:rPr>
              <a:t>(M, M+10**)</a:t>
            </a:r>
          </a:p>
          <a:p>
            <a:r>
              <a:rPr lang="en-GB" sz="2000" dirty="0" smtClean="0"/>
              <a:t>Turnover</a:t>
            </a:r>
            <a:r>
              <a:rPr lang="en-GB" sz="1800" kern="1200" dirty="0" smtClean="0">
                <a:solidFill>
                  <a:srgbClr val="FF0000"/>
                </a:solidFill>
                <a:latin typeface="Arial" charset="0"/>
                <a:ea typeface="ＭＳ Ｐゴシック" pitchFamily="-80" charset="-128"/>
              </a:rPr>
              <a:t>*</a:t>
            </a:r>
            <a:r>
              <a:rPr lang="en-GB" sz="2000" dirty="0" smtClean="0">
                <a:solidFill>
                  <a:schemeClr val="accent2"/>
                </a:solidFill>
              </a:rPr>
              <a:t> </a:t>
            </a:r>
            <a:r>
              <a:rPr lang="en-GB" sz="1800" kern="1200" dirty="0">
                <a:solidFill>
                  <a:srgbClr val="FF0000"/>
                </a:solidFill>
                <a:latin typeface="Arial" charset="0"/>
                <a:ea typeface="ＭＳ Ｐゴシック" pitchFamily="-80" charset="-128"/>
              </a:rPr>
              <a:t>(M, 2M**)</a:t>
            </a:r>
          </a:p>
          <a:p>
            <a:r>
              <a:rPr lang="en-GB" sz="2000" dirty="0" smtClean="0"/>
              <a:t>Labour (number, hours worked, wages) </a:t>
            </a:r>
            <a:r>
              <a:rPr lang="en-GB" sz="1800" kern="1200" dirty="0">
                <a:solidFill>
                  <a:srgbClr val="FF0000"/>
                </a:solidFill>
                <a:latin typeface="Arial" charset="0"/>
                <a:ea typeface="ＭＳ Ｐゴシック" pitchFamily="-80" charset="-128"/>
              </a:rPr>
              <a:t>(Q, 2M**/3M**)</a:t>
            </a:r>
          </a:p>
          <a:p>
            <a:r>
              <a:rPr lang="en-GB" sz="2000" dirty="0" smtClean="0"/>
              <a:t>Output (=producer) prices</a:t>
            </a:r>
            <a:r>
              <a:rPr lang="en-GB" sz="1800" kern="1200" dirty="0" smtClean="0">
                <a:solidFill>
                  <a:srgbClr val="FF0000"/>
                </a:solidFill>
                <a:latin typeface="Arial" charset="0"/>
                <a:ea typeface="ＭＳ Ｐゴシック" pitchFamily="-80" charset="-128"/>
              </a:rPr>
              <a:t>*</a:t>
            </a:r>
            <a:r>
              <a:rPr lang="en-GB" sz="2000" dirty="0" smtClean="0">
                <a:solidFill>
                  <a:schemeClr val="accent2"/>
                </a:solidFill>
              </a:rPr>
              <a:t> </a:t>
            </a:r>
            <a:r>
              <a:rPr lang="en-GB" sz="1800" kern="1200" dirty="0">
                <a:solidFill>
                  <a:srgbClr val="FF0000"/>
                </a:solidFill>
                <a:latin typeface="Arial" charset="0"/>
                <a:ea typeface="ＭＳ Ｐゴシック" pitchFamily="-80" charset="-128"/>
              </a:rPr>
              <a:t>(M, M+5/15**)</a:t>
            </a:r>
          </a:p>
          <a:p>
            <a:r>
              <a:rPr lang="en-GB" sz="2000" dirty="0" smtClean="0"/>
              <a:t>Import prices </a:t>
            </a:r>
            <a:r>
              <a:rPr lang="en-GB" sz="1800" kern="1200" dirty="0">
                <a:solidFill>
                  <a:srgbClr val="FF0000"/>
                </a:solidFill>
                <a:latin typeface="Arial" charset="0"/>
                <a:ea typeface="ＭＳ Ｐゴシック" pitchFamily="-80" charset="-128"/>
              </a:rPr>
              <a:t>(M, M+15**)</a:t>
            </a:r>
          </a:p>
          <a:p>
            <a:pPr eaLnBrk="1" hangingPunct="1">
              <a:buFont typeface="Wingdings" pitchFamily="2" charset="2"/>
              <a:buNone/>
            </a:pPr>
            <a:r>
              <a:rPr lang="en-GB" sz="2000" dirty="0" smtClean="0"/>
              <a:t>All broken down by NACE (Section) &amp; Main Industrial Groupings (MIGs), except import prices CPA</a:t>
            </a:r>
          </a:p>
          <a:p>
            <a:pPr eaLnBrk="1" hangingPunct="1">
              <a:buFont typeface="Wingdings" pitchFamily="2" charset="2"/>
              <a:buNone/>
            </a:pPr>
            <a:r>
              <a:rPr lang="en-GB" sz="1800" kern="1200" dirty="0">
                <a:solidFill>
                  <a:srgbClr val="FF0000"/>
                </a:solidFill>
                <a:latin typeface="Arial" charset="0"/>
                <a:ea typeface="ＭＳ Ｐゴシック" pitchFamily="-80" charset="-128"/>
              </a:rPr>
              <a:t>*) broken down: domestic / non-domestic / €</a:t>
            </a:r>
            <a:r>
              <a:rPr lang="en-GB" sz="1800" kern="1200" dirty="0" smtClean="0">
                <a:solidFill>
                  <a:srgbClr val="FF0000"/>
                </a:solidFill>
                <a:latin typeface="Arial" charset="0"/>
                <a:ea typeface="ＭＳ Ｐゴシック" pitchFamily="-80" charset="-128"/>
              </a:rPr>
              <a:t>A</a:t>
            </a:r>
          </a:p>
          <a:p>
            <a:pPr>
              <a:buNone/>
            </a:pPr>
            <a:r>
              <a:rPr lang="en-GB" sz="1800" kern="1200" dirty="0">
                <a:solidFill>
                  <a:srgbClr val="FF0000"/>
                </a:solidFill>
                <a:latin typeface="Arial" charset="0"/>
                <a:ea typeface="ＭＳ Ｐゴシック" pitchFamily="-80" charset="-128"/>
              </a:rPr>
              <a:t>**) additionally 15 days for small </a:t>
            </a:r>
            <a:r>
              <a:rPr lang="en-GB" sz="1800" kern="1200" dirty="0" smtClean="0">
                <a:solidFill>
                  <a:srgbClr val="FF0000"/>
                </a:solidFill>
                <a:latin typeface="Arial" charset="0"/>
                <a:ea typeface="ＭＳ Ｐゴシック" pitchFamily="-80" charset="-128"/>
              </a:rPr>
              <a:t>countries</a:t>
            </a:r>
            <a:r>
              <a:rPr lang="en-GB" sz="1800" b="1" kern="12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ＭＳ Ｐゴシック" pitchFamily="-80" charset="-128"/>
              </a:rPr>
              <a:t>, to be dropped in FRIBS</a:t>
            </a:r>
            <a:endParaRPr lang="en-GB" sz="1800" b="1" kern="12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ＭＳ Ｐゴシック" pitchFamily="-80" charset="-128"/>
            </a:endParaRPr>
          </a:p>
          <a:p>
            <a:pPr eaLnBrk="1" hangingPunct="1">
              <a:buFont typeface="Wingdings" pitchFamily="2" charset="2"/>
              <a:buNone/>
            </a:pPr>
            <a:endParaRPr lang="en-GB" sz="1800" kern="1200" dirty="0">
              <a:solidFill>
                <a:srgbClr val="FF0000"/>
              </a:solidFill>
              <a:latin typeface="Arial" charset="0"/>
              <a:ea typeface="ＭＳ Ｐゴシック" pitchFamily="-80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67744" y="1257727"/>
            <a:ext cx="2592288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1800" dirty="0">
                <a:solidFill>
                  <a:srgbClr val="FF0000"/>
                </a:solidFill>
              </a:rPr>
              <a:t>M </a:t>
            </a:r>
            <a:r>
              <a:rPr lang="en-GB" sz="1800" dirty="0" smtClean="0">
                <a:solidFill>
                  <a:srgbClr val="FF0000"/>
                </a:solidFill>
              </a:rPr>
              <a:t>= monthly periodicity and frequency</a:t>
            </a:r>
            <a:endParaRPr lang="en-GB" sz="1800" b="0" dirty="0" smtClean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39544" y="980728"/>
            <a:ext cx="4104456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defRPr sz="1800">
                <a:solidFill>
                  <a:srgbClr val="FF0000"/>
                </a:solidFill>
              </a:defRPr>
            </a:lvl1pPr>
          </a:lstStyle>
          <a:p>
            <a:r>
              <a:rPr lang="en-GB" dirty="0" smtClean="0"/>
              <a:t>M+10 </a:t>
            </a:r>
            <a:r>
              <a:rPr lang="en-GB" dirty="0"/>
              <a:t>= transmission deadline is </a:t>
            </a:r>
            <a:r>
              <a:rPr lang="en-GB" u="sng" dirty="0"/>
              <a:t>1 month and 10 days</a:t>
            </a:r>
            <a:r>
              <a:rPr lang="en-GB" dirty="0"/>
              <a:t>; </a:t>
            </a:r>
          </a:p>
        </p:txBody>
      </p:sp>
      <p:cxnSp>
        <p:nvCxnSpPr>
          <p:cNvPr id="6" name="Straight Arrow Connector 5"/>
          <p:cNvCxnSpPr/>
          <p:nvPr/>
        </p:nvCxnSpPr>
        <p:spPr bwMode="auto">
          <a:xfrm>
            <a:off x="3563888" y="1627059"/>
            <a:ext cx="288032" cy="865837"/>
          </a:xfrm>
          <a:prstGeom prst="straightConnector1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" name="Straight Arrow Connector 7"/>
          <p:cNvCxnSpPr/>
          <p:nvPr/>
        </p:nvCxnSpPr>
        <p:spPr bwMode="auto">
          <a:xfrm>
            <a:off x="3563888" y="1627059"/>
            <a:ext cx="288032" cy="1009853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 bwMode="auto">
          <a:xfrm flipH="1">
            <a:off x="4355976" y="1399131"/>
            <a:ext cx="683568" cy="1237781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508104" y="2636912"/>
            <a:ext cx="3312368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800" b="0" dirty="0" smtClean="0">
                <a:solidFill>
                  <a:srgbClr val="00B050"/>
                </a:solidFill>
              </a:rPr>
              <a:t>+ </a:t>
            </a:r>
            <a:r>
              <a:rPr lang="en-GB" sz="1800" dirty="0" smtClean="0">
                <a:solidFill>
                  <a:srgbClr val="00B050"/>
                </a:solidFill>
              </a:rPr>
              <a:t>S</a:t>
            </a:r>
            <a:r>
              <a:rPr lang="en-GB" sz="1800" b="0" dirty="0" smtClean="0">
                <a:solidFill>
                  <a:srgbClr val="00B050"/>
                </a:solidFill>
              </a:rPr>
              <a:t>easonal adjustment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508104" y="3008813"/>
            <a:ext cx="1656184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800" dirty="0">
                <a:solidFill>
                  <a:srgbClr val="00B050"/>
                </a:solidFill>
              </a:rPr>
              <a:t>I</a:t>
            </a:r>
            <a:r>
              <a:rPr lang="en-GB" sz="1800" b="0" dirty="0" smtClean="0">
                <a:solidFill>
                  <a:srgbClr val="00B050"/>
                </a:solidFill>
              </a:rPr>
              <a:t>ndices only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84368" y="3700264"/>
            <a:ext cx="1080120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800" dirty="0">
                <a:solidFill>
                  <a:srgbClr val="00B050"/>
                </a:solidFill>
              </a:rPr>
              <a:t>I</a:t>
            </a:r>
            <a:r>
              <a:rPr lang="en-GB" sz="1800" b="0" dirty="0" smtClean="0">
                <a:solidFill>
                  <a:srgbClr val="00B050"/>
                </a:solidFill>
              </a:rPr>
              <a:t>ndices only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B. Construction</a:t>
            </a:r>
          </a:p>
        </p:txBody>
      </p:sp>
      <p:sp>
        <p:nvSpPr>
          <p:cNvPr id="1331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9pPr>
          </a:lstStyle>
          <a:p>
            <a:r>
              <a:rPr lang="en-US" sz="1200" smtClean="0">
                <a:solidFill>
                  <a:srgbClr val="0080BA"/>
                </a:solidFill>
              </a:rPr>
              <a:t>STS - 13-Feb-2019</a:t>
            </a:r>
            <a:endParaRPr lang="en-US" sz="1200" dirty="0">
              <a:solidFill>
                <a:srgbClr val="0080BA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28BB8C-63DC-4A82-ACF9-CFF364487225}" type="slidenum">
              <a:rPr lang="fr-FR" smtClean="0"/>
              <a:pPr>
                <a:defRPr/>
              </a:pPr>
              <a:t>11</a:t>
            </a:fld>
            <a:endParaRPr lang="fr-FR" b="0" dirty="0">
              <a:solidFill>
                <a:schemeClr val="tx1"/>
              </a:solidFill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GB" sz="2400" dirty="0" smtClean="0"/>
              <a:t>Production </a:t>
            </a:r>
            <a:r>
              <a:rPr lang="en-GB" sz="1800" kern="1200" dirty="0">
                <a:solidFill>
                  <a:srgbClr val="FF0000"/>
                </a:solidFill>
                <a:latin typeface="Arial" charset="0"/>
                <a:ea typeface="ＭＳ Ｐゴシック" pitchFamily="-80" charset="-128"/>
              </a:rPr>
              <a:t>(Q, M+15**)</a:t>
            </a:r>
          </a:p>
          <a:p>
            <a:pPr>
              <a:defRPr/>
            </a:pPr>
            <a:r>
              <a:rPr lang="en-GB" sz="2400" dirty="0" smtClean="0"/>
              <a:t>Building permits </a:t>
            </a:r>
            <a:r>
              <a:rPr lang="en-GB" sz="1800" kern="1200" dirty="0">
                <a:solidFill>
                  <a:srgbClr val="FF0000"/>
                </a:solidFill>
                <a:latin typeface="Arial" charset="0"/>
                <a:ea typeface="ＭＳ Ｐゴシック" pitchFamily="-80" charset="-128"/>
              </a:rPr>
              <a:t>(Q, 3M**) </a:t>
            </a:r>
          </a:p>
          <a:p>
            <a:pPr>
              <a:defRPr/>
            </a:pPr>
            <a:r>
              <a:rPr lang="en-GB" sz="2400" dirty="0" smtClean="0"/>
              <a:t>Labour (number, hours worked, wages) </a:t>
            </a:r>
            <a:r>
              <a:rPr lang="en-GB" sz="1800" kern="1200" dirty="0">
                <a:solidFill>
                  <a:srgbClr val="FF0000"/>
                </a:solidFill>
                <a:latin typeface="Arial" charset="0"/>
                <a:ea typeface="ＭＳ Ｐゴシック" pitchFamily="-80" charset="-128"/>
              </a:rPr>
              <a:t>(Q, 2M**/3M**)</a:t>
            </a:r>
          </a:p>
          <a:p>
            <a:pPr>
              <a:defRPr/>
            </a:pPr>
            <a:r>
              <a:rPr lang="en-GB" sz="2400" dirty="0" smtClean="0"/>
              <a:t>Construction costs (materials, labour costs)</a:t>
            </a:r>
            <a:br>
              <a:rPr lang="en-GB" sz="2400" dirty="0" smtClean="0"/>
            </a:br>
            <a:r>
              <a:rPr lang="en-GB" dirty="0" smtClean="0"/>
              <a:t>-&gt;</a:t>
            </a:r>
            <a:r>
              <a:rPr lang="en-GB" sz="2400" dirty="0" smtClean="0"/>
              <a:t>output (producer) prices </a:t>
            </a:r>
            <a:r>
              <a:rPr lang="en-GB" sz="1800" kern="1200" dirty="0">
                <a:solidFill>
                  <a:srgbClr val="FF0000"/>
                </a:solidFill>
                <a:latin typeface="Arial" charset="0"/>
                <a:ea typeface="ＭＳ Ｐゴシック" pitchFamily="-80" charset="-128"/>
              </a:rPr>
              <a:t>(Q, 3M**)</a:t>
            </a:r>
          </a:p>
          <a:p>
            <a:pPr marL="0" indent="0">
              <a:buNone/>
              <a:defRPr/>
            </a:pPr>
            <a:r>
              <a:rPr lang="en-GB" sz="1800" kern="1200" dirty="0">
                <a:solidFill>
                  <a:srgbClr val="FF0000"/>
                </a:solidFill>
                <a:latin typeface="Arial" charset="0"/>
                <a:ea typeface="ＭＳ Ｐゴシック" pitchFamily="-80" charset="-128"/>
              </a:rPr>
              <a:t>**) additionally 15 days for small </a:t>
            </a:r>
            <a:r>
              <a:rPr lang="en-GB" sz="1800" kern="1200" dirty="0" smtClean="0">
                <a:solidFill>
                  <a:srgbClr val="FF0000"/>
                </a:solidFill>
                <a:latin typeface="Arial" charset="0"/>
                <a:ea typeface="ＭＳ Ｐゴシック" pitchFamily="-80" charset="-128"/>
              </a:rPr>
              <a:t>countries</a:t>
            </a:r>
            <a:r>
              <a:rPr lang="en-GB" sz="1800" b="1" kern="12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ＭＳ Ｐゴシック" pitchFamily="-80" charset="-128"/>
              </a:rPr>
              <a:t>, to be dropped in FRIBS except for quarterly production</a:t>
            </a:r>
            <a:endParaRPr lang="en-GB" sz="1800" b="1" kern="12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ＭＳ Ｐゴシック" pitchFamily="-80" charset="-12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08104" y="2636912"/>
            <a:ext cx="3096344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800" b="0" dirty="0" smtClean="0">
                <a:solidFill>
                  <a:srgbClr val="00B050"/>
                </a:solidFill>
              </a:rPr>
              <a:t>+ </a:t>
            </a:r>
            <a:r>
              <a:rPr lang="en-GB" sz="1800" dirty="0" smtClean="0">
                <a:solidFill>
                  <a:srgbClr val="00B050"/>
                </a:solidFill>
              </a:rPr>
              <a:t>S</a:t>
            </a:r>
            <a:r>
              <a:rPr lang="en-GB" sz="1800" b="0" dirty="0" smtClean="0">
                <a:solidFill>
                  <a:srgbClr val="00B050"/>
                </a:solidFill>
              </a:rPr>
              <a:t>easonal adjustment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80520" y="3135965"/>
            <a:ext cx="4283968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800" b="0" dirty="0" smtClean="0">
                <a:solidFill>
                  <a:srgbClr val="00B050"/>
                </a:solidFill>
              </a:rPr>
              <a:t>+ Calendar &amp; </a:t>
            </a:r>
            <a:r>
              <a:rPr lang="en-GB" sz="1800" dirty="0" smtClean="0">
                <a:solidFill>
                  <a:srgbClr val="00B050"/>
                </a:solidFill>
              </a:rPr>
              <a:t>s</a:t>
            </a:r>
            <a:r>
              <a:rPr lang="en-GB" sz="1800" b="0" dirty="0" smtClean="0">
                <a:solidFill>
                  <a:srgbClr val="00B050"/>
                </a:solidFill>
              </a:rPr>
              <a:t>easonal adjustment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511754" y="3861048"/>
            <a:ext cx="2448272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800" dirty="0">
                <a:solidFill>
                  <a:srgbClr val="00B050"/>
                </a:solidFill>
              </a:rPr>
              <a:t>I</a:t>
            </a:r>
            <a:r>
              <a:rPr lang="en-GB" sz="1800" b="0" dirty="0" smtClean="0">
                <a:solidFill>
                  <a:srgbClr val="00B050"/>
                </a:solidFill>
              </a:rPr>
              <a:t>ndices only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300192" y="4553767"/>
            <a:ext cx="2664296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800" dirty="0" smtClean="0">
                <a:solidFill>
                  <a:srgbClr val="00B050"/>
                </a:solidFill>
              </a:rPr>
              <a:t>Producer prices index only</a:t>
            </a:r>
            <a:endParaRPr lang="en-GB" sz="1800" b="0" dirty="0" smtClean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C. Retail trade and repair</a:t>
            </a:r>
          </a:p>
        </p:txBody>
      </p:sp>
      <p:sp>
        <p:nvSpPr>
          <p:cNvPr id="1433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9pPr>
          </a:lstStyle>
          <a:p>
            <a:r>
              <a:rPr lang="en-US" sz="1200" smtClean="0">
                <a:solidFill>
                  <a:srgbClr val="0080BA"/>
                </a:solidFill>
              </a:rPr>
              <a:t>STS - 13-Feb-2019</a:t>
            </a:r>
            <a:endParaRPr lang="en-US" sz="1200" dirty="0">
              <a:solidFill>
                <a:srgbClr val="0080BA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28BB8C-63DC-4A82-ACF9-CFF364487225}" type="slidenum">
              <a:rPr lang="fr-FR" smtClean="0"/>
              <a:pPr>
                <a:defRPr/>
              </a:pPr>
              <a:t>12</a:t>
            </a:fld>
            <a:endParaRPr lang="fr-FR" b="0" dirty="0">
              <a:solidFill>
                <a:schemeClr val="tx1"/>
              </a:solidFill>
            </a:endParaRPr>
          </a:p>
        </p:txBody>
      </p:sp>
      <p:sp>
        <p:nvSpPr>
          <p:cNvPr id="1434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Turnover current prices </a:t>
            </a:r>
            <a:r>
              <a:rPr lang="en-GB" sz="1800" kern="1200" dirty="0">
                <a:solidFill>
                  <a:srgbClr val="FF0000"/>
                </a:solidFill>
                <a:latin typeface="Arial" charset="0"/>
                <a:ea typeface="ＭＳ Ｐゴシック" pitchFamily="-80" charset="-128"/>
              </a:rPr>
              <a:t>(M, M/2M**)</a:t>
            </a:r>
          </a:p>
          <a:p>
            <a:r>
              <a:rPr lang="en-GB" dirty="0" smtClean="0"/>
              <a:t>Turnover volume (deflated or deflator) </a:t>
            </a:r>
            <a:r>
              <a:rPr lang="en-GB" sz="1800" kern="1200" dirty="0">
                <a:solidFill>
                  <a:srgbClr val="FF0000"/>
                </a:solidFill>
                <a:latin typeface="Arial" charset="0"/>
                <a:ea typeface="ＭＳ Ｐゴシック" pitchFamily="-80" charset="-128"/>
              </a:rPr>
              <a:t>(M, M/2M**)</a:t>
            </a:r>
          </a:p>
          <a:p>
            <a:pPr lvl="1" eaLnBrk="1" hangingPunct="1"/>
            <a:r>
              <a:rPr lang="en-GB" b="0" dirty="0" smtClean="0"/>
              <a:t>Breakdown food-non/food</a:t>
            </a:r>
          </a:p>
          <a:p>
            <a:r>
              <a:rPr lang="en-GB" dirty="0" smtClean="0"/>
              <a:t>Labour (</a:t>
            </a:r>
            <a:r>
              <a:rPr lang="en-GB" dirty="0"/>
              <a:t>number, hours worked, wages) </a:t>
            </a:r>
            <a:r>
              <a:rPr lang="en-GB" sz="1800" kern="1200" dirty="0">
                <a:solidFill>
                  <a:srgbClr val="FF0000"/>
                </a:solidFill>
                <a:latin typeface="Arial" charset="0"/>
                <a:ea typeface="ＭＳ Ｐゴシック" pitchFamily="-80" charset="-128"/>
              </a:rPr>
              <a:t>(Q, 2M**/3M) </a:t>
            </a:r>
          </a:p>
          <a:p>
            <a:pPr marL="0" indent="0">
              <a:buNone/>
            </a:pPr>
            <a:endParaRPr lang="en-GB" sz="1800" kern="1200" dirty="0" smtClean="0">
              <a:solidFill>
                <a:srgbClr val="FF0000"/>
              </a:solidFill>
              <a:latin typeface="Arial" charset="0"/>
              <a:ea typeface="ＭＳ Ｐゴシック" pitchFamily="-80" charset="-128"/>
            </a:endParaRPr>
          </a:p>
          <a:p>
            <a:pPr marL="0" indent="0">
              <a:buNone/>
            </a:pPr>
            <a:r>
              <a:rPr lang="en-GB" sz="1800" kern="1200" dirty="0" smtClean="0">
                <a:solidFill>
                  <a:srgbClr val="FF0000"/>
                </a:solidFill>
                <a:latin typeface="Arial" charset="0"/>
                <a:ea typeface="ＭＳ Ｐゴシック" pitchFamily="-80" charset="-128"/>
              </a:rPr>
              <a:t>**) </a:t>
            </a:r>
            <a:r>
              <a:rPr lang="en-GB" sz="1800" kern="1200" dirty="0">
                <a:solidFill>
                  <a:srgbClr val="FF0000"/>
                </a:solidFill>
                <a:latin typeface="Arial" charset="0"/>
                <a:ea typeface="ＭＳ Ｐゴシック" pitchFamily="-80" charset="-128"/>
              </a:rPr>
              <a:t>additionally 15 days for small </a:t>
            </a:r>
            <a:r>
              <a:rPr lang="en-GB" sz="1800" kern="1200" dirty="0" smtClean="0">
                <a:solidFill>
                  <a:srgbClr val="FF0000"/>
                </a:solidFill>
                <a:latin typeface="Arial" charset="0"/>
                <a:ea typeface="ＭＳ Ｐゴシック" pitchFamily="-80" charset="-128"/>
              </a:rPr>
              <a:t>countries</a:t>
            </a:r>
            <a:r>
              <a:rPr lang="en-GB" sz="1800" b="1" kern="12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ＭＳ Ｐゴシック" pitchFamily="-80" charset="-128"/>
              </a:rPr>
              <a:t>, </a:t>
            </a:r>
            <a:r>
              <a:rPr lang="en-GB" sz="1800" b="1" kern="12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ＭＳ Ｐゴシック" pitchFamily="-80" charset="-128"/>
              </a:rPr>
              <a:t>to be dropped in FRIBS</a:t>
            </a:r>
            <a:endParaRPr lang="en-GB" sz="1800" b="1" kern="12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ＭＳ Ｐゴシック" pitchFamily="-80" charset="-12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68144" y="980728"/>
            <a:ext cx="2592288" cy="92333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1800" dirty="0" smtClean="0">
                <a:solidFill>
                  <a:srgbClr val="FF0000"/>
                </a:solidFill>
              </a:rPr>
              <a:t>M/2M: a longer transmission time for the more detailed data</a:t>
            </a:r>
            <a:endParaRPr lang="en-GB" sz="1800" b="0" dirty="0" smtClean="0">
              <a:solidFill>
                <a:srgbClr val="FF0000"/>
              </a:solidFill>
            </a:endParaRPr>
          </a:p>
        </p:txBody>
      </p:sp>
      <p:cxnSp>
        <p:nvCxnSpPr>
          <p:cNvPr id="7" name="Straight Arrow Connector 6"/>
          <p:cNvCxnSpPr>
            <a:stCxn id="6" idx="2"/>
          </p:cNvCxnSpPr>
          <p:nvPr/>
        </p:nvCxnSpPr>
        <p:spPr bwMode="auto">
          <a:xfrm flipH="1">
            <a:off x="6228184" y="1904058"/>
            <a:ext cx="936104" cy="727838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004048" y="3429000"/>
            <a:ext cx="3096344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800" b="0" dirty="0" smtClean="0">
                <a:solidFill>
                  <a:srgbClr val="00B050"/>
                </a:solidFill>
              </a:rPr>
              <a:t>+ </a:t>
            </a:r>
            <a:r>
              <a:rPr lang="en-GB" sz="1800" dirty="0" smtClean="0">
                <a:solidFill>
                  <a:srgbClr val="00B050"/>
                </a:solidFill>
              </a:rPr>
              <a:t>S</a:t>
            </a:r>
            <a:r>
              <a:rPr lang="en-GB" sz="1800" b="0" dirty="0" smtClean="0">
                <a:solidFill>
                  <a:srgbClr val="00B050"/>
                </a:solidFill>
              </a:rPr>
              <a:t>easonal adjustment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12869" y="2615733"/>
            <a:ext cx="1613790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800" dirty="0">
                <a:solidFill>
                  <a:srgbClr val="00B050"/>
                </a:solidFill>
              </a:rPr>
              <a:t>I</a:t>
            </a:r>
            <a:r>
              <a:rPr lang="en-GB" sz="1800" b="0" dirty="0" smtClean="0">
                <a:solidFill>
                  <a:srgbClr val="00B050"/>
                </a:solidFill>
              </a:rPr>
              <a:t>ndices only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164288" y="4266969"/>
            <a:ext cx="1613790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800" dirty="0">
                <a:solidFill>
                  <a:srgbClr val="00B050"/>
                </a:solidFill>
              </a:rPr>
              <a:t>I</a:t>
            </a:r>
            <a:r>
              <a:rPr lang="en-GB" sz="1800" b="0" dirty="0" smtClean="0">
                <a:solidFill>
                  <a:srgbClr val="00B050"/>
                </a:solidFill>
              </a:rPr>
              <a:t>ndices only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D. Other services</a:t>
            </a:r>
          </a:p>
        </p:txBody>
      </p:sp>
      <p:sp>
        <p:nvSpPr>
          <p:cNvPr id="15363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9pPr>
          </a:lstStyle>
          <a:p>
            <a:r>
              <a:rPr lang="en-US" sz="1200" smtClean="0">
                <a:solidFill>
                  <a:srgbClr val="0080BA"/>
                </a:solidFill>
              </a:rPr>
              <a:t>STS - 13-Feb-2019</a:t>
            </a:r>
            <a:endParaRPr lang="en-US" sz="1200" dirty="0">
              <a:solidFill>
                <a:srgbClr val="0080BA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28BB8C-63DC-4A82-ACF9-CFF364487225}" type="slidenum">
              <a:rPr lang="fr-FR" smtClean="0"/>
              <a:pPr>
                <a:defRPr/>
              </a:pPr>
              <a:t>13</a:t>
            </a:fld>
            <a:endParaRPr lang="fr-FR" b="0" dirty="0">
              <a:solidFill>
                <a:schemeClr val="tx1"/>
              </a:solidFill>
            </a:endParaRPr>
          </a:p>
        </p:txBody>
      </p:sp>
      <p:sp>
        <p:nvSpPr>
          <p:cNvPr id="1536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z="2400" dirty="0" smtClean="0"/>
              <a:t>“Other services” defined by NACE list (covers most market services, except banking, insurance, R&amp;D)</a:t>
            </a:r>
          </a:p>
          <a:p>
            <a:r>
              <a:rPr lang="en-GB" sz="2400" dirty="0" smtClean="0"/>
              <a:t>Turnover (current prices) </a:t>
            </a:r>
            <a:r>
              <a:rPr lang="en-GB" sz="1800" kern="1200" dirty="0">
                <a:solidFill>
                  <a:srgbClr val="FF0000"/>
                </a:solidFill>
                <a:latin typeface="Arial" charset="0"/>
                <a:ea typeface="ＭＳ Ｐゴシック" pitchFamily="-80" charset="-128"/>
              </a:rPr>
              <a:t>(Q, 2M)</a:t>
            </a:r>
          </a:p>
          <a:p>
            <a:r>
              <a:rPr lang="en-GB" dirty="0" smtClean="0"/>
              <a:t>Output (p</a:t>
            </a:r>
            <a:r>
              <a:rPr lang="en-GB" sz="2400" dirty="0" smtClean="0"/>
              <a:t>roducer) prices (SPPI) – shorter list</a:t>
            </a:r>
            <a:r>
              <a:rPr lang="en-GB" sz="2400" dirty="0" smtClean="0">
                <a:solidFill>
                  <a:srgbClr val="028402"/>
                </a:solidFill>
                <a:cs typeface="Arial" charset="0"/>
              </a:rPr>
              <a:t> </a:t>
            </a:r>
            <a:r>
              <a:rPr lang="en-GB" sz="1800" kern="1200" dirty="0">
                <a:solidFill>
                  <a:srgbClr val="FF0000"/>
                </a:solidFill>
                <a:latin typeface="Arial" charset="0"/>
                <a:ea typeface="ＭＳ Ｐゴシック" pitchFamily="-80" charset="-128"/>
              </a:rPr>
              <a:t>(Q, 3M)</a:t>
            </a:r>
          </a:p>
          <a:p>
            <a:r>
              <a:rPr lang="en-GB" dirty="0"/>
              <a:t>Labour (number, hours worked, wages)</a:t>
            </a:r>
            <a:r>
              <a:rPr lang="en-GB" sz="2400" dirty="0" smtClean="0"/>
              <a:t> </a:t>
            </a:r>
            <a:r>
              <a:rPr lang="en-GB" sz="1800" kern="1200" dirty="0">
                <a:solidFill>
                  <a:srgbClr val="FF0000"/>
                </a:solidFill>
                <a:latin typeface="Arial" charset="0"/>
                <a:ea typeface="ＭＳ Ｐゴシック" pitchFamily="-80" charset="-128"/>
              </a:rPr>
              <a:t>(Q, 2M/3M)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300192" y="3284984"/>
            <a:ext cx="2736304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800" b="0" dirty="0" smtClean="0">
                <a:solidFill>
                  <a:srgbClr val="00B050"/>
                </a:solidFill>
              </a:rPr>
              <a:t>+ Calendar &amp; </a:t>
            </a:r>
            <a:r>
              <a:rPr lang="en-GB" sz="1800" dirty="0" smtClean="0">
                <a:solidFill>
                  <a:srgbClr val="00B050"/>
                </a:solidFill>
              </a:rPr>
              <a:t>s</a:t>
            </a:r>
            <a:r>
              <a:rPr lang="en-GB" sz="1800" b="0" dirty="0" smtClean="0">
                <a:solidFill>
                  <a:srgbClr val="00B050"/>
                </a:solidFill>
              </a:rPr>
              <a:t>easonal adjustment; indices only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164288" y="5473828"/>
            <a:ext cx="1613790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800" dirty="0">
                <a:solidFill>
                  <a:srgbClr val="00B050"/>
                </a:solidFill>
              </a:rPr>
              <a:t>I</a:t>
            </a:r>
            <a:r>
              <a:rPr lang="en-GB" sz="1800" b="0" dirty="0" smtClean="0">
                <a:solidFill>
                  <a:srgbClr val="00B050"/>
                </a:solidFill>
              </a:rPr>
              <a:t>ndices only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11560" y="5484714"/>
            <a:ext cx="6264696" cy="369332"/>
          </a:xfrm>
          <a:prstGeom prst="rect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800" dirty="0" smtClean="0">
                <a:solidFill>
                  <a:srgbClr val="00B050"/>
                </a:solidFill>
              </a:rPr>
              <a:t>+ New </a:t>
            </a:r>
            <a:r>
              <a:rPr lang="en-GB" sz="1800" b="1" dirty="0" smtClean="0">
                <a:solidFill>
                  <a:srgbClr val="00B050"/>
                </a:solidFill>
              </a:rPr>
              <a:t>monthly</a:t>
            </a:r>
            <a:r>
              <a:rPr lang="en-GB" sz="1800" dirty="0" smtClean="0">
                <a:solidFill>
                  <a:srgbClr val="00B050"/>
                </a:solidFill>
              </a:rPr>
              <a:t> </a:t>
            </a:r>
            <a:r>
              <a:rPr lang="en-GB" sz="1800" b="1" dirty="0" smtClean="0">
                <a:solidFill>
                  <a:srgbClr val="00B050"/>
                </a:solidFill>
              </a:rPr>
              <a:t>index of services production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07704" y="3376865"/>
            <a:ext cx="3240360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800" dirty="0" smtClean="0">
                <a:solidFill>
                  <a:srgbClr val="00B050"/>
                </a:solidFill>
              </a:rPr>
              <a:t>Extended NACE coverage</a:t>
            </a:r>
            <a:endParaRPr lang="en-GB" sz="1800" b="0" dirty="0" smtClean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Form of indicators</a:t>
            </a:r>
          </a:p>
        </p:txBody>
      </p:sp>
      <p:sp>
        <p:nvSpPr>
          <p:cNvPr id="1638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9pPr>
          </a:lstStyle>
          <a:p>
            <a:r>
              <a:rPr lang="en-US" sz="1200" smtClean="0">
                <a:solidFill>
                  <a:srgbClr val="0080BA"/>
                </a:solidFill>
              </a:rPr>
              <a:t>STS - 13-Feb-2019</a:t>
            </a:r>
            <a:endParaRPr lang="en-US" sz="1200" dirty="0">
              <a:solidFill>
                <a:srgbClr val="0080BA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28BB8C-63DC-4A82-ACF9-CFF364487225}" type="slidenum">
              <a:rPr lang="fr-FR" smtClean="0"/>
              <a:pPr>
                <a:defRPr/>
              </a:pPr>
              <a:t>14</a:t>
            </a:fld>
            <a:endParaRPr lang="fr-FR" b="0" dirty="0">
              <a:solidFill>
                <a:schemeClr val="tx1"/>
              </a:solidFill>
            </a:endParaRPr>
          </a:p>
        </p:txBody>
      </p:sp>
      <p:sp>
        <p:nvSpPr>
          <p:cNvPr id="1638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564904"/>
            <a:ext cx="8229600" cy="3744416"/>
          </a:xfrm>
        </p:spPr>
        <p:txBody>
          <a:bodyPr/>
          <a:lstStyle/>
          <a:p>
            <a:pPr eaLnBrk="1" hangingPunct="1"/>
            <a:r>
              <a:rPr lang="en-GB" sz="1800" dirty="0" smtClean="0"/>
              <a:t>All data are </a:t>
            </a:r>
            <a:r>
              <a:rPr lang="en-GB" sz="1800" b="1" u="sng" dirty="0" smtClean="0"/>
              <a:t>indices</a:t>
            </a:r>
            <a:r>
              <a:rPr lang="en-GB" sz="1800" dirty="0" smtClean="0"/>
              <a:t> (2010=100), </a:t>
            </a:r>
            <a:r>
              <a:rPr lang="en-GB" sz="1600" dirty="0" smtClean="0"/>
              <a:t>except: </a:t>
            </a:r>
          </a:p>
          <a:p>
            <a:pPr lvl="1"/>
            <a:r>
              <a:rPr lang="en-GB" sz="1600" b="0" dirty="0" smtClean="0"/>
              <a:t>employment can be transmitted in absolute figures (</a:t>
            </a:r>
            <a:r>
              <a:rPr lang="en-GB" sz="16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be changed in FRIBS</a:t>
            </a:r>
            <a:r>
              <a:rPr lang="en-GB" sz="1600" b="0" dirty="0" smtClean="0"/>
              <a:t>)</a:t>
            </a:r>
            <a:endParaRPr lang="en-GB" sz="1600" b="0" dirty="0"/>
          </a:p>
          <a:p>
            <a:pPr lvl="1"/>
            <a:r>
              <a:rPr lang="en-GB" sz="1600" b="0" dirty="0" smtClean="0"/>
              <a:t>building permits indicators </a:t>
            </a:r>
            <a:r>
              <a:rPr lang="en-GB" sz="1600" b="0" u="sng" dirty="0" smtClean="0"/>
              <a:t>must</a:t>
            </a:r>
            <a:r>
              <a:rPr lang="en-GB" sz="1600" b="0" dirty="0" smtClean="0"/>
              <a:t> be in absolute </a:t>
            </a:r>
            <a:r>
              <a:rPr lang="en-GB" sz="1600" b="0" dirty="0"/>
              <a:t>figures (</a:t>
            </a:r>
            <a:r>
              <a:rPr lang="en-GB" sz="16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be changed in FRIBS</a:t>
            </a:r>
            <a:r>
              <a:rPr lang="en-GB" sz="1600" b="0" dirty="0"/>
              <a:t>)</a:t>
            </a:r>
            <a:endParaRPr lang="en-GB" sz="1600" b="0" dirty="0" smtClean="0"/>
          </a:p>
          <a:p>
            <a:pPr eaLnBrk="1" hangingPunct="1"/>
            <a:r>
              <a:rPr lang="en-GB" sz="1800" dirty="0" smtClean="0"/>
              <a:t>All indicators can be </a:t>
            </a:r>
          </a:p>
          <a:p>
            <a:pPr lvl="1"/>
            <a:r>
              <a:rPr lang="en-GB" sz="1600" b="0" dirty="0" smtClean="0"/>
              <a:t>gross (required for prices and "when available")</a:t>
            </a:r>
            <a:endParaRPr lang="en-GB" sz="1600" b="0" dirty="0"/>
          </a:p>
          <a:p>
            <a:pPr lvl="1"/>
            <a:r>
              <a:rPr lang="en-GB" sz="1600" b="0" dirty="0" smtClean="0"/>
              <a:t>calendar (working day) adjusted (when relevant, required for volumes)</a:t>
            </a:r>
            <a:endParaRPr lang="en-GB" sz="1600" b="0" dirty="0"/>
          </a:p>
          <a:p>
            <a:pPr lvl="1"/>
            <a:r>
              <a:rPr lang="en-GB" sz="1600" b="0" dirty="0"/>
              <a:t>seasonally adjusted </a:t>
            </a:r>
            <a:r>
              <a:rPr lang="en-GB" sz="1600" b="0" dirty="0" smtClean="0"/>
              <a:t>(when relevant; </a:t>
            </a:r>
            <a:r>
              <a:rPr lang="en-GB" sz="16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required for PEEIs in FRIBS</a:t>
            </a:r>
            <a:r>
              <a:rPr lang="en-GB" sz="1600" b="0" dirty="0" smtClean="0"/>
              <a:t>)</a:t>
            </a:r>
            <a:endParaRPr lang="en-GB" sz="1600" b="0" dirty="0"/>
          </a:p>
          <a:p>
            <a:r>
              <a:rPr lang="en-GB" sz="1800" dirty="0" smtClean="0"/>
              <a:t>Seasonally adjusted data sent by countries (or calculated by Eurostat) are used for calculating EU aggregates (geographically indirect seasonal adjustment) </a:t>
            </a:r>
            <a:br>
              <a:rPr lang="en-GB" sz="1800" dirty="0" smtClean="0"/>
            </a:br>
            <a:r>
              <a:rPr lang="en-GB" sz="1800" b="1" dirty="0" smtClean="0"/>
              <a:t>=&gt;"headline figure"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Data transmission</a:t>
            </a:r>
          </a:p>
        </p:txBody>
      </p:sp>
      <p:sp>
        <p:nvSpPr>
          <p:cNvPr id="1741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9pPr>
          </a:lstStyle>
          <a:p>
            <a:r>
              <a:rPr lang="en-US" sz="1200" smtClean="0">
                <a:solidFill>
                  <a:srgbClr val="0080BA"/>
                </a:solidFill>
              </a:rPr>
              <a:t>STS - 13-Feb-2019</a:t>
            </a:r>
            <a:endParaRPr lang="en-US" sz="1200" dirty="0">
              <a:solidFill>
                <a:srgbClr val="0080BA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28BB8C-63DC-4A82-ACF9-CFF364487225}" type="slidenum">
              <a:rPr lang="fr-FR" smtClean="0"/>
              <a:pPr>
                <a:defRPr/>
              </a:pPr>
              <a:t>15</a:t>
            </a:fld>
            <a:endParaRPr lang="fr-FR" b="0" dirty="0">
              <a:solidFill>
                <a:schemeClr val="tx1"/>
              </a:solidFill>
            </a:endParaRPr>
          </a:p>
        </p:txBody>
      </p:sp>
      <p:sp>
        <p:nvSpPr>
          <p:cNvPr id="1741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z="2000" b="1" dirty="0" smtClean="0">
                <a:solidFill>
                  <a:schemeClr val="accent2">
                    <a:lumMod val="75000"/>
                  </a:schemeClr>
                </a:solidFill>
              </a:rPr>
              <a:t>eDAMIS</a:t>
            </a:r>
          </a:p>
          <a:p>
            <a:pPr eaLnBrk="1" hangingPunct="1"/>
            <a:r>
              <a:rPr lang="en-GB" sz="2000" b="1" dirty="0" smtClean="0">
                <a:solidFill>
                  <a:schemeClr val="accent2">
                    <a:lumMod val="75000"/>
                  </a:schemeClr>
                </a:solidFill>
              </a:rPr>
              <a:t>SDMX</a:t>
            </a:r>
            <a:r>
              <a:rPr lang="en-GB" sz="2000" dirty="0" smtClean="0"/>
              <a:t> ("SDMX-ML" in production; "SDMX-CSV" in test and "SDMX-EDI" (GESMES) to be phased out by mid-May 2019)</a:t>
            </a:r>
          </a:p>
          <a:p>
            <a:pPr lvl="1"/>
            <a:r>
              <a:rPr lang="en-GB" sz="1800" dirty="0">
                <a:solidFill>
                  <a:schemeClr val="accent2">
                    <a:lumMod val="75000"/>
                  </a:schemeClr>
                </a:solidFill>
              </a:rPr>
              <a:t>SDMX-ML</a:t>
            </a:r>
            <a:r>
              <a:rPr lang="en-GB" sz="1800" b="0" dirty="0" smtClean="0"/>
              <a:t> can be created from a flat file using </a:t>
            </a:r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SDMX Converter</a:t>
            </a:r>
            <a:r>
              <a:rPr lang="en-GB" sz="1800" b="0" dirty="0" smtClean="0"/>
              <a:t> (currently v. 5.4.4) or national tools</a:t>
            </a:r>
          </a:p>
          <a:p>
            <a:pPr lvl="1" eaLnBrk="1" hangingPunct="1"/>
            <a:r>
              <a:rPr lang="en-GB" sz="1800" b="0" dirty="0" smtClean="0"/>
              <a:t>See </a:t>
            </a:r>
            <a:r>
              <a:rPr lang="en-GB" sz="1800" dirty="0" smtClean="0">
                <a:hlinkClick r:id="rId2" action="ppaction://hlinksldjump"/>
              </a:rPr>
              <a:t>STS SDMX data transmission guide </a:t>
            </a:r>
            <a:r>
              <a:rPr lang="en-GB" sz="1800" b="0" dirty="0" smtClean="0"/>
              <a:t>on CIRCABC</a:t>
            </a:r>
          </a:p>
          <a:p>
            <a:pPr lvl="1" eaLnBrk="1" hangingPunct="1"/>
            <a:r>
              <a:rPr lang="en-GB" sz="1800" dirty="0" smtClean="0">
                <a:solidFill>
                  <a:schemeClr val="accent2">
                    <a:lumMod val="75000"/>
                  </a:schemeClr>
                </a:solidFill>
              </a:rPr>
              <a:t>ESS Metadata Handler</a:t>
            </a:r>
            <a:r>
              <a:rPr lang="en-GB" sz="1800" b="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GB" sz="1800" b="0" dirty="0" smtClean="0"/>
              <a:t>(</a:t>
            </a:r>
            <a:r>
              <a:rPr lang="en-GB" sz="1800" dirty="0">
                <a:solidFill>
                  <a:schemeClr val="accent2">
                    <a:lumMod val="75000"/>
                  </a:schemeClr>
                </a:solidFill>
              </a:rPr>
              <a:t>ESS MH</a:t>
            </a:r>
            <a:r>
              <a:rPr lang="en-GB" sz="1800" b="0" dirty="0" smtClean="0"/>
              <a:t>) and guidelines for metadata</a:t>
            </a:r>
          </a:p>
          <a:p>
            <a:pPr eaLnBrk="1" hangingPunct="1"/>
            <a:r>
              <a:rPr lang="en-GB" sz="2000" dirty="0" smtClean="0"/>
              <a:t>These definitions are common to all Eurostat data flows  ("Single Entry Point"), not only STS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1556271"/>
            <a:ext cx="8712967" cy="936625"/>
          </a:xfrm>
        </p:spPr>
        <p:txBody>
          <a:bodyPr/>
          <a:lstStyle/>
          <a:p>
            <a:pPr eaLnBrk="1" hangingPunct="1"/>
            <a:r>
              <a:rPr lang="en-GB" dirty="0" smtClean="0"/>
              <a:t>STS methodology – hierarchic approach</a:t>
            </a:r>
          </a:p>
        </p:txBody>
      </p:sp>
      <p:sp>
        <p:nvSpPr>
          <p:cNvPr id="1843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9pPr>
          </a:lstStyle>
          <a:p>
            <a:r>
              <a:rPr lang="en-US" sz="1200" smtClean="0">
                <a:solidFill>
                  <a:srgbClr val="0080BA"/>
                </a:solidFill>
              </a:rPr>
              <a:t>STS - 13-Feb-2019</a:t>
            </a:r>
            <a:endParaRPr lang="en-US" sz="1200" dirty="0">
              <a:solidFill>
                <a:srgbClr val="0080BA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28BB8C-63DC-4A82-ACF9-CFF364487225}" type="slidenum">
              <a:rPr lang="fr-FR" smtClean="0"/>
              <a:pPr>
                <a:defRPr/>
              </a:pPr>
              <a:t>16</a:t>
            </a:fld>
            <a:endParaRPr lang="fr-FR" b="0" dirty="0">
              <a:solidFill>
                <a:schemeClr val="tx1"/>
              </a:solidFill>
            </a:endParaRPr>
          </a:p>
        </p:txBody>
      </p:sp>
      <p:sp>
        <p:nvSpPr>
          <p:cNvPr id="1843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Char char="ü"/>
            </a:pPr>
            <a:r>
              <a:rPr lang="en-GB" sz="2000" b="1" dirty="0" smtClean="0"/>
              <a:t>Regulatory requirements </a:t>
            </a:r>
            <a:r>
              <a:rPr lang="en-GB" sz="2000" dirty="0" smtClean="0"/>
              <a:t>(STS-R 1165/1998 etc.)</a:t>
            </a:r>
          </a:p>
          <a:p>
            <a:pPr lvl="1" eaLnBrk="1" hangingPunct="1">
              <a:lnSpc>
                <a:spcPct val="90000"/>
              </a:lnSpc>
              <a:spcBef>
                <a:spcPct val="75000"/>
              </a:spcBef>
              <a:buFont typeface="Wingdings" pitchFamily="2" charset="2"/>
              <a:buChar char="ü"/>
            </a:pPr>
            <a:r>
              <a:rPr lang="en-GB" sz="1800" dirty="0" smtClean="0"/>
              <a:t>Definitions (Commission Regulation 1503/2006)</a:t>
            </a:r>
          </a:p>
          <a:p>
            <a:pPr lvl="1" eaLnBrk="1" hangingPunct="1">
              <a:lnSpc>
                <a:spcPct val="90000"/>
              </a:lnSpc>
              <a:spcBef>
                <a:spcPct val="75000"/>
              </a:spcBef>
              <a:buFont typeface="Wingdings" pitchFamily="2" charset="2"/>
              <a:buChar char="ü"/>
            </a:pPr>
            <a:r>
              <a:rPr lang="en-GB" sz="1800" b="0" dirty="0" smtClean="0"/>
              <a:t>Metadata (Commission Recommendation of 23 June 2009)</a:t>
            </a:r>
            <a:br>
              <a:rPr lang="en-GB" sz="1800" b="0" dirty="0" smtClean="0"/>
            </a:br>
            <a:r>
              <a:rPr lang="en-GB" sz="1800" b="0" dirty="0" smtClean="0">
                <a:hlinkClick r:id="rId3"/>
              </a:rPr>
              <a:t>ESMS v. 2.0</a:t>
            </a:r>
            <a:endParaRPr lang="en-GB" sz="1800" b="0" dirty="0" smtClean="0"/>
          </a:p>
          <a:p>
            <a:pPr lvl="2">
              <a:lnSpc>
                <a:spcPct val="90000"/>
              </a:lnSpc>
              <a:spcBef>
                <a:spcPct val="75000"/>
              </a:spcBef>
              <a:buFont typeface="Wingdings" pitchFamily="2" charset="2"/>
              <a:buChar char="ü"/>
            </a:pPr>
            <a:r>
              <a:rPr lang="en-GB" sz="1800" dirty="0"/>
              <a:t>STS methodology: interpretation and guidelines (2006)</a:t>
            </a:r>
          </a:p>
          <a:p>
            <a:pPr lvl="2">
              <a:lnSpc>
                <a:spcPct val="90000"/>
              </a:lnSpc>
              <a:spcBef>
                <a:spcPct val="75000"/>
              </a:spcBef>
              <a:buFont typeface="Wingdings" pitchFamily="2" charset="2"/>
              <a:buChar char="ü"/>
            </a:pPr>
            <a:r>
              <a:rPr lang="en-GB" sz="1800" dirty="0" smtClean="0"/>
              <a:t>ESS guidelines: Seasonal adjustment (2009, new version in 2014) and revision policy (2012)</a:t>
            </a:r>
            <a:endParaRPr lang="en-GB" sz="1800" dirty="0"/>
          </a:p>
          <a:p>
            <a:pPr marL="0" lvl="3" indent="0">
              <a:lnSpc>
                <a:spcPct val="90000"/>
              </a:lnSpc>
              <a:buClr>
                <a:srgbClr val="0F5494"/>
              </a:buClr>
              <a:buNone/>
            </a:pPr>
            <a:r>
              <a:rPr lang="en-GB" dirty="0" smtClean="0">
                <a:solidFill>
                  <a:srgbClr val="0F5494"/>
                </a:solidFill>
                <a:latin typeface="+mn-lt"/>
                <a:ea typeface="+mn-ea"/>
                <a:cs typeface="+mn-cs"/>
              </a:rPr>
              <a:t>=&gt;National </a:t>
            </a:r>
            <a:r>
              <a:rPr lang="en-GB" dirty="0">
                <a:solidFill>
                  <a:srgbClr val="0F5494"/>
                </a:solidFill>
                <a:latin typeface="+mn-lt"/>
                <a:ea typeface="+mn-ea"/>
                <a:cs typeface="+mn-cs"/>
              </a:rPr>
              <a:t>Reference Metadata (previously Sources &amp; </a:t>
            </a:r>
            <a:r>
              <a:rPr lang="en-GB" dirty="0" smtClean="0">
                <a:solidFill>
                  <a:srgbClr val="0F5494"/>
                </a:solidFill>
                <a:latin typeface="+mn-lt"/>
                <a:ea typeface="+mn-ea"/>
                <a:cs typeface="+mn-cs"/>
              </a:rPr>
              <a:t>methods </a:t>
            </a:r>
            <a:r>
              <a:rPr lang="en-GB" dirty="0">
                <a:solidFill>
                  <a:srgbClr val="0F5494"/>
                </a:solidFill>
                <a:latin typeface="+mn-lt"/>
                <a:ea typeface="+mn-ea"/>
                <a:cs typeface="+mn-cs"/>
              </a:rPr>
              <a:t>and </a:t>
            </a:r>
            <a:r>
              <a:rPr lang="en-GB" dirty="0" smtClean="0">
                <a:solidFill>
                  <a:srgbClr val="0F5494"/>
                </a:solidFill>
                <a:latin typeface="+mn-lt"/>
                <a:ea typeface="+mn-ea"/>
                <a:cs typeface="+mn-cs"/>
              </a:rPr>
              <a:t>PEEIs </a:t>
            </a:r>
            <a:r>
              <a:rPr lang="en-GB" dirty="0">
                <a:solidFill>
                  <a:srgbClr val="0F5494"/>
                </a:solidFill>
                <a:latin typeface="+mn-lt"/>
                <a:ea typeface="+mn-ea"/>
                <a:cs typeface="+mn-cs"/>
              </a:rPr>
              <a:t>in Focus): </a:t>
            </a:r>
            <a:r>
              <a:rPr lang="en-GB" b="1" dirty="0" smtClean="0">
                <a:solidFill>
                  <a:srgbClr val="0F5494"/>
                </a:solidFill>
                <a:latin typeface="+mn-lt"/>
                <a:ea typeface="+mn-ea"/>
                <a:cs typeface="+mn-cs"/>
              </a:rPr>
              <a:t>What do the </a:t>
            </a:r>
            <a:r>
              <a:rPr lang="en-GB" b="1" dirty="0">
                <a:solidFill>
                  <a:srgbClr val="0F5494"/>
                </a:solidFill>
                <a:latin typeface="+mn-lt"/>
                <a:ea typeface="+mn-ea"/>
                <a:cs typeface="+mn-cs"/>
              </a:rPr>
              <a:t>countries actually </a:t>
            </a:r>
            <a:r>
              <a:rPr lang="en-GB" b="1" dirty="0" smtClean="0">
                <a:solidFill>
                  <a:srgbClr val="0F5494"/>
                </a:solidFill>
                <a:latin typeface="+mn-lt"/>
                <a:ea typeface="+mn-ea"/>
                <a:cs typeface="+mn-cs"/>
              </a:rPr>
              <a:t>do?</a:t>
            </a:r>
            <a:endParaRPr lang="en-GB" b="1" dirty="0">
              <a:solidFill>
                <a:srgbClr val="0F5494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STS metadata – national practices</a:t>
            </a:r>
          </a:p>
        </p:txBody>
      </p:sp>
      <p:sp>
        <p:nvSpPr>
          <p:cNvPr id="1945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9pPr>
          </a:lstStyle>
          <a:p>
            <a:r>
              <a:rPr lang="en-US" sz="1200" smtClean="0">
                <a:solidFill>
                  <a:srgbClr val="0080BA"/>
                </a:solidFill>
              </a:rPr>
              <a:t>STS - 13-Feb-2019</a:t>
            </a:r>
            <a:endParaRPr lang="en-US" sz="1200" dirty="0">
              <a:solidFill>
                <a:srgbClr val="0080BA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28BB8C-63DC-4A82-ACF9-CFF364487225}" type="slidenum">
              <a:rPr lang="fr-FR" smtClean="0"/>
              <a:pPr>
                <a:defRPr/>
              </a:pPr>
              <a:t>17</a:t>
            </a:fld>
            <a:endParaRPr lang="fr-FR" b="0" dirty="0">
              <a:solidFill>
                <a:schemeClr val="tx1"/>
              </a:solidFill>
            </a:endParaRPr>
          </a:p>
        </p:txBody>
      </p:sp>
      <p:sp>
        <p:nvSpPr>
          <p:cNvPr id="1946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564904"/>
            <a:ext cx="8435280" cy="363378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GB" sz="1400" b="1" dirty="0" smtClean="0"/>
              <a:t>SDMX metadata (replaced "</a:t>
            </a:r>
            <a:r>
              <a:rPr lang="en-GB" sz="1400" b="1" i="1" dirty="0" smtClean="0"/>
              <a:t>STS Sources and methods</a:t>
            </a:r>
            <a:r>
              <a:rPr lang="en-GB" sz="1400" b="1" dirty="0" smtClean="0"/>
              <a:t>" and "</a:t>
            </a:r>
            <a:r>
              <a:rPr lang="en-GB" sz="1400" b="1" i="1" dirty="0"/>
              <a:t>PEEIs in focus</a:t>
            </a:r>
            <a:r>
              <a:rPr lang="en-GB" sz="1400" b="1" dirty="0" smtClean="0"/>
              <a:t>")</a:t>
            </a:r>
          </a:p>
          <a:p>
            <a:pPr lvl="1" eaLnBrk="1" hangingPunct="1">
              <a:lnSpc>
                <a:spcPct val="90000"/>
              </a:lnSpc>
            </a:pPr>
            <a:r>
              <a:rPr lang="en-GB" sz="1200" b="0" dirty="0" smtClean="0"/>
              <a:t>the most recent collection 30 April 2018</a:t>
            </a:r>
          </a:p>
          <a:p>
            <a:pPr lvl="1" eaLnBrk="1" hangingPunct="1">
              <a:lnSpc>
                <a:spcPct val="90000"/>
              </a:lnSpc>
            </a:pPr>
            <a:r>
              <a:rPr lang="en-GB" sz="1200" b="0" dirty="0" smtClean="0"/>
              <a:t>detail by indicator &amp; country</a:t>
            </a:r>
          </a:p>
          <a:p>
            <a:pPr lvl="1" eaLnBrk="1" hangingPunct="1">
              <a:lnSpc>
                <a:spcPct val="90000"/>
              </a:lnSpc>
            </a:pPr>
            <a:r>
              <a:rPr lang="en-GB" sz="1200" b="0" dirty="0" smtClean="0"/>
              <a:t>data: coverage, periodicity, timeliness</a:t>
            </a:r>
          </a:p>
          <a:p>
            <a:pPr lvl="1" eaLnBrk="1" hangingPunct="1">
              <a:lnSpc>
                <a:spcPct val="90000"/>
              </a:lnSpc>
            </a:pPr>
            <a:r>
              <a:rPr lang="en-GB" sz="1200" b="0" dirty="0" smtClean="0"/>
              <a:t>methodology: concepts, nature of basic data, compilation practices</a:t>
            </a:r>
          </a:p>
          <a:p>
            <a:pPr lvl="1" eaLnBrk="1" hangingPunct="1">
              <a:lnSpc>
                <a:spcPct val="90000"/>
              </a:lnSpc>
            </a:pPr>
            <a:r>
              <a:rPr lang="en-GB" sz="1200" b="0" dirty="0" smtClean="0"/>
              <a:t>dissemination, quality, access</a:t>
            </a:r>
          </a:p>
          <a:p>
            <a:pPr lvl="1" eaLnBrk="1" hangingPunct="1">
              <a:lnSpc>
                <a:spcPct val="90000"/>
              </a:lnSpc>
            </a:pPr>
            <a:r>
              <a:rPr lang="en-GB" sz="1200" b="0" dirty="0" smtClean="0"/>
              <a:t>processing</a:t>
            </a:r>
          </a:p>
          <a:p>
            <a:pPr lvl="1" eaLnBrk="1" hangingPunct="1">
              <a:lnSpc>
                <a:spcPct val="90000"/>
              </a:lnSpc>
            </a:pPr>
            <a:endParaRPr lang="en-GB" sz="1200" dirty="0" smtClean="0"/>
          </a:p>
          <a:p>
            <a:pPr eaLnBrk="1" hangingPunct="1">
              <a:lnSpc>
                <a:spcPct val="90000"/>
              </a:lnSpc>
            </a:pPr>
            <a:r>
              <a:rPr lang="en-GB" sz="1400" b="1" dirty="0" smtClean="0"/>
              <a:t>PEEI in focus</a:t>
            </a:r>
          </a:p>
          <a:p>
            <a:pPr lvl="1" eaLnBrk="1" hangingPunct="1">
              <a:lnSpc>
                <a:spcPct val="90000"/>
              </a:lnSpc>
            </a:pPr>
            <a:r>
              <a:rPr lang="en-GB" sz="1200" dirty="0" smtClean="0"/>
              <a:t>quantitative and qualitative details on national practices, partly out of date in 2019:</a:t>
            </a:r>
          </a:p>
          <a:p>
            <a:pPr lvl="2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1200" dirty="0" smtClean="0"/>
              <a:t>Industrial Production index</a:t>
            </a:r>
          </a:p>
          <a:p>
            <a:pPr lvl="2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1200" dirty="0" smtClean="0"/>
              <a:t>Construction production index</a:t>
            </a:r>
          </a:p>
          <a:p>
            <a:pPr lvl="2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1200" dirty="0" smtClean="0"/>
              <a:t>Domestic output prices</a:t>
            </a:r>
          </a:p>
          <a:p>
            <a:pPr lvl="2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1200" dirty="0" smtClean="0"/>
              <a:t>Retail trade turnover index</a:t>
            </a:r>
          </a:p>
          <a:p>
            <a:pPr lvl="2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1200" dirty="0" smtClean="0"/>
              <a:t>Index of turnover in services</a:t>
            </a:r>
          </a:p>
          <a:p>
            <a:pPr lvl="2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1200" dirty="0" smtClean="0"/>
              <a:t>Service Producer Price Index (SPPI)</a:t>
            </a:r>
          </a:p>
          <a:p>
            <a:pPr lvl="2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1200" dirty="0" smtClean="0"/>
              <a:t>Building Permits Indicators</a:t>
            </a:r>
          </a:p>
          <a:p>
            <a:pPr lvl="2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1200" dirty="0" smtClean="0"/>
              <a:t>Import prices</a:t>
            </a:r>
            <a:endParaRPr lang="en-GB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STS methodology – evolving</a:t>
            </a:r>
          </a:p>
        </p:txBody>
      </p:sp>
      <p:sp>
        <p:nvSpPr>
          <p:cNvPr id="20483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9pPr>
          </a:lstStyle>
          <a:p>
            <a:r>
              <a:rPr lang="en-US" sz="1200" smtClean="0">
                <a:solidFill>
                  <a:srgbClr val="0080BA"/>
                </a:solidFill>
              </a:rPr>
              <a:t>STS - 13-Feb-2019</a:t>
            </a:r>
            <a:endParaRPr lang="en-US" sz="1200" dirty="0">
              <a:solidFill>
                <a:srgbClr val="0080BA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28BB8C-63DC-4A82-ACF9-CFF364487225}" type="slidenum">
              <a:rPr lang="fr-FR" smtClean="0"/>
              <a:pPr>
                <a:defRPr/>
              </a:pPr>
              <a:t>18</a:t>
            </a:fld>
            <a:endParaRPr lang="fr-FR" b="0" dirty="0">
              <a:solidFill>
                <a:schemeClr val="tx1"/>
              </a:solidFill>
            </a:endParaRPr>
          </a:p>
        </p:txBody>
      </p:sp>
      <p:sp>
        <p:nvSpPr>
          <p:cNvPr id="2048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564904"/>
            <a:ext cx="8363272" cy="3744416"/>
          </a:xfrm>
        </p:spPr>
        <p:txBody>
          <a:bodyPr/>
          <a:lstStyle/>
          <a:p>
            <a:pPr eaLnBrk="1" hangingPunct="1">
              <a:lnSpc>
                <a:spcPct val="80000"/>
              </a:lnSpc>
              <a:tabLst>
                <a:tab pos="1435100" algn="l"/>
              </a:tabLst>
            </a:pPr>
            <a:r>
              <a:rPr lang="en-GB" sz="2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FRIBS</a:t>
            </a:r>
          </a:p>
          <a:p>
            <a:pPr lvl="1" eaLnBrk="1" hangingPunct="1">
              <a:lnSpc>
                <a:spcPct val="80000"/>
              </a:lnSpc>
              <a:tabLst>
                <a:tab pos="1435100" algn="l"/>
              </a:tabLst>
            </a:pPr>
            <a:r>
              <a:rPr lang="en-GB" sz="1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Methodological work underway</a:t>
            </a:r>
          </a:p>
          <a:p>
            <a:pPr lvl="1" eaLnBrk="1" hangingPunct="1">
              <a:lnSpc>
                <a:spcPct val="80000"/>
              </a:lnSpc>
              <a:tabLst>
                <a:tab pos="1435100" algn="l"/>
              </a:tabLst>
            </a:pPr>
            <a:r>
              <a:rPr lang="en-GB" sz="1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Calendar and seasonal adjustment</a:t>
            </a:r>
          </a:p>
          <a:p>
            <a:pPr lvl="1" eaLnBrk="1" hangingPunct="1">
              <a:lnSpc>
                <a:spcPct val="80000"/>
              </a:lnSpc>
              <a:tabLst>
                <a:tab pos="1435100" algn="l"/>
              </a:tabLst>
            </a:pPr>
            <a:r>
              <a:rPr lang="en-GB" sz="1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Indices only, except for building permit indicators</a:t>
            </a:r>
          </a:p>
          <a:p>
            <a:pPr lvl="1" eaLnBrk="1" hangingPunct="1">
              <a:lnSpc>
                <a:spcPct val="80000"/>
              </a:lnSpc>
              <a:tabLst>
                <a:tab pos="1435100" algn="l"/>
              </a:tabLst>
            </a:pPr>
            <a:r>
              <a:rPr lang="en-GB" sz="1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Index of Services Production</a:t>
            </a:r>
          </a:p>
          <a:p>
            <a:pPr>
              <a:lnSpc>
                <a:spcPct val="80000"/>
              </a:lnSpc>
              <a:tabLst>
                <a:tab pos="1435100" algn="l"/>
              </a:tabLst>
            </a:pPr>
            <a:r>
              <a:rPr lang="en-GB" sz="2000" b="1" dirty="0" smtClean="0"/>
              <a:t>STS Task Forces </a:t>
            </a:r>
          </a:p>
          <a:p>
            <a:pPr lvl="1" eaLnBrk="1" hangingPunct="1">
              <a:lnSpc>
                <a:spcPct val="80000"/>
              </a:lnSpc>
              <a:tabLst>
                <a:tab pos="1435100" algn="l"/>
              </a:tabLst>
            </a:pPr>
            <a:r>
              <a:rPr lang="en-GB" sz="1800" b="0" dirty="0"/>
              <a:t>D</a:t>
            </a:r>
            <a:r>
              <a:rPr lang="en-GB" sz="1800" b="0" dirty="0" smtClean="0"/>
              <a:t>ebate on methodological questions</a:t>
            </a:r>
          </a:p>
          <a:p>
            <a:pPr lvl="1" eaLnBrk="1" hangingPunct="1">
              <a:lnSpc>
                <a:spcPct val="80000"/>
              </a:lnSpc>
              <a:tabLst>
                <a:tab pos="1435100" algn="l"/>
              </a:tabLst>
            </a:pPr>
            <a:r>
              <a:rPr lang="en-GB" sz="1800" b="0" dirty="0"/>
              <a:t>E</a:t>
            </a:r>
            <a:r>
              <a:rPr lang="en-GB" sz="1800" b="0" dirty="0" smtClean="0"/>
              <a:t>xchange of best practices</a:t>
            </a:r>
          </a:p>
          <a:p>
            <a:pPr lvl="1" eaLnBrk="1" hangingPunct="1">
              <a:lnSpc>
                <a:spcPct val="80000"/>
              </a:lnSpc>
              <a:tabLst>
                <a:tab pos="1435100" algn="l"/>
              </a:tabLst>
            </a:pPr>
            <a:r>
              <a:rPr lang="en-GB" sz="1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FRIBS implementation</a:t>
            </a:r>
            <a:r>
              <a:rPr lang="en-GB" sz="1800" b="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Ø"/>
              <a:tabLst>
                <a:tab pos="1435100" algn="l"/>
              </a:tabLst>
            </a:pPr>
            <a:r>
              <a:rPr lang="en-GB" sz="1800" b="0" dirty="0" smtClean="0"/>
              <a:t>Recommendations (legal acts, manuals</a:t>
            </a:r>
            <a:r>
              <a:rPr lang="en-GB" sz="1800" b="0" dirty="0"/>
              <a:t>, guidelines…)</a:t>
            </a:r>
          </a:p>
          <a:p>
            <a:pPr lvl="1">
              <a:lnSpc>
                <a:spcPct val="80000"/>
              </a:lnSpc>
              <a:tabLst>
                <a:tab pos="1435100" algn="l"/>
              </a:tabLst>
            </a:pPr>
            <a:endParaRPr lang="en-GB" sz="18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Methodological questions</a:t>
            </a:r>
          </a:p>
        </p:txBody>
      </p:sp>
      <p:sp>
        <p:nvSpPr>
          <p:cNvPr id="2150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9pPr>
          </a:lstStyle>
          <a:p>
            <a:r>
              <a:rPr lang="en-US" sz="1200" smtClean="0">
                <a:solidFill>
                  <a:srgbClr val="0080BA"/>
                </a:solidFill>
              </a:rPr>
              <a:t>STS - 13-Feb-2019</a:t>
            </a:r>
            <a:endParaRPr lang="en-US" sz="1200" dirty="0">
              <a:solidFill>
                <a:srgbClr val="0080BA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28BB8C-63DC-4A82-ACF9-CFF364487225}" type="slidenum">
              <a:rPr lang="fr-FR" smtClean="0"/>
              <a:pPr>
                <a:defRPr/>
              </a:pPr>
              <a:t>19</a:t>
            </a:fld>
            <a:endParaRPr lang="fr-FR" b="0" dirty="0">
              <a:solidFill>
                <a:schemeClr val="tx1"/>
              </a:solidFill>
            </a:endParaRPr>
          </a:p>
        </p:txBody>
      </p:sp>
      <p:sp>
        <p:nvSpPr>
          <p:cNvPr id="2150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z="2000" dirty="0" smtClean="0"/>
              <a:t>STS website, CIRCABC</a:t>
            </a:r>
          </a:p>
          <a:p>
            <a:pPr lvl="1" eaLnBrk="1" hangingPunct="1"/>
            <a:r>
              <a:rPr lang="en-GB" sz="1800" b="0" dirty="0" smtClean="0"/>
              <a:t>STS website: </a:t>
            </a:r>
            <a:r>
              <a:rPr lang="en-GB" sz="1800" b="0" dirty="0" smtClean="0">
                <a:hlinkClick r:id="rId2"/>
              </a:rPr>
              <a:t>https://ec.europa.eu/eurostat/web/short-term-business-statistics/overview</a:t>
            </a:r>
            <a:endParaRPr lang="en-GB" sz="1800" b="0" dirty="0" smtClean="0"/>
          </a:p>
          <a:p>
            <a:pPr lvl="1"/>
            <a:r>
              <a:rPr lang="en-GB" sz="1800" b="0" dirty="0" smtClean="0"/>
              <a:t>CIRCABC methodology (restricted access): </a:t>
            </a:r>
            <a:r>
              <a:rPr lang="en-GB" sz="1800" b="0" dirty="0">
                <a:hlinkClick r:id="rId3"/>
              </a:rPr>
              <a:t>https://circabc.europa.eu/w/browse/7d1e821c-0482-4905-b1c2-e7e6cb35ef18</a:t>
            </a:r>
            <a:endParaRPr lang="en-GB" sz="1800" b="0" dirty="0"/>
          </a:p>
          <a:p>
            <a:r>
              <a:rPr lang="en-GB" sz="2000" dirty="0"/>
              <a:t>Contact with STS </a:t>
            </a:r>
            <a:r>
              <a:rPr lang="en-GB" sz="2000" dirty="0" smtClean="0"/>
              <a:t>team: domain managers of related areas</a:t>
            </a:r>
          </a:p>
          <a:p>
            <a:pPr lvl="1" eaLnBrk="1" hangingPunct="1"/>
            <a:r>
              <a:rPr lang="en-GB" sz="1800" b="0" dirty="0" smtClean="0">
                <a:hlinkClick r:id="rId4"/>
              </a:rPr>
              <a:t>STS-data@ec.europa.eu</a:t>
            </a:r>
            <a:endParaRPr lang="en-GB" sz="1800" b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Contents</a:t>
            </a:r>
          </a:p>
        </p:txBody>
      </p:sp>
      <p:sp>
        <p:nvSpPr>
          <p:cNvPr id="409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9pPr>
          </a:lstStyle>
          <a:p>
            <a:r>
              <a:rPr lang="en-US" sz="1200" smtClean="0">
                <a:solidFill>
                  <a:srgbClr val="0080BA"/>
                </a:solidFill>
              </a:rPr>
              <a:t>STS - 13-Feb-2019</a:t>
            </a:r>
            <a:endParaRPr lang="en-US" sz="1200" dirty="0">
              <a:solidFill>
                <a:srgbClr val="0080BA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28BB8C-63DC-4A82-ACF9-CFF364487225}" type="slidenum">
              <a:rPr lang="fr-FR" smtClean="0"/>
              <a:pPr>
                <a:defRPr/>
              </a:pPr>
              <a:t>2</a:t>
            </a:fld>
            <a:endParaRPr lang="fr-FR" b="0" dirty="0">
              <a:solidFill>
                <a:schemeClr val="tx1"/>
              </a:solidFill>
            </a:endParaRPr>
          </a:p>
        </p:txBody>
      </p:sp>
      <p:sp>
        <p:nvSpPr>
          <p:cNvPr id="410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Legislation</a:t>
            </a:r>
          </a:p>
          <a:p>
            <a:pPr lvl="1" eaLnBrk="1" hangingPunct="1"/>
            <a:r>
              <a:rPr lang="en-GB" dirty="0" smtClean="0"/>
              <a:t>What? </a:t>
            </a:r>
          </a:p>
          <a:p>
            <a:pPr lvl="1" eaLnBrk="1" hangingPunct="1"/>
            <a:r>
              <a:rPr lang="en-GB" dirty="0" smtClean="0"/>
              <a:t>Where to find?</a:t>
            </a:r>
          </a:p>
          <a:p>
            <a:pPr lvl="1" eaLnBrk="1" hangingPunct="1"/>
            <a:r>
              <a:rPr lang="en-GB" dirty="0" smtClean="0"/>
              <a:t>"STS Requirements"?</a:t>
            </a:r>
          </a:p>
          <a:p>
            <a:pPr eaLnBrk="1" hangingPunct="1"/>
            <a:r>
              <a:rPr lang="en-GB" dirty="0" smtClean="0"/>
              <a:t>STS variables in four Annexes</a:t>
            </a:r>
          </a:p>
          <a:p>
            <a:pPr eaLnBrk="1" hangingPunct="1"/>
            <a:r>
              <a:rPr lang="en-GB" dirty="0" smtClean="0"/>
              <a:t>Data transmission, methodology &amp; support</a:t>
            </a:r>
          </a:p>
          <a:p>
            <a:pPr eaLnBrk="1" hangingPunct="1"/>
            <a:r>
              <a:rPr lang="en-GB" dirty="0" smtClean="0"/>
              <a:t>Conclusion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Conclusion</a:t>
            </a:r>
          </a:p>
        </p:txBody>
      </p:sp>
      <p:sp>
        <p:nvSpPr>
          <p:cNvPr id="2457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9pPr>
          </a:lstStyle>
          <a:p>
            <a:r>
              <a:rPr lang="en-US" sz="1200" smtClean="0">
                <a:solidFill>
                  <a:srgbClr val="0080BA"/>
                </a:solidFill>
              </a:rPr>
              <a:t>STS - 13-Feb-2019</a:t>
            </a:r>
            <a:endParaRPr lang="en-US" sz="1200" dirty="0">
              <a:solidFill>
                <a:srgbClr val="0080BA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28BB8C-63DC-4A82-ACF9-CFF364487225}" type="slidenum">
              <a:rPr lang="fr-FR" smtClean="0"/>
              <a:pPr>
                <a:defRPr/>
              </a:pPr>
              <a:t>20</a:t>
            </a:fld>
            <a:endParaRPr lang="fr-FR" b="0" dirty="0">
              <a:solidFill>
                <a:schemeClr val="tx1"/>
              </a:solidFill>
            </a:endParaRPr>
          </a:p>
        </p:txBody>
      </p:sp>
      <p:sp>
        <p:nvSpPr>
          <p:cNvPr id="2458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Legal requirements are currently in the four Annexes of the STS Regulation</a:t>
            </a:r>
            <a:endParaRPr lang="en-GB" b="0" dirty="0" smtClean="0"/>
          </a:p>
          <a:p>
            <a:pPr eaLnBrk="1" hangingPunct="1"/>
            <a:r>
              <a:rPr lang="en-GB" dirty="0" smtClean="0"/>
              <a:t>Data transmission tools eDAMIS, ESS MH &amp; SDMX tools </a:t>
            </a:r>
          </a:p>
          <a:p>
            <a:pPr eaLnBrk="1" hangingPunct="1"/>
            <a:r>
              <a:rPr lang="en-GB" dirty="0" smtClean="0"/>
              <a:t>Help is available on CIRCABC and from G3</a:t>
            </a:r>
          </a:p>
          <a:p>
            <a:pPr eaLnBrk="1" hangingPunct="1"/>
            <a:r>
              <a:rPr lang="en-GB" dirty="0" smtClean="0"/>
              <a:t>Attention! </a:t>
            </a:r>
            <a:r>
              <a:rPr lang="en-GB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STS requirements are changing:</a:t>
            </a:r>
          </a:p>
          <a:p>
            <a:pPr marL="0" lvl="1" indent="0">
              <a:buNone/>
            </a:pPr>
            <a:r>
              <a:rPr lang="en-GB" sz="24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>	"</a:t>
            </a:r>
            <a:r>
              <a:rPr lang="en-GB" sz="24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>STS package" as part of "FRIBS"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STS Regulation – the basic act</a:t>
            </a:r>
          </a:p>
        </p:txBody>
      </p:sp>
      <p:sp>
        <p:nvSpPr>
          <p:cNvPr id="5123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9pPr>
          </a:lstStyle>
          <a:p>
            <a:r>
              <a:rPr lang="en-US" sz="1200" smtClean="0">
                <a:solidFill>
                  <a:srgbClr val="0080BA"/>
                </a:solidFill>
              </a:rPr>
              <a:t>STS - 13-Feb-2019</a:t>
            </a:r>
            <a:endParaRPr lang="en-US" sz="1200" dirty="0">
              <a:solidFill>
                <a:srgbClr val="0080BA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28BB8C-63DC-4A82-ACF9-CFF364487225}" type="slidenum">
              <a:rPr lang="fr-FR" smtClean="0"/>
              <a:pPr>
                <a:defRPr/>
              </a:pPr>
              <a:t>3</a:t>
            </a:fld>
            <a:endParaRPr lang="fr-FR" b="0" dirty="0">
              <a:solidFill>
                <a:schemeClr val="tx1"/>
              </a:solidFill>
            </a:endParaRPr>
          </a:p>
        </p:txBody>
      </p:sp>
      <p:sp>
        <p:nvSpPr>
          <p:cNvPr id="512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GB" sz="2600" u="sng" dirty="0" smtClean="0"/>
              <a:t>BASIC ACT</a:t>
            </a:r>
            <a:r>
              <a:rPr lang="en-GB" sz="2600" dirty="0" smtClean="0"/>
              <a:t>: STS Regulation 1165 of 1998</a:t>
            </a:r>
          </a:p>
          <a:p>
            <a:pPr>
              <a:lnSpc>
                <a:spcPct val="90000"/>
              </a:lnSpc>
            </a:pPr>
            <a:r>
              <a:rPr lang="en-GB" sz="2600" dirty="0"/>
              <a:t>T</a:t>
            </a:r>
            <a:r>
              <a:rPr lang="en-GB" sz="2800" dirty="0" smtClean="0"/>
              <a:t>he </a:t>
            </a:r>
            <a:r>
              <a:rPr lang="en-GB" sz="2800" dirty="0"/>
              <a:t>most </a:t>
            </a:r>
            <a:r>
              <a:rPr lang="en-GB" sz="2800" dirty="0" smtClean="0"/>
              <a:t>important</a:t>
            </a:r>
            <a:r>
              <a:rPr lang="en-GB" sz="2600" dirty="0" smtClean="0"/>
              <a:t> amendments</a:t>
            </a:r>
            <a:r>
              <a:rPr lang="en-GB" sz="1800" dirty="0" smtClean="0"/>
              <a:t>:</a:t>
            </a:r>
          </a:p>
          <a:p>
            <a:pPr lvl="2" eaLnBrk="1" hangingPunct="1">
              <a:lnSpc>
                <a:spcPct val="90000"/>
              </a:lnSpc>
              <a:spcBef>
                <a:spcPct val="50000"/>
              </a:spcBef>
              <a:buFont typeface="Wingdings" pitchFamily="2" charset="2"/>
              <a:buChar char="ü"/>
            </a:pPr>
            <a:r>
              <a:rPr lang="en-GB" sz="1800" dirty="0" smtClean="0"/>
              <a:t>2005 </a:t>
            </a:r>
            <a:r>
              <a:rPr lang="en-GB" sz="1800" b="1" dirty="0" smtClean="0"/>
              <a:t>"Amendment Regulation"</a:t>
            </a:r>
            <a:r>
              <a:rPr lang="en-GB" sz="1800" dirty="0" smtClean="0"/>
              <a:t> (EP/Council 1158/2005)</a:t>
            </a:r>
          </a:p>
          <a:p>
            <a:pPr lvl="3"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en-GB" sz="1600" dirty="0" smtClean="0"/>
              <a:t>earlier transmission deadlines</a:t>
            </a:r>
          </a:p>
          <a:p>
            <a:pPr lvl="3"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en-GB" sz="1600" dirty="0" smtClean="0"/>
              <a:t>SPPI and € area -specific variables</a:t>
            </a:r>
          </a:p>
          <a:p>
            <a:pPr lvl="2" eaLnBrk="1" hangingPunct="1">
              <a:lnSpc>
                <a:spcPct val="90000"/>
              </a:lnSpc>
              <a:spcBef>
                <a:spcPct val="50000"/>
              </a:spcBef>
              <a:buFont typeface="Wingdings" pitchFamily="2" charset="2"/>
              <a:buChar char="ü"/>
            </a:pPr>
            <a:r>
              <a:rPr lang="en-GB" sz="1800" dirty="0" smtClean="0"/>
              <a:t>2006 </a:t>
            </a:r>
            <a:r>
              <a:rPr lang="en-GB" sz="1800" b="1" dirty="0" smtClean="0"/>
              <a:t>"NACE rev. 2 Regulation"</a:t>
            </a:r>
            <a:r>
              <a:rPr lang="en-GB" sz="1800" dirty="0" smtClean="0"/>
              <a:t> (EP/ Council 1893/2006)</a:t>
            </a:r>
          </a:p>
          <a:p>
            <a:pPr lvl="2" eaLnBrk="1" hangingPunct="1">
              <a:lnSpc>
                <a:spcPct val="90000"/>
              </a:lnSpc>
              <a:spcBef>
                <a:spcPct val="50000"/>
              </a:spcBef>
              <a:buFont typeface="Wingdings" pitchFamily="2" charset="2"/>
              <a:buChar char="ü"/>
            </a:pPr>
            <a:r>
              <a:rPr lang="en-GB" sz="1800" dirty="0" smtClean="0"/>
              <a:t>2009 </a:t>
            </a:r>
            <a:r>
              <a:rPr lang="en-GB" sz="1800" b="1" dirty="0" smtClean="0"/>
              <a:t>"New variables"</a:t>
            </a:r>
            <a:r>
              <a:rPr lang="en-GB" sz="1800" dirty="0" smtClean="0"/>
              <a:t> (Commission 329/2009)</a:t>
            </a:r>
          </a:p>
          <a:p>
            <a:pPr lvl="3"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en-GB" sz="1600" dirty="0" smtClean="0"/>
              <a:t>hours worked &amp; wages and salaries in Annexes C &amp; D</a:t>
            </a:r>
          </a:p>
          <a:p>
            <a:pPr lvl="2">
              <a:lnSpc>
                <a:spcPct val="90000"/>
              </a:lnSpc>
              <a:spcBef>
                <a:spcPct val="50000"/>
              </a:spcBef>
              <a:buFont typeface="Wingdings" pitchFamily="2" charset="2"/>
              <a:buChar char="ü"/>
            </a:pPr>
            <a:r>
              <a:rPr lang="en-GB" sz="1800" dirty="0"/>
              <a:t>2012 </a:t>
            </a:r>
            <a:r>
              <a:rPr lang="en-GB" sz="1800" b="1" dirty="0"/>
              <a:t>"Industrial new orders"</a:t>
            </a:r>
            <a:r>
              <a:rPr lang="en-GB" sz="1800" dirty="0" smtClean="0"/>
              <a:t> dropped (Commission 461/2012)</a:t>
            </a:r>
            <a:endParaRPr lang="en-GB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STS – Implementing Regulations</a:t>
            </a: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9pPr>
          </a:lstStyle>
          <a:p>
            <a:r>
              <a:rPr lang="en-US" sz="1200" smtClean="0">
                <a:solidFill>
                  <a:srgbClr val="0080BA"/>
                </a:solidFill>
              </a:rPr>
              <a:t>STS - 13-Feb-2019</a:t>
            </a:r>
            <a:endParaRPr lang="en-US" sz="1200" dirty="0">
              <a:solidFill>
                <a:srgbClr val="0080BA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28BB8C-63DC-4A82-ACF9-CFF364487225}" type="slidenum">
              <a:rPr lang="fr-FR" smtClean="0"/>
              <a:pPr>
                <a:defRPr/>
              </a:pPr>
              <a:t>4</a:t>
            </a:fld>
            <a:endParaRPr lang="fr-FR" b="0" dirty="0">
              <a:solidFill>
                <a:schemeClr val="tx1"/>
              </a:solidFill>
            </a:endParaRPr>
          </a:p>
        </p:txBody>
      </p:sp>
      <p:sp>
        <p:nvSpPr>
          <p:cNvPr id="6149" name="Rectangle 3"/>
          <p:cNvSpPr>
            <a:spLocks noGrp="1" noChangeArrowheads="1"/>
          </p:cNvSpPr>
          <p:nvPr>
            <p:ph idx="1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en-GB" sz="2600" dirty="0"/>
              <a:t>Implementing the basic </a:t>
            </a:r>
            <a:r>
              <a:rPr lang="en-GB" sz="2600" dirty="0" smtClean="0"/>
              <a:t>act…</a:t>
            </a:r>
          </a:p>
          <a:p>
            <a:pPr lvl="2">
              <a:lnSpc>
                <a:spcPct val="90000"/>
              </a:lnSpc>
              <a:spcBef>
                <a:spcPct val="50000"/>
              </a:spcBef>
              <a:buFont typeface="Wingdings" pitchFamily="2" charset="2"/>
              <a:buChar char="ü"/>
            </a:pPr>
            <a:r>
              <a:rPr lang="en-GB" sz="1800" dirty="0" smtClean="0"/>
              <a:t>2001 "</a:t>
            </a:r>
            <a:r>
              <a:rPr lang="en-GB" sz="1800" b="1" dirty="0" smtClean="0"/>
              <a:t>Definition </a:t>
            </a:r>
            <a:r>
              <a:rPr lang="en-GB" sz="1800" b="1" dirty="0"/>
              <a:t>of main industrial groupings (MIGs</a:t>
            </a:r>
            <a:r>
              <a:rPr lang="en-GB" sz="1800" b="1" dirty="0" smtClean="0"/>
              <a:t>)</a:t>
            </a:r>
            <a:r>
              <a:rPr lang="en-GB" sz="1800" dirty="0" smtClean="0"/>
              <a:t>" (Commission 586/2001 &amp; 656/2007)</a:t>
            </a:r>
            <a:endParaRPr lang="en-GB" sz="1800" dirty="0"/>
          </a:p>
          <a:p>
            <a:pPr lvl="2">
              <a:lnSpc>
                <a:spcPct val="90000"/>
              </a:lnSpc>
              <a:spcBef>
                <a:spcPct val="50000"/>
              </a:spcBef>
              <a:buFont typeface="Wingdings" pitchFamily="2" charset="2"/>
              <a:buChar char="ü"/>
            </a:pPr>
            <a:r>
              <a:rPr lang="en-GB" sz="1800" dirty="0"/>
              <a:t>2006 "</a:t>
            </a:r>
            <a:r>
              <a:rPr lang="en-GB" sz="1800" b="1" dirty="0"/>
              <a:t>Definitions</a:t>
            </a:r>
            <a:r>
              <a:rPr lang="en-GB" sz="1800" dirty="0"/>
              <a:t>" (Commission 1503/2006)</a:t>
            </a:r>
          </a:p>
          <a:p>
            <a:pPr lvl="2">
              <a:lnSpc>
                <a:spcPct val="90000"/>
              </a:lnSpc>
              <a:spcBef>
                <a:spcPct val="50000"/>
              </a:spcBef>
              <a:buFont typeface="Wingdings" pitchFamily="2" charset="2"/>
              <a:buChar char="ü"/>
            </a:pPr>
            <a:r>
              <a:rPr lang="en-GB" sz="1800" dirty="0" smtClean="0"/>
              <a:t>2008 "</a:t>
            </a:r>
            <a:r>
              <a:rPr lang="en-GB" sz="1800" b="1" dirty="0" smtClean="0"/>
              <a:t>Back-casting </a:t>
            </a:r>
            <a:r>
              <a:rPr lang="en-GB" sz="1800" b="1" dirty="0"/>
              <a:t>under NACE rev. </a:t>
            </a:r>
            <a:r>
              <a:rPr lang="en-GB" sz="1800" b="1" dirty="0" smtClean="0"/>
              <a:t>2</a:t>
            </a:r>
            <a:r>
              <a:rPr lang="en-GB" sz="1800" dirty="0" smtClean="0"/>
              <a:t>" (Commission 472/2008)</a:t>
            </a:r>
          </a:p>
          <a:p>
            <a:pPr lvl="3">
              <a:lnSpc>
                <a:spcPct val="90000"/>
              </a:lnSpc>
              <a:buFont typeface="Wingdings" pitchFamily="2" charset="2"/>
              <a:buChar char="Ø"/>
            </a:pPr>
            <a:r>
              <a:rPr lang="en-GB" sz="1600" dirty="0" smtClean="0"/>
              <a:t>by default, time series back to 2000 are required</a:t>
            </a:r>
            <a:endParaRPr lang="en-GB" sz="1600" dirty="0"/>
          </a:p>
          <a:p>
            <a:pPr lvl="2">
              <a:lnSpc>
                <a:spcPct val="90000"/>
              </a:lnSpc>
              <a:spcBef>
                <a:spcPct val="50000"/>
              </a:spcBef>
              <a:buFont typeface="Wingdings" pitchFamily="2" charset="2"/>
              <a:buChar char="ü"/>
            </a:pPr>
            <a:r>
              <a:rPr lang="en-GB" sz="1800" dirty="0"/>
              <a:t>2007 "</a:t>
            </a:r>
            <a:r>
              <a:rPr lang="en-GB" sz="1800" b="1" dirty="0"/>
              <a:t>European sample schemes</a:t>
            </a:r>
            <a:r>
              <a:rPr lang="en-GB" sz="1800" dirty="0"/>
              <a:t>" (Commission 657/2007) </a:t>
            </a:r>
          </a:p>
          <a:p>
            <a:pPr lvl="3">
              <a:lnSpc>
                <a:spcPct val="90000"/>
              </a:lnSpc>
              <a:buFont typeface="Wingdings" pitchFamily="2" charset="2"/>
              <a:buChar char="Ø"/>
            </a:pPr>
            <a:r>
              <a:rPr lang="en-GB" sz="1600" dirty="0"/>
              <a:t>import prices and split of non-domestic output prices, </a:t>
            </a:r>
          </a:p>
          <a:p>
            <a:pPr lvl="3">
              <a:lnSpc>
                <a:spcPct val="90000"/>
              </a:lnSpc>
              <a:buFont typeface="Wingdings" pitchFamily="2" charset="2"/>
              <a:buChar char="Ø"/>
            </a:pPr>
            <a:r>
              <a:rPr lang="en-GB" sz="1600" dirty="0"/>
              <a:t>relevant for euro area countries only</a:t>
            </a:r>
          </a:p>
          <a:p>
            <a:pPr lvl="2">
              <a:lnSpc>
                <a:spcPct val="90000"/>
              </a:lnSpc>
              <a:spcBef>
                <a:spcPct val="50000"/>
              </a:spcBef>
              <a:buFont typeface="Wingdings" pitchFamily="2" charset="2"/>
              <a:buChar char="ü"/>
            </a:pPr>
            <a:endParaRPr lang="en-GB" sz="1800" dirty="0"/>
          </a:p>
          <a:p>
            <a:pPr lvl="2">
              <a:lnSpc>
                <a:spcPct val="90000"/>
              </a:lnSpc>
              <a:spcBef>
                <a:spcPct val="50000"/>
              </a:spcBef>
              <a:buFont typeface="Wingdings" pitchFamily="2" charset="2"/>
              <a:buChar char="ü"/>
            </a:pPr>
            <a:endParaRPr lang="en-GB" sz="1800" dirty="0"/>
          </a:p>
          <a:p>
            <a:pPr lvl="2">
              <a:lnSpc>
                <a:spcPct val="90000"/>
              </a:lnSpc>
              <a:spcBef>
                <a:spcPct val="50000"/>
              </a:spcBef>
              <a:buFont typeface="Wingdings" pitchFamily="2" charset="2"/>
              <a:buChar char="ü"/>
            </a:pPr>
            <a:endParaRPr lang="en-GB" sz="1800" dirty="0"/>
          </a:p>
          <a:p>
            <a:pPr lvl="1"/>
            <a:endParaRPr lang="en-GB" dirty="0"/>
          </a:p>
          <a:p>
            <a:pPr lvl="1"/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An easy approach to STS Regulation</a:t>
            </a:r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9pPr>
          </a:lstStyle>
          <a:p>
            <a:r>
              <a:rPr lang="en-US" sz="1200" smtClean="0">
                <a:solidFill>
                  <a:srgbClr val="0080BA"/>
                </a:solidFill>
              </a:rPr>
              <a:t>STS - 13-Feb-2019</a:t>
            </a:r>
            <a:endParaRPr lang="en-US" sz="1200" dirty="0">
              <a:solidFill>
                <a:srgbClr val="0080BA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28BB8C-63DC-4A82-ACF9-CFF364487225}" type="slidenum">
              <a:rPr lang="fr-FR" smtClean="0"/>
              <a:pPr>
                <a:defRPr/>
              </a:pPr>
              <a:t>5</a:t>
            </a:fld>
            <a:endParaRPr lang="fr-FR" b="0" dirty="0">
              <a:solidFill>
                <a:schemeClr val="tx1"/>
              </a:solidFill>
            </a:endParaRPr>
          </a:p>
        </p:txBody>
      </p:sp>
      <p:sp>
        <p:nvSpPr>
          <p:cNvPr id="7173" name="Rectangle 3"/>
          <p:cNvSpPr>
            <a:spLocks noGrp="1" noChangeArrowheads="1"/>
          </p:cNvSpPr>
          <p:nvPr>
            <p:ph idx="1"/>
          </p:nvPr>
        </p:nvSpPr>
        <p:spPr>
          <a:ln>
            <a:noFill/>
          </a:ln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GB" dirty="0" smtClean="0"/>
              <a:t>The amended STS Regulation not easy to read…</a:t>
            </a:r>
            <a:endParaRPr lang="en-GB" sz="16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en-GB" sz="2000" dirty="0" smtClean="0"/>
              <a:t>Look at </a:t>
            </a:r>
            <a:r>
              <a:rPr lang="en-GB" sz="2000" b="1" dirty="0" smtClean="0"/>
              <a:t>consolidated version</a:t>
            </a:r>
            <a:endParaRPr lang="en-GB" sz="2000" dirty="0" smtClean="0"/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ü"/>
            </a:pPr>
            <a:r>
              <a:rPr lang="en-GB" sz="1600" b="0" dirty="0" smtClean="0"/>
              <a:t>most recent version (OJ) as of 21 June 2012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GB" sz="1200" dirty="0" smtClean="0">
                <a:hlinkClick r:id="rId2"/>
              </a:rPr>
              <a:t>http://eur-lex.europa.eu/homepage.html?locale=en</a:t>
            </a:r>
            <a:r>
              <a:rPr lang="en-GB" sz="1200" dirty="0" smtClean="0"/>
              <a:t> </a:t>
            </a:r>
            <a:r>
              <a:rPr lang="en-GB" sz="1600" b="0" dirty="0" smtClean="0"/>
              <a:t>("Find results by document number:" Regulation n° 1165, year 1998) </a:t>
            </a:r>
          </a:p>
          <a:p>
            <a:pPr lvl="1">
              <a:lnSpc>
                <a:spcPct val="90000"/>
              </a:lnSpc>
              <a:buFont typeface="Wingdings" pitchFamily="2" charset="2"/>
              <a:buChar char="ü"/>
            </a:pPr>
            <a:r>
              <a:rPr lang="en-GB" sz="1600" b="0" dirty="0" smtClean="0"/>
              <a:t>or directly at</a:t>
            </a:r>
            <a:endParaRPr lang="en-GB" sz="1600" b="0" dirty="0"/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GB" sz="1200" noProof="1" smtClean="0">
                <a:hlinkClick r:id="rId3"/>
              </a:rPr>
              <a:t>http://eur-lex.europa.eu/legal-content/EN/ALL/?uri=CELEX:31998R1165</a:t>
            </a:r>
            <a:endParaRPr lang="en-GB" sz="1200" noProof="1" smtClean="0"/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</a:pPr>
            <a:endParaRPr lang="en-GB" sz="1200" noProof="1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en-GB" sz="2000" dirty="0" smtClean="0"/>
              <a:t>Look at </a:t>
            </a:r>
            <a:r>
              <a:rPr lang="en-GB" sz="2000" b="1" dirty="0" smtClean="0"/>
              <a:t>"STS requirements"</a:t>
            </a:r>
            <a:endParaRPr lang="en-GB" sz="2000" dirty="0" smtClean="0"/>
          </a:p>
          <a:p>
            <a:pPr lvl="1">
              <a:lnSpc>
                <a:spcPct val="90000"/>
              </a:lnSpc>
              <a:buFont typeface="Wingdings" pitchFamily="2" charset="2"/>
              <a:buChar char="ü"/>
            </a:pPr>
            <a:r>
              <a:rPr lang="en-GB" sz="1600" b="0" dirty="0"/>
              <a:t>most recent version "STS Requirements EU-28 base 2015 (release of 17 Jan 2019)" under…</a:t>
            </a:r>
          </a:p>
          <a:p>
            <a:pPr lvl="1">
              <a:lnSpc>
                <a:spcPct val="90000"/>
              </a:lnSpc>
              <a:buNone/>
            </a:pPr>
            <a:r>
              <a:rPr lang="en-GB" sz="1200" dirty="0" smtClean="0">
                <a:hlinkClick r:id="rId4"/>
              </a:rPr>
              <a:t>https</a:t>
            </a:r>
            <a:r>
              <a:rPr lang="en-GB" sz="1200" dirty="0">
                <a:hlinkClick r:id="rId4"/>
              </a:rPr>
              <a:t>://</a:t>
            </a:r>
            <a:r>
              <a:rPr lang="en-GB" sz="1200" dirty="0" smtClean="0">
                <a:hlinkClick r:id="rId4"/>
              </a:rPr>
              <a:t>circabc.europa.eu/w/browse/889408cb-7d4d-402d-aab8-b0b3ee5a1cfa</a:t>
            </a:r>
            <a:endParaRPr lang="en-GB" sz="1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380" y="1618469"/>
            <a:ext cx="8660117" cy="428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9pPr>
          </a:lstStyle>
          <a:p>
            <a:r>
              <a:rPr lang="en-US" sz="1200" smtClean="0">
                <a:solidFill>
                  <a:srgbClr val="0080BA"/>
                </a:solidFill>
              </a:rPr>
              <a:t>STS - 13-Feb-2019</a:t>
            </a:r>
            <a:endParaRPr lang="en-US" sz="1200" dirty="0">
              <a:solidFill>
                <a:srgbClr val="0080BA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EF2787-C433-493F-8B3E-35F3DE507D84}" type="slidenum">
              <a:rPr lang="fr-FR" smtClean="0"/>
              <a:pPr>
                <a:defRPr/>
              </a:pPr>
              <a:t>6</a:t>
            </a:fld>
            <a:endParaRPr lang="fr-FR" b="0" dirty="0">
              <a:solidFill>
                <a:schemeClr val="tx1"/>
              </a:solidFill>
            </a:endParaRPr>
          </a:p>
        </p:txBody>
      </p:sp>
      <p:sp>
        <p:nvSpPr>
          <p:cNvPr id="8197" name="Line 6"/>
          <p:cNvSpPr>
            <a:spLocks noChangeShapeType="1"/>
          </p:cNvSpPr>
          <p:nvPr/>
        </p:nvSpPr>
        <p:spPr bwMode="auto">
          <a:xfrm flipV="1">
            <a:off x="1403647" y="5315512"/>
            <a:ext cx="721115" cy="368012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8198" name="Text Box 7"/>
          <p:cNvSpPr txBox="1">
            <a:spLocks noChangeArrowheads="1"/>
          </p:cNvSpPr>
          <p:nvPr/>
        </p:nvSpPr>
        <p:spPr bwMode="auto">
          <a:xfrm>
            <a:off x="144555" y="5683524"/>
            <a:ext cx="2808288" cy="461665"/>
          </a:xfrm>
          <a:prstGeom prst="rect">
            <a:avLst/>
          </a:prstGeom>
          <a:solidFill>
            <a:srgbClr val="E6F7A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9pPr>
          </a:lstStyle>
          <a:p>
            <a:r>
              <a:rPr lang="en-GB" dirty="0" smtClean="0"/>
              <a:t>STS Requirements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10207" y="320699"/>
            <a:ext cx="90172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en-GB" sz="2000" dirty="0">
                <a:hlinkClick r:id="rId3"/>
              </a:rPr>
              <a:t>https://circabc.europa.eu/w/browse/889408cb-7d4d-402d-aab8-b0b3ee5a1cfa</a:t>
            </a:r>
            <a:endParaRPr lang="en-GB" sz="2000" dirty="0" smtClean="0"/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2952843" y="1196752"/>
            <a:ext cx="5818767" cy="1200329"/>
          </a:xfrm>
          <a:prstGeom prst="rect">
            <a:avLst/>
          </a:prstGeom>
          <a:solidFill>
            <a:srgbClr val="E6F7A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9pPr>
          </a:lstStyle>
          <a:p>
            <a:r>
              <a:rPr lang="en-GB" dirty="0" smtClean="0"/>
              <a:t>SDMX for short-term business statistics (data transmission guide) </a:t>
            </a:r>
            <a:r>
              <a:rPr lang="en-GB" dirty="0" smtClean="0">
                <a:hlinkClick r:id="rId4" action="ppaction://hlinksldjump"/>
              </a:rPr>
              <a:t>Data transmission</a:t>
            </a:r>
            <a:endParaRPr lang="en-GB" dirty="0"/>
          </a:p>
        </p:txBody>
      </p:sp>
      <p:sp>
        <p:nvSpPr>
          <p:cNvPr id="9" name="Line 6"/>
          <p:cNvSpPr>
            <a:spLocks noChangeShapeType="1"/>
          </p:cNvSpPr>
          <p:nvPr/>
        </p:nvSpPr>
        <p:spPr bwMode="auto">
          <a:xfrm flipH="1">
            <a:off x="2952842" y="2387789"/>
            <a:ext cx="1565971" cy="104121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What does STS Regulations require from the Member States?</a:t>
            </a:r>
          </a:p>
        </p:txBody>
      </p:sp>
      <p:sp>
        <p:nvSpPr>
          <p:cNvPr id="921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9pPr>
          </a:lstStyle>
          <a:p>
            <a:r>
              <a:rPr lang="en-US" sz="1200" smtClean="0">
                <a:solidFill>
                  <a:srgbClr val="0080BA"/>
                </a:solidFill>
              </a:rPr>
              <a:t>STS - 13-Feb-2019</a:t>
            </a:r>
            <a:endParaRPr lang="en-US" sz="1200" dirty="0">
              <a:solidFill>
                <a:srgbClr val="0080BA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28BB8C-63DC-4A82-ACF9-CFF364487225}" type="slidenum">
              <a:rPr lang="fr-FR" smtClean="0"/>
              <a:pPr>
                <a:defRPr/>
              </a:pPr>
              <a:t>7</a:t>
            </a:fld>
            <a:endParaRPr lang="fr-FR" b="0" dirty="0">
              <a:solidFill>
                <a:schemeClr val="tx1"/>
              </a:solidFill>
            </a:endParaRPr>
          </a:p>
        </p:txBody>
      </p:sp>
      <p:sp>
        <p:nvSpPr>
          <p:cNvPr id="922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A systematic overview: "STS Requirements"</a:t>
            </a:r>
          </a:p>
          <a:p>
            <a:pPr lvl="1" eaLnBrk="1" hangingPunct="1">
              <a:buFont typeface="Wingdings" pitchFamily="2" charset="2"/>
              <a:buChar char="Ø"/>
            </a:pPr>
            <a:r>
              <a:rPr lang="en-GB" dirty="0" smtClean="0"/>
              <a:t>by Annex (industry, construction, retail trade and repair, other services)</a:t>
            </a:r>
          </a:p>
          <a:p>
            <a:pPr lvl="1" eaLnBrk="1" hangingPunct="1">
              <a:buFont typeface="Wingdings" pitchFamily="2" charset="2"/>
              <a:buChar char="Ø"/>
            </a:pPr>
            <a:r>
              <a:rPr lang="en-GB" dirty="0" smtClean="0"/>
              <a:t>by variable</a:t>
            </a:r>
          </a:p>
          <a:p>
            <a:pPr lvl="1" eaLnBrk="1" hangingPunct="1">
              <a:buFont typeface="Wingdings" pitchFamily="2" charset="2"/>
              <a:buChar char="Ø"/>
            </a:pPr>
            <a:r>
              <a:rPr lang="en-GB" dirty="0" smtClean="0"/>
              <a:t>by group of countries (according to specific thresholds)</a:t>
            </a:r>
          </a:p>
          <a:p>
            <a:pPr eaLnBrk="1" hangingPunct="1"/>
            <a:r>
              <a:rPr lang="en-GB" dirty="0" smtClean="0"/>
              <a:t>The latest version </a:t>
            </a:r>
            <a:r>
              <a:rPr lang="en-GB" b="1" dirty="0" smtClean="0">
                <a:solidFill>
                  <a:srgbClr val="00B050"/>
                </a:solidFill>
              </a:rPr>
              <a:t>17 January 2019</a:t>
            </a:r>
          </a:p>
          <a:p>
            <a:pPr lvl="2" eaLnBrk="1" hangingPunct="1">
              <a:buFont typeface="Wingdings" pitchFamily="2" charset="2"/>
              <a:buChar char="Ø"/>
            </a:pPr>
            <a:r>
              <a:rPr lang="en-GB" sz="2400" dirty="0" smtClean="0"/>
              <a:t>example? </a:t>
            </a:r>
            <a:r>
              <a:rPr lang="en-GB" sz="2400" dirty="0" smtClean="0">
                <a:sym typeface="Symbol" pitchFamily="18" charset="2"/>
              </a:rPr>
              <a:t></a:t>
            </a:r>
            <a:r>
              <a:rPr lang="en-GB" sz="2400" dirty="0" smtClean="0"/>
              <a:t> next slide…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447" y="836712"/>
            <a:ext cx="8681996" cy="5328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78819" y="6055556"/>
            <a:ext cx="2758884" cy="375041"/>
          </a:xfrm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9pPr>
          </a:lstStyle>
          <a:p>
            <a:r>
              <a:rPr lang="en-US" sz="1200" smtClean="0">
                <a:solidFill>
                  <a:srgbClr val="0080BA"/>
                </a:solidFill>
              </a:rPr>
              <a:t>STS - 13-Feb-2019</a:t>
            </a:r>
            <a:endParaRPr lang="en-US" sz="1200" dirty="0">
              <a:solidFill>
                <a:srgbClr val="0080BA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471841" y="6063493"/>
            <a:ext cx="2032862" cy="368893"/>
          </a:xfrm>
        </p:spPr>
        <p:txBody>
          <a:bodyPr/>
          <a:lstStyle/>
          <a:p>
            <a:pPr>
              <a:defRPr/>
            </a:pPr>
            <a:fld id="{CB28BB8C-63DC-4A82-ACF9-CFF364487225}" type="slidenum">
              <a:rPr lang="fr-FR" smtClean="0"/>
              <a:pPr>
                <a:defRPr/>
              </a:pPr>
              <a:t>8</a:t>
            </a:fld>
            <a:endParaRPr lang="fr-FR" b="0" dirty="0">
              <a:solidFill>
                <a:schemeClr val="tx1"/>
              </a:solidFill>
            </a:endParaRPr>
          </a:p>
        </p:txBody>
      </p:sp>
      <p:sp>
        <p:nvSpPr>
          <p:cNvPr id="10273" name="Rectangle 32"/>
          <p:cNvSpPr>
            <a:spLocks noChangeArrowheads="1"/>
          </p:cNvSpPr>
          <p:nvPr/>
        </p:nvSpPr>
        <p:spPr bwMode="auto">
          <a:xfrm>
            <a:off x="285446" y="4627165"/>
            <a:ext cx="8681997" cy="1466132"/>
          </a:xfrm>
          <a:prstGeom prst="rect">
            <a:avLst/>
          </a:prstGeom>
          <a:noFill/>
          <a:ln w="38100">
            <a:solidFill>
              <a:srgbClr val="02840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21721" y="2455180"/>
            <a:ext cx="3369411" cy="830997"/>
          </a:xfrm>
          <a:prstGeom prst="rect">
            <a:avLst/>
          </a:prstGeom>
          <a:solidFill>
            <a:srgbClr val="E6F7A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GB"/>
            </a:def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GB" dirty="0" smtClean="0"/>
              <a:t>A-110</a:t>
            </a:r>
            <a:br>
              <a:rPr lang="en-GB" dirty="0" smtClean="0"/>
            </a:br>
            <a:r>
              <a:rPr lang="en-GB" dirty="0" smtClean="0"/>
              <a:t>Industrial production</a:t>
            </a:r>
            <a:endParaRPr lang="en-GB" dirty="0"/>
          </a:p>
        </p:txBody>
      </p:sp>
      <p:sp>
        <p:nvSpPr>
          <p:cNvPr id="10272" name="Text Box 31"/>
          <p:cNvSpPr txBox="1">
            <a:spLocks noChangeArrowheads="1"/>
          </p:cNvSpPr>
          <p:nvPr/>
        </p:nvSpPr>
        <p:spPr bwMode="auto">
          <a:xfrm>
            <a:off x="6421315" y="6309320"/>
            <a:ext cx="2399834" cy="461665"/>
          </a:xfrm>
          <a:prstGeom prst="rect">
            <a:avLst/>
          </a:prstGeom>
          <a:solidFill>
            <a:srgbClr val="E6F7A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9pPr>
          </a:lstStyle>
          <a:p>
            <a:r>
              <a:rPr lang="en-GB" dirty="0"/>
              <a:t>Read like this!</a:t>
            </a:r>
          </a:p>
        </p:txBody>
      </p:sp>
      <p:sp>
        <p:nvSpPr>
          <p:cNvPr id="10" name="Freeform 30"/>
          <p:cNvSpPr>
            <a:spLocks/>
          </p:cNvSpPr>
          <p:nvPr/>
        </p:nvSpPr>
        <p:spPr bwMode="auto">
          <a:xfrm rot="2404601">
            <a:off x="78008" y="4043816"/>
            <a:ext cx="3015164" cy="569704"/>
          </a:xfrm>
          <a:custGeom>
            <a:avLst/>
            <a:gdLst>
              <a:gd name="T0" fmla="*/ 60325 w 1988"/>
              <a:gd name="T1" fmla="*/ 0 h 1619"/>
              <a:gd name="T2" fmla="*/ 60325 w 1988"/>
              <a:gd name="T3" fmla="*/ 720725 h 1619"/>
              <a:gd name="T4" fmla="*/ 420688 w 1988"/>
              <a:gd name="T5" fmla="*/ 1800225 h 1619"/>
              <a:gd name="T6" fmla="*/ 1068388 w 1988"/>
              <a:gd name="T7" fmla="*/ 2449512 h 1619"/>
              <a:gd name="T8" fmla="*/ 2220913 w 1988"/>
              <a:gd name="T9" fmla="*/ 2520950 h 1619"/>
              <a:gd name="T10" fmla="*/ 2724150 w 1988"/>
              <a:gd name="T11" fmla="*/ 2160587 h 1619"/>
              <a:gd name="T12" fmla="*/ 3084513 w 1988"/>
              <a:gd name="T13" fmla="*/ 1512887 h 1619"/>
              <a:gd name="T14" fmla="*/ 3155950 w 1988"/>
              <a:gd name="T15" fmla="*/ 792162 h 161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connsiteX0" fmla="*/ 8 w 9817"/>
              <a:gd name="connsiteY0" fmla="*/ 0 h 9926"/>
              <a:gd name="connsiteX1" fmla="*/ 995 w 9817"/>
              <a:gd name="connsiteY1" fmla="*/ 3197 h 9926"/>
              <a:gd name="connsiteX2" fmla="*/ 1150 w 9817"/>
              <a:gd name="connsiteY2" fmla="*/ 7004 h 9926"/>
              <a:gd name="connsiteX3" fmla="*/ 3202 w 9817"/>
              <a:gd name="connsiteY3" fmla="*/ 9531 h 9926"/>
              <a:gd name="connsiteX4" fmla="*/ 6854 w 9817"/>
              <a:gd name="connsiteY4" fmla="*/ 9809 h 9926"/>
              <a:gd name="connsiteX5" fmla="*/ 8449 w 9817"/>
              <a:gd name="connsiteY5" fmla="*/ 8406 h 9926"/>
              <a:gd name="connsiteX6" fmla="*/ 9591 w 9817"/>
              <a:gd name="connsiteY6" fmla="*/ 5886 h 9926"/>
              <a:gd name="connsiteX7" fmla="*/ 9817 w 9817"/>
              <a:gd name="connsiteY7" fmla="*/ 3082 h 9926"/>
              <a:gd name="connsiteX0" fmla="*/ 10 w 10002"/>
              <a:gd name="connsiteY0" fmla="*/ 0 h 10059"/>
              <a:gd name="connsiteX1" fmla="*/ 1016 w 10002"/>
              <a:gd name="connsiteY1" fmla="*/ 3221 h 10059"/>
              <a:gd name="connsiteX2" fmla="*/ 2919 w 10002"/>
              <a:gd name="connsiteY2" fmla="*/ 5936 h 10059"/>
              <a:gd name="connsiteX3" fmla="*/ 3264 w 10002"/>
              <a:gd name="connsiteY3" fmla="*/ 9602 h 10059"/>
              <a:gd name="connsiteX4" fmla="*/ 6984 w 10002"/>
              <a:gd name="connsiteY4" fmla="*/ 9882 h 10059"/>
              <a:gd name="connsiteX5" fmla="*/ 8608 w 10002"/>
              <a:gd name="connsiteY5" fmla="*/ 8469 h 10059"/>
              <a:gd name="connsiteX6" fmla="*/ 9772 w 10002"/>
              <a:gd name="connsiteY6" fmla="*/ 5930 h 10059"/>
              <a:gd name="connsiteX7" fmla="*/ 10002 w 10002"/>
              <a:gd name="connsiteY7" fmla="*/ 3105 h 10059"/>
              <a:gd name="connsiteX0" fmla="*/ 10 w 10002"/>
              <a:gd name="connsiteY0" fmla="*/ 0 h 9910"/>
              <a:gd name="connsiteX1" fmla="*/ 1016 w 10002"/>
              <a:gd name="connsiteY1" fmla="*/ 3221 h 9910"/>
              <a:gd name="connsiteX2" fmla="*/ 2919 w 10002"/>
              <a:gd name="connsiteY2" fmla="*/ 5936 h 9910"/>
              <a:gd name="connsiteX3" fmla="*/ 5645 w 10002"/>
              <a:gd name="connsiteY3" fmla="*/ 9133 h 9910"/>
              <a:gd name="connsiteX4" fmla="*/ 6984 w 10002"/>
              <a:gd name="connsiteY4" fmla="*/ 9882 h 9910"/>
              <a:gd name="connsiteX5" fmla="*/ 8608 w 10002"/>
              <a:gd name="connsiteY5" fmla="*/ 8469 h 9910"/>
              <a:gd name="connsiteX6" fmla="*/ 9772 w 10002"/>
              <a:gd name="connsiteY6" fmla="*/ 5930 h 9910"/>
              <a:gd name="connsiteX7" fmla="*/ 10002 w 10002"/>
              <a:gd name="connsiteY7" fmla="*/ 3105 h 9910"/>
              <a:gd name="connsiteX0" fmla="*/ 10 w 10000"/>
              <a:gd name="connsiteY0" fmla="*/ 0 h 9980"/>
              <a:gd name="connsiteX1" fmla="*/ 1016 w 10000"/>
              <a:gd name="connsiteY1" fmla="*/ 3250 h 9980"/>
              <a:gd name="connsiteX2" fmla="*/ 2918 w 10000"/>
              <a:gd name="connsiteY2" fmla="*/ 5990 h 9980"/>
              <a:gd name="connsiteX3" fmla="*/ 5644 w 10000"/>
              <a:gd name="connsiteY3" fmla="*/ 9216 h 9980"/>
              <a:gd name="connsiteX4" fmla="*/ 6983 w 10000"/>
              <a:gd name="connsiteY4" fmla="*/ 9972 h 9980"/>
              <a:gd name="connsiteX5" fmla="*/ 8606 w 10000"/>
              <a:gd name="connsiteY5" fmla="*/ 8546 h 9980"/>
              <a:gd name="connsiteX6" fmla="*/ 9770 w 10000"/>
              <a:gd name="connsiteY6" fmla="*/ 5984 h 9980"/>
              <a:gd name="connsiteX7" fmla="*/ 10000 w 10000"/>
              <a:gd name="connsiteY7" fmla="*/ 3133 h 9980"/>
              <a:gd name="connsiteX0" fmla="*/ 10 w 10000"/>
              <a:gd name="connsiteY0" fmla="*/ 0 h 9432"/>
              <a:gd name="connsiteX1" fmla="*/ 1016 w 10000"/>
              <a:gd name="connsiteY1" fmla="*/ 3257 h 9432"/>
              <a:gd name="connsiteX2" fmla="*/ 2918 w 10000"/>
              <a:gd name="connsiteY2" fmla="*/ 6002 h 9432"/>
              <a:gd name="connsiteX3" fmla="*/ 5644 w 10000"/>
              <a:gd name="connsiteY3" fmla="*/ 9234 h 9432"/>
              <a:gd name="connsiteX4" fmla="*/ 7761 w 10000"/>
              <a:gd name="connsiteY4" fmla="*/ 9027 h 9432"/>
              <a:gd name="connsiteX5" fmla="*/ 8606 w 10000"/>
              <a:gd name="connsiteY5" fmla="*/ 8563 h 9432"/>
              <a:gd name="connsiteX6" fmla="*/ 9770 w 10000"/>
              <a:gd name="connsiteY6" fmla="*/ 5996 h 9432"/>
              <a:gd name="connsiteX7" fmla="*/ 10000 w 10000"/>
              <a:gd name="connsiteY7" fmla="*/ 3139 h 9432"/>
              <a:gd name="connsiteX0" fmla="*/ 10 w 10000"/>
              <a:gd name="connsiteY0" fmla="*/ 0 h 9629"/>
              <a:gd name="connsiteX1" fmla="*/ 1016 w 10000"/>
              <a:gd name="connsiteY1" fmla="*/ 3453 h 9629"/>
              <a:gd name="connsiteX2" fmla="*/ 2918 w 10000"/>
              <a:gd name="connsiteY2" fmla="*/ 6363 h 9629"/>
              <a:gd name="connsiteX3" fmla="*/ 4769 w 10000"/>
              <a:gd name="connsiteY3" fmla="*/ 8229 h 9629"/>
              <a:gd name="connsiteX4" fmla="*/ 7761 w 10000"/>
              <a:gd name="connsiteY4" fmla="*/ 9571 h 9629"/>
              <a:gd name="connsiteX5" fmla="*/ 8606 w 10000"/>
              <a:gd name="connsiteY5" fmla="*/ 9079 h 9629"/>
              <a:gd name="connsiteX6" fmla="*/ 9770 w 10000"/>
              <a:gd name="connsiteY6" fmla="*/ 6357 h 9629"/>
              <a:gd name="connsiteX7" fmla="*/ 10000 w 10000"/>
              <a:gd name="connsiteY7" fmla="*/ 3328 h 9629"/>
              <a:gd name="connsiteX0" fmla="*/ 10 w 10000"/>
              <a:gd name="connsiteY0" fmla="*/ 0 h 9517"/>
              <a:gd name="connsiteX1" fmla="*/ 1016 w 10000"/>
              <a:gd name="connsiteY1" fmla="*/ 3586 h 9517"/>
              <a:gd name="connsiteX2" fmla="*/ 2918 w 10000"/>
              <a:gd name="connsiteY2" fmla="*/ 6608 h 9517"/>
              <a:gd name="connsiteX3" fmla="*/ 4769 w 10000"/>
              <a:gd name="connsiteY3" fmla="*/ 8546 h 9517"/>
              <a:gd name="connsiteX4" fmla="*/ 7656 w 10000"/>
              <a:gd name="connsiteY4" fmla="*/ 8783 h 9517"/>
              <a:gd name="connsiteX5" fmla="*/ 8606 w 10000"/>
              <a:gd name="connsiteY5" fmla="*/ 9429 h 9517"/>
              <a:gd name="connsiteX6" fmla="*/ 9770 w 10000"/>
              <a:gd name="connsiteY6" fmla="*/ 6602 h 9517"/>
              <a:gd name="connsiteX7" fmla="*/ 10000 w 10000"/>
              <a:gd name="connsiteY7" fmla="*/ 3456 h 9517"/>
              <a:gd name="connsiteX0" fmla="*/ 10 w 10000"/>
              <a:gd name="connsiteY0" fmla="*/ 0 h 9924"/>
              <a:gd name="connsiteX1" fmla="*/ 1016 w 10000"/>
              <a:gd name="connsiteY1" fmla="*/ 3768 h 9924"/>
              <a:gd name="connsiteX2" fmla="*/ 2918 w 10000"/>
              <a:gd name="connsiteY2" fmla="*/ 6943 h 9924"/>
              <a:gd name="connsiteX3" fmla="*/ 4769 w 10000"/>
              <a:gd name="connsiteY3" fmla="*/ 8980 h 9924"/>
              <a:gd name="connsiteX4" fmla="*/ 7656 w 10000"/>
              <a:gd name="connsiteY4" fmla="*/ 9229 h 9924"/>
              <a:gd name="connsiteX5" fmla="*/ 8606 w 10000"/>
              <a:gd name="connsiteY5" fmla="*/ 9908 h 9924"/>
              <a:gd name="connsiteX6" fmla="*/ 8978 w 10000"/>
              <a:gd name="connsiteY6" fmla="*/ 8469 h 9924"/>
              <a:gd name="connsiteX7" fmla="*/ 9770 w 10000"/>
              <a:gd name="connsiteY7" fmla="*/ 6937 h 9924"/>
              <a:gd name="connsiteX8" fmla="*/ 10000 w 10000"/>
              <a:gd name="connsiteY8" fmla="*/ 3631 h 9924"/>
              <a:gd name="connsiteX0" fmla="*/ 10 w 10000"/>
              <a:gd name="connsiteY0" fmla="*/ 0 h 10000"/>
              <a:gd name="connsiteX1" fmla="*/ 1016 w 10000"/>
              <a:gd name="connsiteY1" fmla="*/ 3797 h 10000"/>
              <a:gd name="connsiteX2" fmla="*/ 2918 w 10000"/>
              <a:gd name="connsiteY2" fmla="*/ 6996 h 10000"/>
              <a:gd name="connsiteX3" fmla="*/ 4769 w 10000"/>
              <a:gd name="connsiteY3" fmla="*/ 9049 h 10000"/>
              <a:gd name="connsiteX4" fmla="*/ 7656 w 10000"/>
              <a:gd name="connsiteY4" fmla="*/ 9300 h 10000"/>
              <a:gd name="connsiteX5" fmla="*/ 8606 w 10000"/>
              <a:gd name="connsiteY5" fmla="*/ 9984 h 10000"/>
              <a:gd name="connsiteX6" fmla="*/ 8978 w 10000"/>
              <a:gd name="connsiteY6" fmla="*/ 8534 h 10000"/>
              <a:gd name="connsiteX7" fmla="*/ 9516 w 10000"/>
              <a:gd name="connsiteY7" fmla="*/ 6683 h 10000"/>
              <a:gd name="connsiteX8" fmla="*/ 10000 w 10000"/>
              <a:gd name="connsiteY8" fmla="*/ 3659 h 10000"/>
              <a:gd name="connsiteX0" fmla="*/ 10 w 10329"/>
              <a:gd name="connsiteY0" fmla="*/ 0 h 10000"/>
              <a:gd name="connsiteX1" fmla="*/ 1016 w 10329"/>
              <a:gd name="connsiteY1" fmla="*/ 3797 h 10000"/>
              <a:gd name="connsiteX2" fmla="*/ 2918 w 10329"/>
              <a:gd name="connsiteY2" fmla="*/ 6996 h 10000"/>
              <a:gd name="connsiteX3" fmla="*/ 4769 w 10329"/>
              <a:gd name="connsiteY3" fmla="*/ 9049 h 10000"/>
              <a:gd name="connsiteX4" fmla="*/ 7656 w 10329"/>
              <a:gd name="connsiteY4" fmla="*/ 9300 h 10000"/>
              <a:gd name="connsiteX5" fmla="*/ 8606 w 10329"/>
              <a:gd name="connsiteY5" fmla="*/ 9984 h 10000"/>
              <a:gd name="connsiteX6" fmla="*/ 8978 w 10329"/>
              <a:gd name="connsiteY6" fmla="*/ 8534 h 10000"/>
              <a:gd name="connsiteX7" fmla="*/ 9516 w 10329"/>
              <a:gd name="connsiteY7" fmla="*/ 6683 h 10000"/>
              <a:gd name="connsiteX8" fmla="*/ 10329 w 10329"/>
              <a:gd name="connsiteY8" fmla="*/ 4101 h 10000"/>
              <a:gd name="connsiteX0" fmla="*/ 10 w 10329"/>
              <a:gd name="connsiteY0" fmla="*/ 0 h 9338"/>
              <a:gd name="connsiteX1" fmla="*/ 1016 w 10329"/>
              <a:gd name="connsiteY1" fmla="*/ 3797 h 9338"/>
              <a:gd name="connsiteX2" fmla="*/ 2918 w 10329"/>
              <a:gd name="connsiteY2" fmla="*/ 6996 h 9338"/>
              <a:gd name="connsiteX3" fmla="*/ 4769 w 10329"/>
              <a:gd name="connsiteY3" fmla="*/ 9049 h 9338"/>
              <a:gd name="connsiteX4" fmla="*/ 7656 w 10329"/>
              <a:gd name="connsiteY4" fmla="*/ 9300 h 9338"/>
              <a:gd name="connsiteX5" fmla="*/ 8370 w 10329"/>
              <a:gd name="connsiteY5" fmla="*/ 8820 h 9338"/>
              <a:gd name="connsiteX6" fmla="*/ 8978 w 10329"/>
              <a:gd name="connsiteY6" fmla="*/ 8534 h 9338"/>
              <a:gd name="connsiteX7" fmla="*/ 9516 w 10329"/>
              <a:gd name="connsiteY7" fmla="*/ 6683 h 9338"/>
              <a:gd name="connsiteX8" fmla="*/ 10329 w 10329"/>
              <a:gd name="connsiteY8" fmla="*/ 4101 h 9338"/>
              <a:gd name="connsiteX0" fmla="*/ 10 w 10000"/>
              <a:gd name="connsiteY0" fmla="*/ 0 h 9902"/>
              <a:gd name="connsiteX1" fmla="*/ 984 w 10000"/>
              <a:gd name="connsiteY1" fmla="*/ 4066 h 9902"/>
              <a:gd name="connsiteX2" fmla="*/ 2825 w 10000"/>
              <a:gd name="connsiteY2" fmla="*/ 7492 h 9902"/>
              <a:gd name="connsiteX3" fmla="*/ 4617 w 10000"/>
              <a:gd name="connsiteY3" fmla="*/ 9691 h 9902"/>
              <a:gd name="connsiteX4" fmla="*/ 6684 w 10000"/>
              <a:gd name="connsiteY4" fmla="*/ 9787 h 9902"/>
              <a:gd name="connsiteX5" fmla="*/ 8103 w 10000"/>
              <a:gd name="connsiteY5" fmla="*/ 9445 h 9902"/>
              <a:gd name="connsiteX6" fmla="*/ 8692 w 10000"/>
              <a:gd name="connsiteY6" fmla="*/ 9139 h 9902"/>
              <a:gd name="connsiteX7" fmla="*/ 9213 w 10000"/>
              <a:gd name="connsiteY7" fmla="*/ 7157 h 9902"/>
              <a:gd name="connsiteX8" fmla="*/ 10000 w 10000"/>
              <a:gd name="connsiteY8" fmla="*/ 4392 h 9902"/>
              <a:gd name="connsiteX0" fmla="*/ 10 w 10000"/>
              <a:gd name="connsiteY0" fmla="*/ 0 h 10000"/>
              <a:gd name="connsiteX1" fmla="*/ 984 w 10000"/>
              <a:gd name="connsiteY1" fmla="*/ 4106 h 10000"/>
              <a:gd name="connsiteX2" fmla="*/ 2825 w 10000"/>
              <a:gd name="connsiteY2" fmla="*/ 7566 h 10000"/>
              <a:gd name="connsiteX3" fmla="*/ 4617 w 10000"/>
              <a:gd name="connsiteY3" fmla="*/ 9787 h 10000"/>
              <a:gd name="connsiteX4" fmla="*/ 6684 w 10000"/>
              <a:gd name="connsiteY4" fmla="*/ 9884 h 10000"/>
              <a:gd name="connsiteX5" fmla="*/ 8103 w 10000"/>
              <a:gd name="connsiteY5" fmla="*/ 9538 h 10000"/>
              <a:gd name="connsiteX6" fmla="*/ 8601 w 10000"/>
              <a:gd name="connsiteY6" fmla="*/ 8725 h 10000"/>
              <a:gd name="connsiteX7" fmla="*/ 9213 w 10000"/>
              <a:gd name="connsiteY7" fmla="*/ 7228 h 10000"/>
              <a:gd name="connsiteX8" fmla="*/ 10000 w 10000"/>
              <a:gd name="connsiteY8" fmla="*/ 4435 h 10000"/>
              <a:gd name="connsiteX0" fmla="*/ 10 w 9720"/>
              <a:gd name="connsiteY0" fmla="*/ 0 h 10000"/>
              <a:gd name="connsiteX1" fmla="*/ 984 w 9720"/>
              <a:gd name="connsiteY1" fmla="*/ 4106 h 10000"/>
              <a:gd name="connsiteX2" fmla="*/ 2825 w 9720"/>
              <a:gd name="connsiteY2" fmla="*/ 7566 h 10000"/>
              <a:gd name="connsiteX3" fmla="*/ 4617 w 9720"/>
              <a:gd name="connsiteY3" fmla="*/ 9787 h 10000"/>
              <a:gd name="connsiteX4" fmla="*/ 6684 w 9720"/>
              <a:gd name="connsiteY4" fmla="*/ 9884 h 10000"/>
              <a:gd name="connsiteX5" fmla="*/ 8103 w 9720"/>
              <a:gd name="connsiteY5" fmla="*/ 9538 h 10000"/>
              <a:gd name="connsiteX6" fmla="*/ 8601 w 9720"/>
              <a:gd name="connsiteY6" fmla="*/ 8725 h 10000"/>
              <a:gd name="connsiteX7" fmla="*/ 9213 w 9720"/>
              <a:gd name="connsiteY7" fmla="*/ 7228 h 10000"/>
              <a:gd name="connsiteX8" fmla="*/ 9720 w 9720"/>
              <a:gd name="connsiteY8" fmla="*/ 5958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720" h="10000">
                <a:moveTo>
                  <a:pt x="10" y="0"/>
                </a:moveTo>
                <a:cubicBezTo>
                  <a:pt x="-84" y="1046"/>
                  <a:pt x="514" y="2846"/>
                  <a:pt x="984" y="4106"/>
                </a:cubicBezTo>
                <a:cubicBezTo>
                  <a:pt x="1453" y="5368"/>
                  <a:pt x="2219" y="6620"/>
                  <a:pt x="2825" y="7566"/>
                </a:cubicBezTo>
                <a:cubicBezTo>
                  <a:pt x="3431" y="8513"/>
                  <a:pt x="3974" y="9401"/>
                  <a:pt x="4617" y="9787"/>
                </a:cubicBezTo>
                <a:cubicBezTo>
                  <a:pt x="5260" y="10174"/>
                  <a:pt x="6103" y="9925"/>
                  <a:pt x="6684" y="9884"/>
                </a:cubicBezTo>
                <a:cubicBezTo>
                  <a:pt x="7265" y="9843"/>
                  <a:pt x="7784" y="9731"/>
                  <a:pt x="8103" y="9538"/>
                </a:cubicBezTo>
                <a:cubicBezTo>
                  <a:pt x="8423" y="9345"/>
                  <a:pt x="8413" y="9265"/>
                  <a:pt x="8601" y="8725"/>
                </a:cubicBezTo>
                <a:cubicBezTo>
                  <a:pt x="8789" y="8186"/>
                  <a:pt x="9007" y="8304"/>
                  <a:pt x="9213" y="7228"/>
                </a:cubicBezTo>
                <a:cubicBezTo>
                  <a:pt x="9436" y="6086"/>
                  <a:pt x="9720" y="7189"/>
                  <a:pt x="9720" y="5958"/>
                </a:cubicBezTo>
              </a:path>
            </a:pathLst>
          </a:custGeom>
          <a:noFill/>
          <a:ln w="57150" cmpd="sng">
            <a:solidFill>
              <a:srgbClr val="028402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cxnSp>
        <p:nvCxnSpPr>
          <p:cNvPr id="5" name="Straight Arrow Connector 4"/>
          <p:cNvCxnSpPr/>
          <p:nvPr/>
        </p:nvCxnSpPr>
        <p:spPr bwMode="auto">
          <a:xfrm>
            <a:off x="6418069" y="5418843"/>
            <a:ext cx="0" cy="597844"/>
          </a:xfrm>
          <a:prstGeom prst="straightConnector1">
            <a:avLst/>
          </a:prstGeom>
          <a:noFill/>
          <a:ln w="57150" cap="flat" cmpd="sng" algn="ctr">
            <a:solidFill>
              <a:srgbClr val="00B05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4" name="Straight Arrow Connector 13"/>
          <p:cNvCxnSpPr/>
          <p:nvPr/>
        </p:nvCxnSpPr>
        <p:spPr bwMode="auto">
          <a:xfrm flipV="1">
            <a:off x="8820472" y="5517232"/>
            <a:ext cx="0" cy="499455"/>
          </a:xfrm>
          <a:prstGeom prst="straightConnector1">
            <a:avLst/>
          </a:prstGeom>
          <a:noFill/>
          <a:ln w="57150" cap="flat" cmpd="sng" algn="ctr">
            <a:solidFill>
              <a:srgbClr val="00B05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STS variables in four Annexes</a:t>
            </a:r>
          </a:p>
        </p:txBody>
      </p:sp>
      <p:sp>
        <p:nvSpPr>
          <p:cNvPr id="1126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9pPr>
          </a:lstStyle>
          <a:p>
            <a:r>
              <a:rPr lang="en-US" sz="1200" smtClean="0">
                <a:solidFill>
                  <a:srgbClr val="0080BA"/>
                </a:solidFill>
              </a:rPr>
              <a:t>STS - 13-Feb-2019</a:t>
            </a:r>
            <a:endParaRPr lang="en-US" sz="1200" dirty="0">
              <a:solidFill>
                <a:srgbClr val="0080BA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28BB8C-63DC-4A82-ACF9-CFF364487225}" type="slidenum">
              <a:rPr lang="fr-FR" smtClean="0"/>
              <a:pPr>
                <a:defRPr/>
              </a:pPr>
              <a:t>9</a:t>
            </a:fld>
            <a:endParaRPr lang="fr-FR" b="0" dirty="0">
              <a:solidFill>
                <a:schemeClr val="tx1"/>
              </a:solidFill>
            </a:endParaRPr>
          </a:p>
        </p:txBody>
      </p:sp>
      <p:sp>
        <p:nvSpPr>
          <p:cNvPr id="1126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GB" sz="2400" dirty="0" smtClean="0"/>
              <a:t>STS Regulation with 4 Annexes:	</a:t>
            </a:r>
          </a:p>
          <a:p>
            <a:pPr>
              <a:buNone/>
            </a:pPr>
            <a:r>
              <a:rPr lang="en-GB" dirty="0" smtClean="0"/>
              <a:t>	A</a:t>
            </a:r>
            <a:r>
              <a:rPr lang="en-GB" dirty="0"/>
              <a:t>. Industry</a:t>
            </a:r>
          </a:p>
          <a:p>
            <a:pPr eaLnBrk="1" hangingPunct="1">
              <a:buFont typeface="Wingdings" pitchFamily="2" charset="2"/>
              <a:buNone/>
            </a:pPr>
            <a:r>
              <a:rPr lang="en-GB" sz="2400" dirty="0" smtClean="0"/>
              <a:t>	B. Construction</a:t>
            </a:r>
          </a:p>
          <a:p>
            <a:pPr eaLnBrk="1" hangingPunct="1">
              <a:buFont typeface="Wingdings" pitchFamily="2" charset="2"/>
              <a:buNone/>
            </a:pPr>
            <a:r>
              <a:rPr lang="en-GB" sz="2400" dirty="0" smtClean="0"/>
              <a:t>	C. Retail trade and repair</a:t>
            </a:r>
          </a:p>
          <a:p>
            <a:pPr eaLnBrk="1" hangingPunct="1">
              <a:buFont typeface="Wingdings" pitchFamily="2" charset="2"/>
              <a:buNone/>
            </a:pPr>
            <a:r>
              <a:rPr lang="en-GB" sz="2400" dirty="0" smtClean="0"/>
              <a:t>	D. Other services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36096" y="2852936"/>
            <a:ext cx="3312368" cy="175432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800" b="1" dirty="0" smtClean="0">
                <a:solidFill>
                  <a:srgbClr val="00B050"/>
                </a:solidFill>
              </a:rPr>
              <a:t>Additionally</a:t>
            </a:r>
            <a:r>
              <a:rPr lang="en-GB" sz="1800" dirty="0" smtClean="0">
                <a:solidFill>
                  <a:srgbClr val="00B050"/>
                </a:solidFill>
              </a:rPr>
              <a:t>: Changes to be introduced as part of the Framework Regulation Integrating Business Statistics (FRIBS), "STS Package"</a:t>
            </a:r>
            <a:endParaRPr lang="en-GB" sz="1800" b="0" dirty="0" smtClean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33176"/>
        </a:solidFill>
        <a:ln>
          <a:solidFill>
            <a:srgbClr val="133176"/>
          </a:solidFill>
        </a:ln>
      </a:spPr>
      <a:bodyPr anchor="ctr"/>
      <a:lstStyle>
        <a:defPPr algn="ctr" defTabSz="457200" fontAlgn="auto">
          <a:spcBef>
            <a:spcPts val="0"/>
          </a:spcBef>
          <a:spcAft>
            <a:spcPts val="0"/>
          </a:spcAft>
          <a:defRPr sz="1800" b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 smtClean="0">
            <a:ln>
              <a:noFill/>
            </a:ln>
            <a:solidFill>
              <a:srgbClr val="FFD624"/>
            </a:solidFill>
            <a:effectLst/>
            <a:latin typeface="Verdan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2400" b="0" dirty="0" err="1" smtClean="0">
            <a:solidFill>
              <a:srgbClr val="0F5494"/>
            </a:solidFill>
          </a:defRPr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0</TotalTime>
  <Words>1247</Words>
  <Application>Microsoft Office PowerPoint</Application>
  <PresentationFormat>On-screen Show (4:3)</PresentationFormat>
  <Paragraphs>212</Paragraphs>
  <Slides>20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Blank</vt:lpstr>
      <vt:lpstr>Explanatory meeting, 12-13 February 2019  STS - Short-term business statistics</vt:lpstr>
      <vt:lpstr>Contents</vt:lpstr>
      <vt:lpstr>STS Regulation – the basic act</vt:lpstr>
      <vt:lpstr>STS – Implementing Regulations</vt:lpstr>
      <vt:lpstr>An easy approach to STS Regulation</vt:lpstr>
      <vt:lpstr>Slide 6</vt:lpstr>
      <vt:lpstr>What does STS Regulations require from the Member States?</vt:lpstr>
      <vt:lpstr>Slide 8</vt:lpstr>
      <vt:lpstr>STS variables in four Annexes</vt:lpstr>
      <vt:lpstr>A. Industry</vt:lpstr>
      <vt:lpstr>B. Construction</vt:lpstr>
      <vt:lpstr>C. Retail trade and repair</vt:lpstr>
      <vt:lpstr>D. Other services</vt:lpstr>
      <vt:lpstr>Form of indicators</vt:lpstr>
      <vt:lpstr>Data transmission</vt:lpstr>
      <vt:lpstr>STS methodology – hierarchic approach</vt:lpstr>
      <vt:lpstr>STS metadata – national practices</vt:lpstr>
      <vt:lpstr>STS methodology – evolving</vt:lpstr>
      <vt:lpstr>Methodological questions</vt:lpstr>
      <vt:lpstr>Conclusion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2015-06-03T06:51:40Z</dcterms:created>
  <dcterms:modified xsi:type="dcterms:W3CDTF">2019-02-20T16:47:59Z</dcterms:modified>
</cp:coreProperties>
</file>