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63" r:id="rId2"/>
    <p:sldId id="264" r:id="rId3"/>
    <p:sldId id="267" r:id="rId4"/>
    <p:sldId id="273" r:id="rId5"/>
    <p:sldId id="274" r:id="rId6"/>
    <p:sldId id="275" r:id="rId7"/>
    <p:sldId id="311" r:id="rId8"/>
    <p:sldId id="313" r:id="rId9"/>
    <p:sldId id="312" r:id="rId10"/>
    <p:sldId id="276" r:id="rId11"/>
    <p:sldId id="289" r:id="rId12"/>
    <p:sldId id="278" r:id="rId13"/>
    <p:sldId id="291" r:id="rId14"/>
    <p:sldId id="293" r:id="rId15"/>
    <p:sldId id="314" r:id="rId16"/>
    <p:sldId id="304" r:id="rId17"/>
    <p:sldId id="280" r:id="rId18"/>
    <p:sldId id="300" r:id="rId19"/>
    <p:sldId id="301" r:id="rId20"/>
    <p:sldId id="302" r:id="rId21"/>
    <p:sldId id="305" r:id="rId22"/>
    <p:sldId id="306" r:id="rId23"/>
    <p:sldId id="307" r:id="rId24"/>
    <p:sldId id="308" r:id="rId25"/>
    <p:sldId id="309" r:id="rId26"/>
    <p:sldId id="310" r:id="rId27"/>
  </p:sldIdLst>
  <p:sldSz cx="9144000" cy="6858000" type="screen4x3"/>
  <p:notesSz cx="6797675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F5494"/>
    <a:srgbClr val="3166CF"/>
    <a:srgbClr val="2D5EC1"/>
    <a:srgbClr val="FFD624"/>
    <a:srgbClr val="3E6FD2"/>
    <a:srgbClr val="BDDEFF"/>
    <a:srgbClr val="99CCFF"/>
    <a:srgbClr val="808080"/>
    <a:srgbClr val="009FB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6" autoAdjust="0"/>
    <p:restoredTop sz="94660"/>
  </p:normalViewPr>
  <p:slideViewPr>
    <p:cSldViewPr>
      <p:cViewPr varScale="1">
        <p:scale>
          <a:sx n="91" d="100"/>
          <a:sy n="91" d="100"/>
        </p:scale>
        <p:origin x="-91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4072"/>
    </p:cViewPr>
  </p:sorterViewPr>
  <p:notesViewPr>
    <p:cSldViewPr>
      <p:cViewPr varScale="1">
        <p:scale>
          <a:sx n="72" d="100"/>
          <a:sy n="72" d="100"/>
        </p:scale>
        <p:origin x="2508" y="72"/>
      </p:cViewPr>
      <p:guideLst>
        <p:guide orient="horz" pos="3126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5EC7A9CE-B5D3-4830-AA57-DD8049CE9F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5367662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36441B25-C4D1-47DB-817D-B9C4FC5392F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1299238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0799648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772912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3550183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6125"/>
            <a:ext cx="4972050" cy="37290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3065928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6125"/>
            <a:ext cx="4972050" cy="37290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Tx/>
              <a:buNone/>
            </a:pPr>
            <a:endParaRPr lang="en-US" baseline="0" noProof="0" dirty="0" smtClean="0"/>
          </a:p>
          <a:p>
            <a:pPr marL="628650" lvl="1" indent="-171450">
              <a:buFontTx/>
              <a:buChar char="-"/>
            </a:pPr>
            <a:endParaRPr lang="it-IT" noProof="0" dirty="0" smtClean="0"/>
          </a:p>
          <a:p>
            <a:pPr marL="171450" indent="-171450">
              <a:buFontTx/>
              <a:buChar char="-"/>
            </a:pPr>
            <a:endParaRPr lang="en-GB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5902333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3303347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530852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29476" indent="-280568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22272" indent="-224455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71179" indent="-224455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20088" indent="-224455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8997" indent="-224455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905" indent="-224455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366814" indent="-224455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15723" indent="-224455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A3EA45E-FCB0-4246-9D73-47ABADDC4E5B}" type="slidenum">
              <a:rPr lang="en-GB" sz="1200">
                <a:latin typeface="Times New Roman" pitchFamily="18" charset="0"/>
              </a:rPr>
              <a:pPr eaLnBrk="1" hangingPunct="1"/>
              <a:t>16</a:t>
            </a:fld>
            <a:endParaRPr lang="en-GB" sz="1200">
              <a:latin typeface="Times New Roman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6938" y="731838"/>
            <a:ext cx="4875212" cy="3656012"/>
          </a:xfrm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xmlns="" val="32011769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0267881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29476" indent="-280568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22272" indent="-224455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71179" indent="-224455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20088" indent="-224455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8997" indent="-224455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905" indent="-224455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366814" indent="-224455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15723" indent="-224455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A3EA45E-FCB0-4246-9D73-47ABADDC4E5B}" type="slidenum">
              <a:rPr lang="en-GB" sz="1200">
                <a:latin typeface="Times New Roman" pitchFamily="18" charset="0"/>
              </a:rPr>
              <a:pPr eaLnBrk="1" hangingPunct="1"/>
              <a:t>18</a:t>
            </a:fld>
            <a:endParaRPr lang="en-GB" sz="1200">
              <a:latin typeface="Times New Roman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6938" y="731838"/>
            <a:ext cx="4875212" cy="3656012"/>
          </a:xfrm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xmlns="" val="20045958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29476" indent="-280568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22272" indent="-224455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71179" indent="-224455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20088" indent="-224455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8997" indent="-224455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905" indent="-224455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366814" indent="-224455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15723" indent="-224455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FDD862B-991C-428E-9F7F-C05EA380EFAB}" type="slidenum">
              <a:rPr lang="en-GB" sz="1200">
                <a:latin typeface="Times New Roman" pitchFamily="18" charset="0"/>
              </a:rPr>
              <a:pPr eaLnBrk="1" hangingPunct="1"/>
              <a:t>19</a:t>
            </a:fld>
            <a:endParaRPr lang="en-GB" sz="1200">
              <a:latin typeface="Times New Roman" pitchFamily="18" charset="0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6938" y="731838"/>
            <a:ext cx="4875212" cy="3656012"/>
          </a:xfrm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xmlns="" val="2209611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8909839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9288348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29490" indent="-280573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22292" indent="-224459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71209" indent="-224459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20126" indent="-224459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9042" indent="-224459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960" indent="-224459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366876" indent="-224459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15793" indent="-224459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0B27E75-9298-4402-95AC-B29453A33E9A}" type="slidenum">
              <a:rPr lang="en-GB" sz="1200">
                <a:latin typeface="Times New Roman" pitchFamily="18" charset="0"/>
              </a:rPr>
              <a:pPr eaLnBrk="1" hangingPunct="1"/>
              <a:t>21</a:t>
            </a:fld>
            <a:endParaRPr lang="en-GB" sz="1200">
              <a:latin typeface="Times New Roman" pitchFamily="18" charset="0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8525" y="731838"/>
            <a:ext cx="4873625" cy="3656012"/>
          </a:xfrm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xmlns="" val="16165372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29476" indent="-280568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22272" indent="-224455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71179" indent="-224455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20088" indent="-224455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8997" indent="-224455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905" indent="-224455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366814" indent="-224455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15723" indent="-224455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0820910-CD70-4D92-B445-75DD158F0965}" type="slidenum">
              <a:rPr lang="en-GB" sz="1200">
                <a:latin typeface="Times New Roman" pitchFamily="18" charset="0"/>
              </a:rPr>
              <a:pPr eaLnBrk="1" hangingPunct="1"/>
              <a:t>22</a:t>
            </a:fld>
            <a:endParaRPr lang="en-GB" sz="1200">
              <a:latin typeface="Times New Roman" pitchFamily="18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6938" y="731838"/>
            <a:ext cx="4875212" cy="3656012"/>
          </a:xfrm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xmlns="" val="37742576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924195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43174015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22254886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487385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29061" lvl="1" indent="-280149">
              <a:buClr>
                <a:srgbClr val="3E6FD2"/>
              </a:buClr>
              <a:buFont typeface="Arial" panose="020B0604020202020204" pitchFamily="34" charset="0"/>
              <a:buChar char="•"/>
            </a:pPr>
            <a:endParaRPr lang="en-GB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D51C92-EC3D-495D-9203-A9341411A91A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2488525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225134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5016268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0432088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6614350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796467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264602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1125538"/>
            <a:ext cx="9144000" cy="5732462"/>
          </a:xfrm>
          <a:prstGeom prst="rect">
            <a:avLst/>
          </a:prstGeom>
          <a:solidFill>
            <a:srgbClr val="0F5494"/>
          </a:solidFill>
          <a:ln w="73025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6000" y="309600"/>
            <a:ext cx="1584325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4230000" y="6669360"/>
            <a:ext cx="684213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139952" y="1700808"/>
            <a:ext cx="4536504" cy="2016224"/>
          </a:xfrm>
        </p:spPr>
        <p:txBody>
          <a:bodyPr/>
          <a:lstStyle>
            <a:lvl1pPr indent="0">
              <a:defRPr sz="4800">
                <a:solidFill>
                  <a:srgbClr val="FFD624"/>
                </a:solidFill>
              </a:defRPr>
            </a:lvl1pPr>
          </a:lstStyle>
          <a:p>
            <a:r>
              <a:rPr lang="en-GB" dirty="0" smtClean="0"/>
              <a:t>Title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7544" y="3933056"/>
            <a:ext cx="3744416" cy="1872208"/>
          </a:xfrm>
        </p:spPr>
        <p:txBody>
          <a:bodyPr/>
          <a:lstStyle>
            <a:lvl1pPr marL="0" indent="0">
              <a:buNone/>
              <a:defRPr sz="3000" b="1" i="0">
                <a:solidFill>
                  <a:schemeClr val="bg1"/>
                </a:solidFill>
              </a:defRPr>
            </a:lvl1pPr>
            <a:lvl3pPr marL="228600" indent="-228600" algn="l">
              <a:defRPr sz="3000" b="1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 smtClean="0"/>
              <a:t>Subtitle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BB59E6E-B967-488E-B209-8B7FA0D7AF9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E98375-5C84-4176-84A5-B6A3E0825F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1123950"/>
            <a:ext cx="2058988" cy="48974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23950"/>
            <a:ext cx="6029325" cy="48974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7C7773-6390-40B5-8F3A-46FD9E5B709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1"/>
            <a:ext cx="9144000" cy="98901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pic>
        <p:nvPicPr>
          <p:cNvPr id="5" name="Picture 5" descr="LOGO CE-EN-NEG-quadri.ai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1126" y="3175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262439" y="6669089"/>
            <a:ext cx="596900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0" i="1" dirty="0">
                <a:solidFill>
                  <a:schemeClr val="bg1"/>
                </a:solidFill>
              </a:rPr>
              <a:t>Eurostat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556272"/>
            <a:ext cx="8229600" cy="9366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2564905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 i="0"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37289"/>
            <a:ext cx="2895600" cy="484187"/>
          </a:xfrm>
        </p:spPr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1A35B1E4-DEE4-4159-906E-66501177E1C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74580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7013" y="6145213"/>
            <a:ext cx="2243137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980728"/>
            <a:ext cx="8229600" cy="9366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577013" y="116632"/>
            <a:ext cx="2133600" cy="476250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37126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67544" y="6297439"/>
            <a:ext cx="2133600" cy="476250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37EC8A20-BA03-4FF7-8742-03D8AD4CA4F4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88F9B-71EE-4D5C-B44E-012EF44E925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CDD1B-50E0-44E8-82B7-F85F69F6D40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E8177A-0CE3-43B6-B11B-ED2E8AEAD8D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55DDF-6655-40F2-8D9E-CA15739A7EC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BFC62-E3CF-4012-8A8B-ABF1C18EA02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00BF-55FD-4017-8F82-94A8DE4F575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47253-C9BC-4251-8AE3-8910CE9253F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123950"/>
            <a:ext cx="8229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Lorem ipsum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387600"/>
            <a:ext cx="8229600" cy="363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dirty="0" smtClean="0"/>
              <a:t>Et dolor fragum</a:t>
            </a:r>
            <a:endParaRPr lang="en-GB" dirty="0" smtClean="0"/>
          </a:p>
          <a:p>
            <a:pPr lvl="1"/>
            <a:r>
              <a:rPr lang="en-GB" dirty="0" smtClean="0"/>
              <a:t>Et </a:t>
            </a:r>
            <a:r>
              <a:rPr lang="en-GB" dirty="0" err="1" smtClean="0"/>
              <a:t>dolor</a:t>
            </a:r>
            <a:r>
              <a:rPr lang="en-GB" dirty="0" smtClean="0"/>
              <a:t> </a:t>
            </a:r>
            <a:r>
              <a:rPr lang="en-GB" dirty="0" err="1" smtClean="0"/>
              <a:t>fragum</a:t>
            </a:r>
            <a:endParaRPr lang="en-GB" dirty="0" smtClean="0"/>
          </a:p>
          <a:p>
            <a:pPr lvl="2"/>
            <a:r>
              <a:rPr lang="en-GB" dirty="0" smtClean="0"/>
              <a:t>- Et </a:t>
            </a:r>
            <a:r>
              <a:rPr lang="en-GB" dirty="0" err="1" smtClean="0"/>
              <a:t>dolor</a:t>
            </a:r>
            <a:r>
              <a:rPr lang="en-GB" dirty="0" smtClean="0"/>
              <a:t> </a:t>
            </a:r>
            <a:r>
              <a:rPr lang="en-GB" dirty="0" err="1" smtClean="0"/>
              <a:t>fragum</a:t>
            </a:r>
            <a:endParaRPr lang="en-GB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en-GB" sz="1400" b="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9C8D21B7-B314-438C-91E9-7FF9087DC07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2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4" r:id="rId12"/>
  </p:sldLayoutIdLst>
  <p:hf sldNum="0" hdr="0" ftr="0" dt="0"/>
  <p:txStyles>
    <p:titleStyle>
      <a:lvl1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arturo.de-la-fuente@ec.europa.eu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uropa.eu/rapid/press-release_IP-16-3883_en.htm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hyperlink" Target="http://ec.europa.eu/eurostat/web/sdi/main-tables" TargetMode="External"/><Relationship Id="rId7" Type="http://schemas.openxmlformats.org/officeDocument/2006/relationships/hyperlink" Target="https://ec.europa.eu/eurostat/web/products-statistical-books/-/KS-01-18-656" TargetMode="External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14.png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hyperlink" Target="https://ec.europa.eu/eurostat/statistics-explained/index.php/Sustainable_development_in_the_European_Union" TargetMode="External"/><Relationship Id="rId5" Type="http://schemas.openxmlformats.org/officeDocument/2006/relationships/hyperlink" Target="https://ec.europa.eu/eurostat/en/web/products-catalogues/-/KS-02-18-827" TargetMode="External"/><Relationship Id="rId15" Type="http://schemas.openxmlformats.org/officeDocument/2006/relationships/image" Target="../media/image13.png"/><Relationship Id="rId10" Type="http://schemas.openxmlformats.org/officeDocument/2006/relationships/image" Target="../media/image9.png"/><Relationship Id="rId19" Type="http://schemas.openxmlformats.org/officeDocument/2006/relationships/hyperlink" Target="https://ec.europa.eu/eurostat/web/sdi/overview" TargetMode="External"/><Relationship Id="rId4" Type="http://schemas.openxmlformats.org/officeDocument/2006/relationships/image" Target="../media/image6.png"/><Relationship Id="rId9" Type="http://schemas.openxmlformats.org/officeDocument/2006/relationships/hyperlink" Target="https://ec.europa.eu/eurostat/cache/digpub/sdgs/" TargetMode="External"/><Relationship Id="rId1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arturo.de-la-fuente@ec.europa.eu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eurostat/web/environment/methodology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ec.europa.eu/eurostat/waste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132856"/>
            <a:ext cx="8496944" cy="2016224"/>
          </a:xfrm>
        </p:spPr>
        <p:txBody>
          <a:bodyPr/>
          <a:lstStyle/>
          <a:p>
            <a:pPr algn="ctr">
              <a:spcAft>
                <a:spcPts val="1200"/>
              </a:spcAft>
            </a:pPr>
            <a:r>
              <a:rPr lang="en-GB" sz="3200" dirty="0" smtClean="0"/>
              <a:t>Explanatory meeting on the acquis</a:t>
            </a:r>
            <a:br>
              <a:rPr lang="en-GB" sz="3200" dirty="0" smtClean="0"/>
            </a:br>
            <a:r>
              <a:rPr lang="en-GB" sz="3200" dirty="0"/>
              <a:t/>
            </a:r>
            <a:br>
              <a:rPr lang="en-GB" sz="3200" dirty="0"/>
            </a:br>
            <a:r>
              <a:rPr lang="en-GB" sz="2800" dirty="0" smtClean="0"/>
              <a:t>Environment &amp; sustainable development indicators</a:t>
            </a:r>
            <a:endParaRPr lang="en-GB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4581128"/>
            <a:ext cx="8568952" cy="1368152"/>
          </a:xfrm>
        </p:spPr>
        <p:txBody>
          <a:bodyPr/>
          <a:lstStyle/>
          <a:p>
            <a:r>
              <a:rPr lang="en-GB" sz="1800" dirty="0" smtClean="0"/>
              <a:t>Arturo de la Fuente</a:t>
            </a:r>
          </a:p>
          <a:p>
            <a:r>
              <a:rPr lang="en-GB" sz="1600" dirty="0" smtClean="0"/>
              <a:t>Eurostat E2 ‘Environment statistics and accounts; sustainable development’</a:t>
            </a:r>
          </a:p>
          <a:p>
            <a:r>
              <a:rPr lang="en-GB" sz="1600" dirty="0" smtClean="0">
                <a:hlinkClick r:id="rId3"/>
              </a:rPr>
              <a:t>arturo.de-la-fuente@ec.europa.eu</a:t>
            </a:r>
            <a:endParaRPr lang="en-GB" sz="1600" dirty="0" smtClean="0"/>
          </a:p>
          <a:p>
            <a:endParaRPr lang="en-GB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67544" y="6237312"/>
            <a:ext cx="8568952" cy="31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None/>
              <a:defRPr sz="3000" b="1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228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sz="1400" b="0" kern="0" dirty="0" smtClean="0"/>
              <a:t>12-13 February 2019. Luxembourg</a:t>
            </a:r>
          </a:p>
          <a:p>
            <a:endParaRPr lang="en-GB" kern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406287"/>
            <a:ext cx="8229600" cy="936625"/>
          </a:xfrm>
        </p:spPr>
        <p:txBody>
          <a:bodyPr/>
          <a:lstStyle/>
          <a:p>
            <a:r>
              <a:rPr lang="en-GB" dirty="0" smtClean="0"/>
              <a:t>3. Sustainable development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224" y="1484784"/>
            <a:ext cx="8229600" cy="3633788"/>
          </a:xfrm>
        </p:spPr>
        <p:txBody>
          <a:bodyPr/>
          <a:lstStyle/>
          <a:p>
            <a:pPr marL="0" indent="0" algn="ctr">
              <a:buNone/>
            </a:pPr>
            <a:r>
              <a:rPr lang="en-GB" dirty="0" smtClean="0"/>
              <a:t>United Nations 2030 Agenda	</a:t>
            </a:r>
          </a:p>
          <a:p>
            <a:pPr marL="0" indent="0" algn="ctr">
              <a:buNone/>
            </a:pPr>
            <a:r>
              <a:rPr lang="en-GB" sz="2000" dirty="0" smtClean="0"/>
              <a:t>17 goals, 169 targets</a:t>
            </a:r>
            <a:endParaRPr lang="en-GB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52" t="26821" r="2557" b="13293"/>
          <a:stretch/>
        </p:blipFill>
        <p:spPr>
          <a:xfrm>
            <a:off x="910705" y="2492896"/>
            <a:ext cx="7344816" cy="3595900"/>
          </a:xfrm>
          <a:prstGeom prst="rect">
            <a:avLst/>
          </a:prstGeom>
          <a:effectLst>
            <a:outerShdw blurRad="50800" dist="1905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523508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Different levels of SDG reporting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700808"/>
            <a:ext cx="8229600" cy="3633788"/>
          </a:xfrm>
        </p:spPr>
        <p:txBody>
          <a:bodyPr/>
          <a:lstStyle/>
          <a:p>
            <a:pPr marL="0" indent="0" algn="ctr">
              <a:buNone/>
            </a:pPr>
            <a:r>
              <a:rPr lang="en-GB" dirty="0" smtClean="0"/>
              <a:t>(Selected)</a:t>
            </a:r>
          </a:p>
          <a:p>
            <a:pPr marL="0" indent="0" algn="ctr">
              <a:buNone/>
            </a:pPr>
            <a:endParaRPr lang="en-GB" dirty="0" smtClean="0"/>
          </a:p>
          <a:p>
            <a:pPr marL="457200" indent="-457200">
              <a:spcAft>
                <a:spcPts val="1200"/>
              </a:spcAft>
              <a:buAutoNum type="arabicPeriod"/>
            </a:pPr>
            <a:r>
              <a:rPr lang="en-GB" dirty="0" smtClean="0"/>
              <a:t>United Nations</a:t>
            </a:r>
          </a:p>
          <a:p>
            <a:pPr marL="457200" indent="-457200">
              <a:spcAft>
                <a:spcPts val="1200"/>
              </a:spcAft>
              <a:buAutoNum type="arabicPeriod"/>
            </a:pPr>
            <a:r>
              <a:rPr lang="en-GB" u="sng" dirty="0" smtClean="0"/>
              <a:t>Regional (European Union)</a:t>
            </a:r>
          </a:p>
          <a:p>
            <a:pPr marL="457200" indent="-457200">
              <a:spcAft>
                <a:spcPts val="1200"/>
              </a:spcAft>
              <a:buAutoNum type="arabicPeriod"/>
            </a:pPr>
            <a:r>
              <a:rPr lang="en-GB" dirty="0" smtClean="0"/>
              <a:t>National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1062522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11789" y="1970838"/>
            <a:ext cx="2210589" cy="31323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190500" dir="2700000" algn="tl" rotWithShape="0">
              <a:schemeClr val="tx1">
                <a:alpha val="56000"/>
              </a:scheme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55576" y="620688"/>
            <a:ext cx="7922786" cy="70246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marL="0" indent="0"/>
            <a:r>
              <a:rPr lang="en-GB" sz="2800" dirty="0"/>
              <a:t>EU SDG monitoring: policy 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1103" y="1412776"/>
            <a:ext cx="6120685" cy="2538282"/>
          </a:xfrm>
        </p:spPr>
        <p:txBody>
          <a:bodyPr/>
          <a:lstStyle/>
          <a:p>
            <a:pPr marL="0" indent="0">
              <a:spcBef>
                <a:spcPts val="450"/>
              </a:spcBef>
              <a:spcAft>
                <a:spcPts val="1200"/>
              </a:spcAft>
              <a:buNone/>
            </a:pPr>
            <a:r>
              <a:rPr lang="en-GB" sz="2000" b="1" dirty="0" smtClean="0"/>
              <a:t>European Commission </a:t>
            </a:r>
            <a:r>
              <a:rPr lang="en-GB" sz="2000" b="1" dirty="0"/>
              <a:t>Communication </a:t>
            </a:r>
            <a:r>
              <a:rPr lang="en-GB" sz="2000" b="1" dirty="0" smtClean="0"/>
              <a:t>on</a:t>
            </a:r>
          </a:p>
          <a:p>
            <a:pPr marL="0" indent="0">
              <a:spcBef>
                <a:spcPts val="450"/>
              </a:spcBef>
              <a:spcAft>
                <a:spcPts val="1200"/>
              </a:spcAft>
              <a:buNone/>
            </a:pPr>
            <a:r>
              <a:rPr lang="en-GB" sz="2000" dirty="0" smtClean="0">
                <a:hlinkClick r:id="rId4"/>
              </a:rPr>
              <a:t>Next </a:t>
            </a:r>
            <a:r>
              <a:rPr lang="en-GB" sz="2000" dirty="0">
                <a:hlinkClick r:id="rId4"/>
              </a:rPr>
              <a:t>steps for a sustainable European </a:t>
            </a:r>
            <a:r>
              <a:rPr lang="en-GB" sz="2000" dirty="0" smtClean="0">
                <a:hlinkClick r:id="rId4"/>
              </a:rPr>
              <a:t>future</a:t>
            </a:r>
            <a:r>
              <a:rPr lang="en-GB" sz="2000" dirty="0" smtClean="0"/>
              <a:t> </a:t>
            </a:r>
          </a:p>
          <a:p>
            <a:pPr marL="0" indent="0">
              <a:spcBef>
                <a:spcPts val="450"/>
              </a:spcBef>
              <a:spcAft>
                <a:spcPts val="1200"/>
              </a:spcAft>
              <a:buNone/>
            </a:pPr>
            <a:r>
              <a:rPr lang="en-GB" sz="2000" b="1" dirty="0" smtClean="0"/>
              <a:t>released </a:t>
            </a:r>
            <a:r>
              <a:rPr lang="en-GB" sz="2000" b="1" dirty="0"/>
              <a:t>on </a:t>
            </a:r>
            <a:r>
              <a:rPr lang="en-GB" sz="2000" b="1" dirty="0" smtClean="0"/>
              <a:t>22 </a:t>
            </a:r>
            <a:r>
              <a:rPr lang="en-GB" sz="2000" b="1" dirty="0"/>
              <a:t>November </a:t>
            </a:r>
            <a:r>
              <a:rPr lang="en-GB" sz="2000" b="1" dirty="0" smtClean="0"/>
              <a:t>2016</a:t>
            </a:r>
            <a:endParaRPr lang="en-GB" sz="2000" b="1" dirty="0"/>
          </a:p>
          <a:p>
            <a:pPr marL="0" indent="0"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  <a:buNone/>
            </a:pPr>
            <a:r>
              <a:rPr lang="en-GB" sz="1500" dirty="0">
                <a:cs typeface="Times New Roman" panose="02020603050405020304" pitchFamily="18" charset="0"/>
              </a:rPr>
              <a:t>«From 2017 onwards, the Commission will carry out more detailed regular monitoring of the Sustainable Development Goals in an EU context, </a:t>
            </a:r>
            <a:r>
              <a:rPr lang="en-GB" sz="1500" b="1" dirty="0">
                <a:cs typeface="Times New Roman" panose="02020603050405020304" pitchFamily="18" charset="0"/>
              </a:rPr>
              <a:t>developing a reference indicator framework for this purpose</a:t>
            </a:r>
            <a:r>
              <a:rPr lang="en-GB" sz="1500" dirty="0">
                <a:cs typeface="Times New Roman" panose="02020603050405020304" pitchFamily="18" charset="0"/>
              </a:rPr>
              <a:t>» </a:t>
            </a:r>
            <a:endParaRPr lang="en-GB" sz="1500" dirty="0" smtClean="0"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  <a:buNone/>
            </a:pPr>
            <a:r>
              <a:rPr lang="en-GB" sz="2000" b="1" dirty="0" smtClean="0">
                <a:cs typeface="Times New Roman" panose="02020603050405020304" pitchFamily="18" charset="0"/>
              </a:rPr>
              <a:t>Eurostat has published EU SDG reports in 2016, 2017 &amp; 2018</a:t>
            </a:r>
            <a:endParaRPr lang="en-GB" sz="2000" b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450"/>
              </a:spcBef>
              <a:spcAft>
                <a:spcPts val="450"/>
              </a:spcAft>
              <a:buNone/>
            </a:pPr>
            <a:endParaRPr lang="en-GB" i="1" dirty="0">
              <a:cs typeface="Times New Roman" panose="02020603050405020304" pitchFamily="18" charset="0"/>
            </a:endParaRPr>
          </a:p>
          <a:p>
            <a:pPr marL="0" indent="0">
              <a:spcBef>
                <a:spcPts val="450"/>
              </a:spcBef>
              <a:spcAft>
                <a:spcPts val="450"/>
              </a:spcAft>
              <a:buNone/>
            </a:pPr>
            <a:endParaRPr lang="en-GB" i="1" dirty="0"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5B8242-2ABE-4AEC-900F-1679117FCB57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4310016" y="6597352"/>
            <a:ext cx="622024" cy="257299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75" b="0" dirty="0"/>
              <a:t>Eurostat</a:t>
            </a:r>
          </a:p>
        </p:txBody>
      </p:sp>
    </p:spTree>
    <p:extLst>
      <p:ext uri="{BB962C8B-B14F-4D97-AF65-F5344CB8AC3E}">
        <p14:creationId xmlns:p14="http://schemas.microsoft.com/office/powerpoint/2010/main" xmlns="" val="2998515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7218" y="554375"/>
            <a:ext cx="6642738" cy="702469"/>
          </a:xfrm>
        </p:spPr>
        <p:txBody>
          <a:bodyPr/>
          <a:lstStyle/>
          <a:p>
            <a:pPr marL="0" indent="0"/>
            <a:r>
              <a:rPr lang="en-GB" sz="2100" dirty="0"/>
              <a:t>Eurostat 2018 EU SDG monitoring package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4906215" y="4371514"/>
            <a:ext cx="1587294" cy="1629236"/>
            <a:chOff x="2940650" y="3957420"/>
            <a:chExt cx="2116391" cy="2172315"/>
          </a:xfrm>
        </p:grpSpPr>
        <p:pic>
          <p:nvPicPr>
            <p:cNvPr id="1031" name="Picture 7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9372" y="4351412"/>
              <a:ext cx="1659528" cy="1778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2940650" y="3957420"/>
              <a:ext cx="2116391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350" b="0" dirty="0">
                  <a:solidFill>
                    <a:srgbClr val="0F5494"/>
                  </a:solidFill>
                </a:rPr>
                <a:t>Online database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97514" y="1538790"/>
            <a:ext cx="272863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350" b="0" dirty="0">
                <a:solidFill>
                  <a:srgbClr val="0F5494"/>
                </a:solidFill>
              </a:rPr>
              <a:t>Monitoring report &amp; Brochure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315501" y="5859270"/>
            <a:ext cx="513160" cy="161925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75" b="0" dirty="0"/>
              <a:t>Eurostat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416970" y="1927589"/>
            <a:ext cx="2130605" cy="1576191"/>
            <a:chOff x="1708643" y="1571134"/>
            <a:chExt cx="2840807" cy="2101588"/>
          </a:xfrm>
        </p:grpSpPr>
        <p:pic>
          <p:nvPicPr>
            <p:cNvPr id="4" name="Picture 3">
              <a:hlinkClick r:id="rId5"/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020000">
              <a:off x="3120178" y="1649522"/>
              <a:ext cx="1429272" cy="2023200"/>
            </a:xfrm>
            <a:prstGeom prst="rect">
              <a:avLst/>
            </a:prstGeom>
          </p:spPr>
        </p:pic>
        <p:pic>
          <p:nvPicPr>
            <p:cNvPr id="3" name="Picture 2">
              <a:hlinkClick r:id="rId7"/>
            </p:cNvPr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60000">
              <a:off x="1708643" y="1571134"/>
              <a:ext cx="1478663" cy="2023200"/>
            </a:xfrm>
            <a:prstGeom prst="rect">
              <a:avLst/>
            </a:prstGeom>
          </p:spPr>
        </p:pic>
      </p:grpSp>
      <p:pic>
        <p:nvPicPr>
          <p:cNvPr id="6" name="Picture 5">
            <a:hlinkClick r:id="rId9"/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99096" y="4050013"/>
            <a:ext cx="3182519" cy="1809257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536255" y="3706267"/>
            <a:ext cx="246093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350" b="0" dirty="0">
                <a:solidFill>
                  <a:srgbClr val="0F5494"/>
                </a:solidFill>
              </a:rPr>
              <a:t>Digital publication – NEW!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042755" y="1538790"/>
            <a:ext cx="172692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b="0" dirty="0">
                <a:solidFill>
                  <a:srgbClr val="0F5494"/>
                </a:solidFill>
              </a:rPr>
              <a:t>Dedicated website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6730032" y="1646803"/>
            <a:ext cx="1990526" cy="2361491"/>
            <a:chOff x="8973375" y="1115452"/>
            <a:chExt cx="2654035" cy="3148655"/>
          </a:xfrm>
        </p:grpSpPr>
        <p:sp>
          <p:nvSpPr>
            <p:cNvPr id="16" name="TextBox 15">
              <a:hlinkClick r:id="rId11"/>
            </p:cNvPr>
            <p:cNvSpPr txBox="1"/>
            <p:nvPr/>
          </p:nvSpPr>
          <p:spPr>
            <a:xfrm>
              <a:off x="9122022" y="1115452"/>
              <a:ext cx="2505388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350" b="0" dirty="0">
                  <a:solidFill>
                    <a:srgbClr val="0F5494"/>
                  </a:solidFill>
                </a:rPr>
                <a:t>Statistics Explained</a:t>
              </a: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8973375" y="1795825"/>
              <a:ext cx="2640607" cy="2468282"/>
              <a:chOff x="8973375" y="1795825"/>
              <a:chExt cx="2640607" cy="2468282"/>
            </a:xfrm>
          </p:grpSpPr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 rot="19800000">
                <a:off x="8973375" y="1846321"/>
                <a:ext cx="1635369" cy="2261427"/>
              </a:xfrm>
              <a:prstGeom prst="rect">
                <a:avLst/>
              </a:prstGeom>
            </p:spPr>
          </p:pic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 rot="20400000">
                <a:off x="9116795" y="1795825"/>
                <a:ext cx="1646167" cy="2260800"/>
              </a:xfrm>
              <a:prstGeom prst="rect">
                <a:avLst/>
              </a:prstGeom>
            </p:spPr>
          </p:pic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14" cstate="print"/>
              <a:stretch>
                <a:fillRect/>
              </a:stretch>
            </p:blipFill>
            <p:spPr>
              <a:xfrm rot="21000000">
                <a:off x="9305791" y="1806538"/>
                <a:ext cx="1648550" cy="2260800"/>
              </a:xfrm>
              <a:prstGeom prst="rect">
                <a:avLst/>
              </a:prstGeom>
            </p:spPr>
          </p:pic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15" cstate="print"/>
              <a:stretch>
                <a:fillRect/>
              </a:stretch>
            </p:blipFill>
            <p:spPr>
              <a:xfrm>
                <a:off x="9487329" y="1806538"/>
                <a:ext cx="1654419" cy="2260800"/>
              </a:xfrm>
              <a:prstGeom prst="rect">
                <a:avLst/>
              </a:prstGeom>
            </p:spPr>
          </p:pic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16" cstate="print"/>
              <a:stretch>
                <a:fillRect/>
              </a:stretch>
            </p:blipFill>
            <p:spPr>
              <a:xfrm rot="600000">
                <a:off x="9580332" y="1851309"/>
                <a:ext cx="1650932" cy="2260800"/>
              </a:xfrm>
              <a:prstGeom prst="rect">
                <a:avLst/>
              </a:prstGeom>
            </p:spPr>
          </p:pic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17" cstate="print"/>
              <a:stretch>
                <a:fillRect/>
              </a:stretch>
            </p:blipFill>
            <p:spPr>
              <a:xfrm rot="1200000">
                <a:off x="9784905" y="1939007"/>
                <a:ext cx="1650289" cy="2260800"/>
              </a:xfrm>
              <a:prstGeom prst="rect">
                <a:avLst/>
              </a:prstGeom>
            </p:spPr>
          </p:pic>
          <p:pic>
            <p:nvPicPr>
              <p:cNvPr id="35" name="Picture 34"/>
              <p:cNvPicPr>
                <a:picLocks noChangeAspect="1"/>
              </p:cNvPicPr>
              <p:nvPr/>
            </p:nvPicPr>
            <p:blipFill>
              <a:blip r:embed="rId18" cstate="print"/>
              <a:stretch>
                <a:fillRect/>
              </a:stretch>
            </p:blipFill>
            <p:spPr>
              <a:xfrm rot="1800000">
                <a:off x="9963050" y="2003307"/>
                <a:ext cx="1650932" cy="2260800"/>
              </a:xfrm>
              <a:prstGeom prst="rect">
                <a:avLst/>
              </a:prstGeom>
            </p:spPr>
          </p:pic>
        </p:grpSp>
      </p:grp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5B8242-2ABE-4AEC-900F-1679117FCB57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  <p:pic>
        <p:nvPicPr>
          <p:cNvPr id="12" name="Picture 11">
            <a:hlinkClick r:id="rId19"/>
          </p:cNvPr>
          <p:cNvPicPr>
            <a:picLocks noChangeAspect="1"/>
          </p:cNvPicPr>
          <p:nvPr/>
        </p:nvPicPr>
        <p:blipFill rotWithShape="1">
          <a:blip r:embed="rId20" cstate="print"/>
          <a:srcRect b="8141"/>
          <a:stretch/>
        </p:blipFill>
        <p:spPr>
          <a:xfrm>
            <a:off x="3886923" y="1839307"/>
            <a:ext cx="2258238" cy="2561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7807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936625"/>
          </a:xfrm>
        </p:spPr>
        <p:txBody>
          <a:bodyPr/>
          <a:lstStyle/>
          <a:p>
            <a:r>
              <a:rPr lang="en-GB" dirty="0" smtClean="0"/>
              <a:t>Eurostat uses 3 categories of data for the EU SDG report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204864"/>
            <a:ext cx="8301608" cy="3633788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GB" dirty="0" smtClean="0"/>
              <a:t>Datasets from mandatory Eurostat data collections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GB" dirty="0" smtClean="0"/>
              <a:t>Covered in this 2-day meeting about statistical acquis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 smtClean="0"/>
              <a:t>Datasets </a:t>
            </a:r>
            <a:r>
              <a:rPr lang="en-GB" dirty="0"/>
              <a:t>from </a:t>
            </a:r>
            <a:r>
              <a:rPr lang="en-GB" dirty="0" smtClean="0"/>
              <a:t>voluntary </a:t>
            </a:r>
            <a:r>
              <a:rPr lang="en-GB" dirty="0"/>
              <a:t>Eurostat data </a:t>
            </a:r>
            <a:r>
              <a:rPr lang="en-GB" dirty="0" smtClean="0"/>
              <a:t>collections</a:t>
            </a:r>
          </a:p>
          <a:p>
            <a:pPr marL="400050" lvl="1" indent="0">
              <a:buNone/>
            </a:pPr>
            <a:r>
              <a:rPr lang="en-GB" dirty="0" smtClean="0"/>
              <a:t>E.g. generation municipal waste, gender pay gap</a:t>
            </a:r>
            <a:endParaRPr lang="en-GB" dirty="0"/>
          </a:p>
          <a:p>
            <a:pPr marL="457200" indent="-457200">
              <a:buFont typeface="+mj-lt"/>
              <a:buAutoNum type="arabicPeriod"/>
            </a:pPr>
            <a:r>
              <a:rPr lang="en-GB" dirty="0" smtClean="0"/>
              <a:t>Datasets collected or produced by 3</a:t>
            </a:r>
            <a:r>
              <a:rPr lang="en-GB" baseline="30000" dirty="0" smtClean="0"/>
              <a:t>rd</a:t>
            </a:r>
            <a:r>
              <a:rPr lang="en-GB" dirty="0" smtClean="0"/>
              <a:t> parties</a:t>
            </a:r>
          </a:p>
          <a:p>
            <a:pPr marL="400050" lvl="1" indent="0">
              <a:buNone/>
            </a:pPr>
            <a:r>
              <a:rPr lang="en-GB" dirty="0" smtClean="0"/>
              <a:t>E.g. Greenhouse gas emissions for UNFCCC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We need deliveries of data type 2 too!!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2570678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 sz="3600" dirty="0" smtClean="0"/>
              <a:t>Thank you for your attention!!</a:t>
            </a:r>
          </a:p>
          <a:p>
            <a:pPr marL="0" indent="0" algn="ctr">
              <a:buNone/>
            </a:pPr>
            <a:endParaRPr lang="en-GB" sz="3600" dirty="0" smtClean="0"/>
          </a:p>
          <a:p>
            <a:pPr marL="0" indent="0" algn="ctr">
              <a:buNone/>
            </a:pPr>
            <a:r>
              <a:rPr lang="en-GB" dirty="0" smtClean="0">
                <a:hlinkClick r:id="rId3"/>
              </a:rPr>
              <a:t>arturo.de-la-fuente@ec.europa.eu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6711732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Inhaltsplatzhalter 1"/>
          <p:cNvSpPr>
            <a:spLocks noGrp="1"/>
          </p:cNvSpPr>
          <p:nvPr>
            <p:ph idx="1"/>
          </p:nvPr>
        </p:nvSpPr>
        <p:spPr>
          <a:xfrm>
            <a:off x="1763688" y="2564904"/>
            <a:ext cx="6048672" cy="1368152"/>
          </a:xfrm>
        </p:spPr>
        <p:txBody>
          <a:bodyPr/>
          <a:lstStyle/>
          <a:p>
            <a:pPr marL="0" indent="0" algn="ctr">
              <a:spcAft>
                <a:spcPts val="1200"/>
              </a:spcAft>
              <a:buNone/>
              <a:defRPr/>
            </a:pPr>
            <a:r>
              <a:rPr lang="en-IE" b="1" dirty="0" smtClean="0">
                <a:cs typeface="Times New Roman" pitchFamily="18" charset="0"/>
              </a:rPr>
              <a:t>Additional slides</a:t>
            </a:r>
            <a:endParaRPr lang="en-GB" dirty="0"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dirty="0" smtClean="0">
              <a:cs typeface="Times New Roman" pitchFamily="18" charset="0"/>
            </a:endParaRPr>
          </a:p>
        </p:txBody>
      </p:sp>
      <p:sp>
        <p:nvSpPr>
          <p:cNvPr id="28675" name="Foliennummernplatzhalt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21633F5-FA1A-401A-8B86-15613D118C49}" type="slidenum">
              <a:rPr lang="en-GB" sz="1200" smtClean="0"/>
              <a:pPr/>
              <a:t>16</a:t>
            </a:fld>
            <a:endParaRPr lang="en-GB" sz="1200" smtClean="0"/>
          </a:p>
        </p:txBody>
      </p:sp>
    </p:spTree>
    <p:extLst>
      <p:ext uri="{BB962C8B-B14F-4D97-AF65-F5344CB8AC3E}">
        <p14:creationId xmlns:p14="http://schemas.microsoft.com/office/powerpoint/2010/main" xmlns="" val="138768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398946"/>
            <a:ext cx="7408406" cy="702469"/>
          </a:xfrm>
        </p:spPr>
        <p:txBody>
          <a:bodyPr/>
          <a:lstStyle/>
          <a:p>
            <a:pPr algn="ctr"/>
            <a:r>
              <a:rPr lang="en-GB" sz="2800" dirty="0"/>
              <a:t>SDG indicator sets: comparison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5B8242-2ABE-4AEC-900F-1679117FCB57}" type="slidenum">
              <a:rPr lang="en-GB" smtClean="0"/>
              <a:pPr>
                <a:defRPr/>
              </a:pPr>
              <a:t>17</a:t>
            </a:fld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49956849"/>
              </p:ext>
            </p:extLst>
          </p:nvPr>
        </p:nvGraphicFramePr>
        <p:xfrm>
          <a:off x="1229838" y="1025840"/>
          <a:ext cx="6459882" cy="54795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29941">
                  <a:extLst>
                    <a:ext uri="{9D8B030D-6E8A-4147-A177-3AD203B41FA5}">
                      <a16:colId xmlns:a16="http://schemas.microsoft.com/office/drawing/2014/main" xmlns="" val="1879437653"/>
                    </a:ext>
                  </a:extLst>
                </a:gridCol>
                <a:gridCol w="3229941">
                  <a:extLst>
                    <a:ext uri="{9D8B030D-6E8A-4147-A177-3AD203B41FA5}">
                      <a16:colId xmlns:a16="http://schemas.microsoft.com/office/drawing/2014/main" xmlns="" val="3615993018"/>
                    </a:ext>
                  </a:extLst>
                </a:gridCol>
              </a:tblGrid>
              <a:tr h="413794"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 smtClean="0">
                          <a:solidFill>
                            <a:schemeClr val="tx1"/>
                          </a:solidFill>
                        </a:rPr>
                        <a:t>UN SDGs</a:t>
                      </a:r>
                    </a:p>
                    <a:p>
                      <a:pPr algn="ctr"/>
                      <a:r>
                        <a:rPr lang="en-GB" sz="1400" noProof="0" dirty="0" smtClean="0">
                          <a:solidFill>
                            <a:schemeClr val="tx1"/>
                          </a:solidFill>
                        </a:rPr>
                        <a:t>(17 goals, 169 targets)</a:t>
                      </a:r>
                      <a:endParaRPr lang="en-GB" sz="14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 smtClean="0">
                          <a:solidFill>
                            <a:schemeClr val="tx1"/>
                          </a:solidFill>
                        </a:rPr>
                        <a:t>EU SDGs (2018 set)</a:t>
                      </a:r>
                    </a:p>
                    <a:p>
                      <a:pPr algn="ctr"/>
                      <a:r>
                        <a:rPr lang="en-GB" sz="1400" noProof="0" dirty="0" smtClean="0">
                          <a:solidFill>
                            <a:schemeClr val="tx1"/>
                          </a:solidFill>
                        </a:rPr>
                        <a:t>(same 17 goals, no targets)</a:t>
                      </a:r>
                      <a:endParaRPr lang="en-GB" sz="14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743439618"/>
                  </a:ext>
                </a:extLst>
              </a:tr>
              <a:tr h="1139525">
                <a:tc>
                  <a:txBody>
                    <a:bodyPr/>
                    <a:lstStyle/>
                    <a:p>
                      <a:r>
                        <a:rPr lang="en-GB" sz="1400" b="1" noProof="0" dirty="0" smtClean="0"/>
                        <a:t>232</a:t>
                      </a:r>
                      <a:r>
                        <a:rPr lang="en-GB" sz="1400" noProof="0" dirty="0" smtClean="0"/>
                        <a:t> indicators</a:t>
                      </a:r>
                      <a:endParaRPr lang="en-GB" sz="1400" noProof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GB" sz="1400" b="1" noProof="0" dirty="0" smtClean="0"/>
                        <a:t>100</a:t>
                      </a:r>
                      <a:r>
                        <a:rPr lang="en-GB" sz="1400" noProof="0" dirty="0" smtClean="0"/>
                        <a:t> indicators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GB" sz="1400" b="1" i="0" noProof="0" dirty="0" smtClean="0">
                          <a:solidFill>
                            <a:srgbClr val="FF0000"/>
                          </a:solidFill>
                        </a:rPr>
                        <a:t>55 </a:t>
                      </a:r>
                      <a:r>
                        <a:rPr lang="en-GB" sz="1400" i="0" noProof="0" dirty="0" smtClean="0"/>
                        <a:t>aligned with UN SDG indicators</a:t>
                      </a: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en-GB" sz="1400" b="1" i="0" noProof="0" dirty="0" smtClean="0">
                          <a:solidFill>
                            <a:srgbClr val="FF0000"/>
                          </a:solidFill>
                        </a:rPr>
                        <a:t>28</a:t>
                      </a:r>
                      <a:r>
                        <a:rPr lang="en-GB" sz="1400" i="0" noProof="0" dirty="0" smtClean="0"/>
                        <a:t> aligned with high-level scoreboards of EU policies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959941918"/>
                  </a:ext>
                </a:extLst>
              </a:tr>
              <a:tr h="1009244">
                <a:tc>
                  <a:txBody>
                    <a:bodyPr/>
                    <a:lstStyle/>
                    <a:p>
                      <a:r>
                        <a:rPr lang="en-GB" sz="1400" b="1" noProof="0" dirty="0" smtClean="0"/>
                        <a:t>circa 40%</a:t>
                      </a:r>
                      <a:r>
                        <a:rPr lang="en-GB" sz="1400" b="1" baseline="0" noProof="0" dirty="0" smtClean="0"/>
                        <a:t> </a:t>
                      </a:r>
                      <a:r>
                        <a:rPr lang="en-GB" sz="1400" baseline="0" noProof="0" dirty="0" smtClean="0"/>
                        <a:t>‘ready’ to use (‘tier I’)</a:t>
                      </a:r>
                      <a:endParaRPr lang="en-GB" sz="1400" noProof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GB" sz="1400" b="1" noProof="0" dirty="0" smtClean="0"/>
                        <a:t>100%</a:t>
                      </a:r>
                      <a:r>
                        <a:rPr lang="en-GB" sz="1400" b="1" baseline="0" noProof="0" dirty="0" smtClean="0"/>
                        <a:t> </a:t>
                      </a:r>
                      <a:r>
                        <a:rPr lang="en-GB" sz="1400" baseline="0" noProof="0" dirty="0" smtClean="0"/>
                        <a:t>ready to use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noProof="0" dirty="0" smtClean="0"/>
                        <a:t>Additional </a:t>
                      </a:r>
                      <a:r>
                        <a:rPr lang="en-GB" sz="1400" b="1" i="0" noProof="0" dirty="0" smtClean="0">
                          <a:solidFill>
                            <a:srgbClr val="FF0000"/>
                          </a:solidFill>
                        </a:rPr>
                        <a:t>18</a:t>
                      </a:r>
                      <a:r>
                        <a:rPr lang="en-GB" sz="1400" i="0" noProof="0" dirty="0" smtClean="0"/>
                        <a:t> indicators ‘on hold’ for possible future inclusion in EU SDG set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694559728"/>
                  </a:ext>
                </a:extLst>
              </a:tr>
              <a:tr h="355527">
                <a:tc>
                  <a:txBody>
                    <a:bodyPr/>
                    <a:lstStyle/>
                    <a:p>
                      <a:r>
                        <a:rPr lang="en-GB" sz="1400" b="1" noProof="0" dirty="0" smtClean="0"/>
                        <a:t>5</a:t>
                      </a:r>
                      <a:r>
                        <a:rPr lang="en-GB" sz="1400" noProof="0" dirty="0" smtClean="0"/>
                        <a:t> multipurpose</a:t>
                      </a:r>
                      <a:r>
                        <a:rPr lang="en-GB" sz="1400" baseline="0" noProof="0" dirty="0" smtClean="0"/>
                        <a:t> indicators</a:t>
                      </a:r>
                      <a:endParaRPr lang="en-GB" sz="1400" noProof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GB" sz="1400" b="1" noProof="0" dirty="0" smtClean="0"/>
                        <a:t>42</a:t>
                      </a:r>
                      <a:r>
                        <a:rPr lang="en-GB" sz="1400" noProof="0" dirty="0" smtClean="0"/>
                        <a:t> multipurpose</a:t>
                      </a:r>
                      <a:r>
                        <a:rPr lang="en-GB" sz="1400" baseline="0" noProof="0" dirty="0" smtClean="0"/>
                        <a:t> indicators</a:t>
                      </a:r>
                      <a:endParaRPr lang="en-GB" sz="1400" noProof="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945775307"/>
                  </a:ext>
                </a:extLst>
              </a:tr>
              <a:tr h="413794">
                <a:tc>
                  <a:txBody>
                    <a:bodyPr/>
                    <a:lstStyle/>
                    <a:p>
                      <a:r>
                        <a:rPr lang="en-US" sz="1400" noProof="0" dirty="0" err="1" smtClean="0"/>
                        <a:t>Decentralised</a:t>
                      </a:r>
                      <a:r>
                        <a:rPr lang="en-US" sz="1400" baseline="0" noProof="0" dirty="0" smtClean="0"/>
                        <a:t> ownership in UN custodian agencies</a:t>
                      </a:r>
                      <a:endParaRPr lang="en-GB" sz="1400" noProof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noProof="0" dirty="0" err="1" smtClean="0"/>
                        <a:t>Centralised</a:t>
                      </a:r>
                      <a:r>
                        <a:rPr lang="en-US" sz="1400" noProof="0" dirty="0" smtClean="0"/>
                        <a:t> process in Eurostat</a:t>
                      </a:r>
                      <a:endParaRPr lang="en-GB" sz="1400" noProof="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3995699799"/>
                  </a:ext>
                </a:extLst>
              </a:tr>
              <a:tr h="592044">
                <a:tc>
                  <a:txBody>
                    <a:bodyPr/>
                    <a:lstStyle/>
                    <a:p>
                      <a:r>
                        <a:rPr lang="en-GB" sz="1400" noProof="0" dirty="0" smtClean="0"/>
                        <a:t>Data producers not clearly stated</a:t>
                      </a:r>
                    </a:p>
                    <a:p>
                      <a:r>
                        <a:rPr lang="en-GB" sz="1400" noProof="0" dirty="0" smtClean="0"/>
                        <a:t>(each country appoints responsible institutions)</a:t>
                      </a:r>
                      <a:endParaRPr lang="en-GB" sz="1400" noProof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/>
                        <a:t>Data producers clearly stated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noProof="0" dirty="0" smtClean="0">
                          <a:solidFill>
                            <a:srgbClr val="FF0000"/>
                          </a:solidFill>
                        </a:rPr>
                        <a:t>67 </a:t>
                      </a:r>
                      <a:r>
                        <a:rPr lang="en-GB" sz="1400" i="0" noProof="0" dirty="0" smtClean="0"/>
                        <a:t>indicators from official statistics, </a:t>
                      </a:r>
                      <a:r>
                        <a:rPr lang="en-GB" sz="1400" b="1" i="0" noProof="0" dirty="0" smtClean="0">
                          <a:solidFill>
                            <a:srgbClr val="FF0000"/>
                          </a:solidFill>
                        </a:rPr>
                        <a:t>33 </a:t>
                      </a:r>
                      <a:r>
                        <a:rPr lang="en-GB" sz="1400" i="0" noProof="0" dirty="0" smtClean="0"/>
                        <a:t>from other sources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0216">
                <a:tc>
                  <a:txBody>
                    <a:bodyPr/>
                    <a:lstStyle/>
                    <a:p>
                      <a:r>
                        <a:rPr lang="en-GB" sz="1400" noProof="0" dirty="0" smtClean="0"/>
                        <a:t>Reviews</a:t>
                      </a:r>
                      <a:r>
                        <a:rPr lang="en-GB" sz="1400" baseline="0" noProof="0" dirty="0" smtClean="0"/>
                        <a:t> in 2020 and 2025 +</a:t>
                      </a:r>
                    </a:p>
                    <a:p>
                      <a:r>
                        <a:rPr lang="en-GB" sz="1400" baseline="0" noProof="0" dirty="0" smtClean="0"/>
                        <a:t>regular assessment of agreed methodologies </a:t>
                      </a:r>
                      <a:endParaRPr lang="en-GB" sz="1400" noProof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/>
                        <a:t>Reviewed every year</a:t>
                      </a:r>
                      <a:endParaRPr lang="en-GB" sz="1400" noProof="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3912642519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GB" sz="1050" dirty="0"/>
                    </a:p>
                  </a:txBody>
                  <a:tcPr marL="68580" marR="6858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34290" marB="3429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91317731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4310016" y="6597352"/>
            <a:ext cx="622024" cy="257299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75" b="0" dirty="0"/>
              <a:t>Eurostat</a:t>
            </a:r>
          </a:p>
        </p:txBody>
      </p:sp>
    </p:spTree>
    <p:extLst>
      <p:ext uri="{BB962C8B-B14F-4D97-AF65-F5344CB8AC3E}">
        <p14:creationId xmlns:p14="http://schemas.microsoft.com/office/powerpoint/2010/main" xmlns="" val="4287636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Foliennummernplatzhalt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21633F5-FA1A-401A-8B86-15613D118C49}" type="slidenum">
              <a:rPr lang="en-GB" sz="1200" smtClean="0"/>
              <a:pPr/>
              <a:t>18</a:t>
            </a:fld>
            <a:endParaRPr lang="en-GB" sz="1200" smtClean="0"/>
          </a:p>
        </p:txBody>
      </p:sp>
      <p:sp>
        <p:nvSpPr>
          <p:cNvPr id="28677" name="Text Box 4"/>
          <p:cNvSpPr txBox="1">
            <a:spLocks noChangeArrowheads="1"/>
          </p:cNvSpPr>
          <p:nvPr/>
        </p:nvSpPr>
        <p:spPr bwMode="auto">
          <a:xfrm>
            <a:off x="1043609" y="260067"/>
            <a:ext cx="2089051" cy="520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>
            <a:lvl1pPr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7620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7620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7620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7620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None/>
            </a:pPr>
            <a:r>
              <a:rPr lang="en-GB" sz="2800" dirty="0">
                <a:solidFill>
                  <a:srgbClr val="FFD624"/>
                </a:solidFill>
              </a:rPr>
              <a:t>Annex </a:t>
            </a:r>
            <a:r>
              <a:rPr lang="en-GB" sz="2800" dirty="0" smtClean="0">
                <a:solidFill>
                  <a:srgbClr val="FFD624"/>
                </a:solidFill>
              </a:rPr>
              <a:t>II</a:t>
            </a:r>
            <a:endParaRPr lang="en-GB" sz="2800" dirty="0">
              <a:solidFill>
                <a:srgbClr val="FFD624"/>
              </a:solidFill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364088" y="44624"/>
            <a:ext cx="3779912" cy="951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>
            <a:lvl1pPr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7620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7620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7620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7620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FontTx/>
              <a:buNone/>
            </a:pPr>
            <a:r>
              <a:rPr lang="en-GB" sz="2800" dirty="0" smtClean="0">
                <a:solidFill>
                  <a:srgbClr val="FFD624"/>
                </a:solidFill>
              </a:rPr>
              <a:t>Breakdown </a:t>
            </a:r>
            <a:r>
              <a:rPr lang="en-GB" sz="2800" dirty="0">
                <a:solidFill>
                  <a:srgbClr val="FFD624"/>
                </a:solidFill>
              </a:rPr>
              <a:t>by treatment categories</a:t>
            </a:r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50276"/>
            <a:ext cx="7920880" cy="5086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144524" y="6136733"/>
            <a:ext cx="84609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spcBef>
                <a:spcPts val="1200"/>
              </a:spcBef>
              <a:buClr>
                <a:srgbClr val="0F5494"/>
              </a:buClr>
              <a:defRPr/>
            </a:pPr>
            <a:r>
              <a:rPr lang="de-DE" sz="1400" b="0" dirty="0" smtClean="0">
                <a:solidFill>
                  <a:srgbClr val="0F5494"/>
                </a:solidFill>
                <a:latin typeface="+mn-lt"/>
                <a:cs typeface="Times New Roman" pitchFamily="18" charset="0"/>
              </a:rPr>
              <a:t>* </a:t>
            </a:r>
            <a:r>
              <a:rPr lang="de-DE" sz="1400" b="0" dirty="0" err="1" smtClean="0">
                <a:solidFill>
                  <a:srgbClr val="0F5494"/>
                </a:solidFill>
                <a:latin typeface="+mn-lt"/>
                <a:cs typeface="Times New Roman" pitchFamily="18" charset="0"/>
              </a:rPr>
              <a:t>Recovery</a:t>
            </a:r>
            <a:r>
              <a:rPr lang="de-DE" sz="1400" b="0" dirty="0" smtClean="0">
                <a:solidFill>
                  <a:srgbClr val="0F5494"/>
                </a:solidFill>
                <a:latin typeface="+mn-lt"/>
                <a:cs typeface="Times New Roman" pitchFamily="18" charset="0"/>
              </a:rPr>
              <a:t> </a:t>
            </a:r>
            <a:r>
              <a:rPr lang="de-DE" sz="1400" b="0" dirty="0">
                <a:solidFill>
                  <a:srgbClr val="0F5494"/>
                </a:solidFill>
                <a:latin typeface="+mn-lt"/>
                <a:cs typeface="Times New Roman" pitchFamily="18" charset="0"/>
              </a:rPr>
              <a:t>and </a:t>
            </a:r>
            <a:r>
              <a:rPr lang="de-DE" sz="1400" b="0" dirty="0" err="1">
                <a:solidFill>
                  <a:srgbClr val="0F5494"/>
                </a:solidFill>
                <a:latin typeface="+mn-lt"/>
                <a:cs typeface="Times New Roman" pitchFamily="18" charset="0"/>
              </a:rPr>
              <a:t>Disposal</a:t>
            </a:r>
            <a:r>
              <a:rPr lang="de-DE" sz="1400" b="0" dirty="0">
                <a:solidFill>
                  <a:srgbClr val="0F5494"/>
                </a:solidFill>
                <a:latin typeface="+mn-lt"/>
                <a:cs typeface="Times New Roman" pitchFamily="18" charset="0"/>
              </a:rPr>
              <a:t> </a:t>
            </a:r>
            <a:r>
              <a:rPr lang="de-DE" sz="1400" b="0" dirty="0" err="1">
                <a:solidFill>
                  <a:srgbClr val="0F5494"/>
                </a:solidFill>
                <a:latin typeface="+mn-lt"/>
                <a:cs typeface="Times New Roman" pitchFamily="18" charset="0"/>
              </a:rPr>
              <a:t>operations</a:t>
            </a:r>
            <a:r>
              <a:rPr lang="de-DE" sz="1400" b="0" dirty="0">
                <a:solidFill>
                  <a:srgbClr val="0F5494"/>
                </a:solidFill>
                <a:latin typeface="+mn-lt"/>
                <a:cs typeface="Times New Roman" pitchFamily="18" charset="0"/>
              </a:rPr>
              <a:t> </a:t>
            </a:r>
            <a:r>
              <a:rPr lang="de-DE" sz="1400" b="0" dirty="0" smtClean="0">
                <a:solidFill>
                  <a:srgbClr val="0F5494"/>
                </a:solidFill>
                <a:latin typeface="+mn-lt"/>
                <a:cs typeface="Times New Roman" pitchFamily="18" charset="0"/>
              </a:rPr>
              <a:t>(Annexes </a:t>
            </a:r>
            <a:r>
              <a:rPr lang="de-DE" sz="1400" b="0" dirty="0">
                <a:solidFill>
                  <a:srgbClr val="0F5494"/>
                </a:solidFill>
                <a:latin typeface="+mn-lt"/>
                <a:cs typeface="Times New Roman" pitchFamily="18" charset="0"/>
              </a:rPr>
              <a:t>I and </a:t>
            </a:r>
            <a:r>
              <a:rPr lang="de-DE" sz="1400" b="0" dirty="0" smtClean="0">
                <a:solidFill>
                  <a:srgbClr val="0F5494"/>
                </a:solidFill>
                <a:latin typeface="+mn-lt"/>
                <a:cs typeface="Times New Roman" pitchFamily="18" charset="0"/>
              </a:rPr>
              <a:t>II </a:t>
            </a:r>
            <a:r>
              <a:rPr lang="de-DE" sz="1400" b="0" dirty="0" err="1" smtClean="0">
                <a:solidFill>
                  <a:srgbClr val="0F5494"/>
                </a:solidFill>
                <a:latin typeface="+mn-lt"/>
                <a:cs typeface="Times New Roman" pitchFamily="18" charset="0"/>
              </a:rPr>
              <a:t>to</a:t>
            </a:r>
            <a:r>
              <a:rPr lang="de-DE" sz="1400" b="0" dirty="0" smtClean="0">
                <a:solidFill>
                  <a:srgbClr val="0F5494"/>
                </a:solidFill>
                <a:latin typeface="+mn-lt"/>
                <a:cs typeface="Times New Roman" pitchFamily="18" charset="0"/>
              </a:rPr>
              <a:t> Waste Framework </a:t>
            </a:r>
            <a:r>
              <a:rPr lang="de-DE" sz="1400" b="0" dirty="0" err="1" smtClean="0">
                <a:solidFill>
                  <a:srgbClr val="0F5494"/>
                </a:solidFill>
                <a:latin typeface="+mn-lt"/>
                <a:cs typeface="Times New Roman" pitchFamily="18" charset="0"/>
              </a:rPr>
              <a:t>Directive</a:t>
            </a:r>
            <a:r>
              <a:rPr lang="de-DE" sz="1400" b="0" dirty="0" smtClean="0">
                <a:solidFill>
                  <a:srgbClr val="0F5494"/>
                </a:solidFill>
                <a:latin typeface="+mn-lt"/>
                <a:cs typeface="Times New Roman" pitchFamily="18" charset="0"/>
              </a:rPr>
              <a:t>)</a:t>
            </a:r>
            <a:endParaRPr lang="en-GB" sz="1400" b="0" dirty="0">
              <a:solidFill>
                <a:srgbClr val="0F5494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956376" y="1101625"/>
            <a:ext cx="360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0" dirty="0" smtClean="0">
                <a:solidFill>
                  <a:srgbClr val="0F5494"/>
                </a:solidFill>
              </a:rPr>
              <a:t>*</a:t>
            </a:r>
            <a:endParaRPr lang="en-GB" sz="1600" b="0" dirty="0" err="1" smtClean="0">
              <a:solidFill>
                <a:srgbClr val="0F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214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Foliennummernplatzhalt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2AD6CA2-47EA-4F38-A52C-C2E792D3DE82}" type="slidenum">
              <a:rPr lang="en-GB" sz="1200" smtClean="0"/>
              <a:pPr/>
              <a:t>19</a:t>
            </a:fld>
            <a:endParaRPr lang="en-GB" sz="1200" smtClean="0"/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827584" y="304952"/>
            <a:ext cx="2703627" cy="520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>
            <a:lvl1pPr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7620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7620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7620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7620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None/>
            </a:pPr>
            <a:r>
              <a:rPr lang="en-GB" sz="2800" dirty="0">
                <a:solidFill>
                  <a:srgbClr val="FFC000"/>
                </a:solidFill>
              </a:rPr>
              <a:t>Annex </a:t>
            </a:r>
            <a:r>
              <a:rPr lang="en-GB" sz="2800" dirty="0" smtClean="0">
                <a:solidFill>
                  <a:srgbClr val="FFC000"/>
                </a:solidFill>
              </a:rPr>
              <a:t>II</a:t>
            </a:r>
            <a:endParaRPr lang="en-GB" sz="2800" dirty="0">
              <a:solidFill>
                <a:srgbClr val="FFC000"/>
              </a:solidFill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92765" y="1330410"/>
            <a:ext cx="8382000" cy="50323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spcBef>
                <a:spcPct val="500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en-GB" sz="2000" dirty="0" smtClean="0">
                <a:solidFill>
                  <a:srgbClr val="133176"/>
                </a:solidFill>
              </a:rPr>
              <a:t>Number </a:t>
            </a:r>
            <a:r>
              <a:rPr lang="en-GB" sz="2000" dirty="0">
                <a:solidFill>
                  <a:srgbClr val="133176"/>
                </a:solidFill>
              </a:rPr>
              <a:t>and capacity of treatment facilities</a:t>
            </a:r>
            <a:endParaRPr lang="en-GB" sz="2200" dirty="0" smtClean="0">
              <a:solidFill>
                <a:srgbClr val="133176"/>
              </a:solidFill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5529624" y="304951"/>
            <a:ext cx="3588635" cy="520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>
            <a:lvl1pPr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7620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7620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7620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7620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None/>
            </a:pPr>
            <a:r>
              <a:rPr lang="en-GB" sz="2800" dirty="0" smtClean="0">
                <a:solidFill>
                  <a:srgbClr val="FFC000"/>
                </a:solidFill>
              </a:rPr>
              <a:t>Treatment </a:t>
            </a:r>
            <a:r>
              <a:rPr lang="en-GB" sz="2800" dirty="0">
                <a:solidFill>
                  <a:srgbClr val="FFC000"/>
                </a:solidFill>
              </a:rPr>
              <a:t>facilities</a:t>
            </a:r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77581251"/>
              </p:ext>
            </p:extLst>
          </p:nvPr>
        </p:nvGraphicFramePr>
        <p:xfrm>
          <a:off x="371297" y="1833647"/>
          <a:ext cx="8424936" cy="4403665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75941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190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4930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4890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02351">
                <a:tc rowSpan="2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solidFill>
                            <a:srgbClr val="133176"/>
                          </a:solidFill>
                          <a:effectLst/>
                        </a:rPr>
                        <a:t>Item No</a:t>
                      </a:r>
                      <a:endParaRPr lang="de-DE" sz="1400" b="1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 rowSpan="2" gridSpan="2"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solidFill>
                            <a:srgbClr val="133176"/>
                          </a:solidFill>
                          <a:effectLst/>
                        </a:rPr>
                        <a:t>Type of facility</a:t>
                      </a:r>
                      <a:endParaRPr lang="de-DE" sz="1400" b="1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 rowSpan="2"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solidFill>
                            <a:srgbClr val="133176"/>
                          </a:solidFill>
                          <a:effectLst/>
                        </a:rPr>
                        <a:t>Required variables</a:t>
                      </a:r>
                      <a:endParaRPr lang="de-DE" sz="1400" b="1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2035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solidFill>
                            <a:srgbClr val="133176"/>
                          </a:solidFill>
                          <a:effectLst/>
                        </a:rPr>
                        <a:t>No. of facilities</a:t>
                      </a:r>
                      <a:endParaRPr lang="de-DE" sz="1400" b="1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solidFill>
                            <a:srgbClr val="133176"/>
                          </a:solidFill>
                          <a:effectLst/>
                        </a:rPr>
                        <a:t>Capacity</a:t>
                      </a:r>
                      <a:endParaRPr lang="de-DE" sz="1400" b="1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solidFill>
                            <a:srgbClr val="133176"/>
                          </a:solidFill>
                          <a:effectLst/>
                        </a:rPr>
                        <a:t>No. of facilities closed since last reference year</a:t>
                      </a:r>
                      <a:endParaRPr lang="de-DE" sz="1400" b="1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1568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solidFill>
                            <a:srgbClr val="133176"/>
                          </a:solidFill>
                          <a:effectLst/>
                        </a:rPr>
                        <a:t>1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 gridSpan="2"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solidFill>
                            <a:srgbClr val="133176"/>
                          </a:solidFill>
                          <a:effectLst/>
                        </a:rPr>
                        <a:t>Energy recovery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solidFill>
                            <a:srgbClr val="133176"/>
                          </a:solidFill>
                          <a:effectLst/>
                        </a:rPr>
                        <a:t>X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solidFill>
                            <a:srgbClr val="133176"/>
                          </a:solidFill>
                          <a:effectLst/>
                        </a:rPr>
                        <a:t>X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solidFill>
                            <a:srgbClr val="133176"/>
                          </a:solidFill>
                          <a:effectLst/>
                        </a:rPr>
                        <a:t>-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4414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solidFill>
                            <a:srgbClr val="133176"/>
                          </a:solidFill>
                          <a:effectLst/>
                        </a:rPr>
                        <a:t>2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 gridSpan="2"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solidFill>
                            <a:srgbClr val="133176"/>
                          </a:solidFill>
                          <a:effectLst/>
                        </a:rPr>
                        <a:t>Waste incineration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solidFill>
                            <a:srgbClr val="133176"/>
                          </a:solidFill>
                          <a:effectLst/>
                        </a:rPr>
                        <a:t>X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solidFill>
                            <a:srgbClr val="133176"/>
                          </a:solidFill>
                          <a:effectLst/>
                        </a:rPr>
                        <a:t>X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solidFill>
                            <a:srgbClr val="133176"/>
                          </a:solidFill>
                          <a:effectLst/>
                        </a:rPr>
                        <a:t>-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 smtClean="0">
                          <a:solidFill>
                            <a:srgbClr val="133176"/>
                          </a:solidFill>
                          <a:effectLst/>
                        </a:rPr>
                        <a:t>3a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 gridSpan="2"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solidFill>
                            <a:srgbClr val="133176"/>
                          </a:solidFill>
                          <a:effectLst/>
                        </a:rPr>
                        <a:t>Recovery </a:t>
                      </a:r>
                      <a:r>
                        <a:rPr lang="en-GB" sz="1600" dirty="0" smtClean="0">
                          <a:solidFill>
                            <a:srgbClr val="133176"/>
                          </a:solidFill>
                          <a:effectLst/>
                        </a:rPr>
                        <a:t>facilities</a:t>
                      </a:r>
                      <a:r>
                        <a:rPr lang="en-GB" sz="1600" baseline="0" dirty="0" smtClean="0">
                          <a:solidFill>
                            <a:srgbClr val="133176"/>
                          </a:solidFill>
                          <a:effectLst/>
                        </a:rPr>
                        <a:t> (recycling)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solidFill>
                            <a:srgbClr val="133176"/>
                          </a:solidFill>
                          <a:effectLst/>
                        </a:rPr>
                        <a:t>X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solidFill>
                            <a:srgbClr val="133176"/>
                          </a:solidFill>
                          <a:effectLst/>
                        </a:rPr>
                        <a:t>-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solidFill>
                            <a:srgbClr val="133176"/>
                          </a:solidFill>
                          <a:effectLst/>
                        </a:rPr>
                        <a:t>-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55289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 smtClean="0">
                          <a:solidFill>
                            <a:srgbClr val="133176"/>
                          </a:solidFill>
                          <a:effectLst/>
                        </a:rPr>
                        <a:t>3b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 gridSpan="2"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 smtClean="0">
                          <a:solidFill>
                            <a:srgbClr val="133176"/>
                          </a:solidFill>
                          <a:effectLst/>
                        </a:rPr>
                        <a:t>Backfilling</a:t>
                      </a:r>
                      <a:r>
                        <a:rPr lang="en-GB" sz="1600" baseline="0" dirty="0" smtClean="0">
                          <a:solidFill>
                            <a:srgbClr val="133176"/>
                          </a:solidFill>
                          <a:effectLst/>
                        </a:rPr>
                        <a:t> installations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solidFill>
                            <a:srgbClr val="133176"/>
                          </a:solidFill>
                          <a:effectLst/>
                        </a:rPr>
                        <a:t>X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solidFill>
                            <a:srgbClr val="133176"/>
                          </a:solidFill>
                          <a:effectLst/>
                        </a:rPr>
                        <a:t>-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solidFill>
                            <a:srgbClr val="133176"/>
                          </a:solidFill>
                          <a:effectLst/>
                        </a:rPr>
                        <a:t>-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55289">
                <a:tc rowSpan="3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solidFill>
                            <a:srgbClr val="133176"/>
                          </a:solidFill>
                          <a:effectLst/>
                        </a:rPr>
                        <a:t>4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solidFill>
                            <a:srgbClr val="133176"/>
                          </a:solidFill>
                          <a:effectLst/>
                        </a:rPr>
                        <a:t>Landfills for: 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noProof="0" dirty="0" smtClean="0">
                          <a:solidFill>
                            <a:srgbClr val="133176"/>
                          </a:solidFill>
                          <a:effectLst/>
                        </a:rPr>
                        <a:t>Hazardous</a:t>
                      </a:r>
                      <a:r>
                        <a:rPr lang="de-DE" sz="1600" dirty="0" smtClean="0">
                          <a:solidFill>
                            <a:srgbClr val="133176"/>
                          </a:solidFill>
                          <a:effectLst/>
                        </a:rPr>
                        <a:t> </a:t>
                      </a:r>
                      <a:r>
                        <a:rPr lang="en-GB" sz="1600" noProof="0" dirty="0" smtClean="0">
                          <a:solidFill>
                            <a:srgbClr val="133176"/>
                          </a:solidFill>
                          <a:effectLst/>
                        </a:rPr>
                        <a:t>waste</a:t>
                      </a:r>
                      <a:endParaRPr lang="en-GB" sz="1600" noProof="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de-DE" sz="1600" dirty="0">
                          <a:solidFill>
                            <a:srgbClr val="133176"/>
                          </a:solidFill>
                          <a:effectLst/>
                        </a:rPr>
                        <a:t>X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it-IT" sz="1600" dirty="0">
                          <a:solidFill>
                            <a:srgbClr val="133176"/>
                          </a:solidFill>
                          <a:effectLst/>
                        </a:rPr>
                        <a:t>X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it-IT" sz="1600" dirty="0">
                          <a:solidFill>
                            <a:srgbClr val="133176"/>
                          </a:solidFill>
                          <a:effectLst/>
                        </a:rPr>
                        <a:t>X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55289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noProof="0" dirty="0" smtClean="0">
                          <a:solidFill>
                            <a:srgbClr val="133176"/>
                          </a:solidFill>
                          <a:effectLst/>
                        </a:rPr>
                        <a:t>Non-</a:t>
                      </a:r>
                      <a:r>
                        <a:rPr lang="en-GB" sz="1600" noProof="0" dirty="0" err="1" smtClean="0">
                          <a:solidFill>
                            <a:srgbClr val="133176"/>
                          </a:solidFill>
                          <a:effectLst/>
                        </a:rPr>
                        <a:t>haz</a:t>
                      </a:r>
                      <a:r>
                        <a:rPr lang="en-GB" sz="1600" noProof="0" dirty="0" smtClean="0">
                          <a:solidFill>
                            <a:srgbClr val="133176"/>
                          </a:solidFill>
                          <a:effectLst/>
                        </a:rPr>
                        <a:t>. waste</a:t>
                      </a:r>
                      <a:endParaRPr lang="en-GB" sz="1600" noProof="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it-IT" sz="1600" dirty="0">
                          <a:solidFill>
                            <a:srgbClr val="133176"/>
                          </a:solidFill>
                          <a:effectLst/>
                        </a:rPr>
                        <a:t>X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it-IT" sz="1600" dirty="0">
                          <a:solidFill>
                            <a:srgbClr val="133176"/>
                          </a:solidFill>
                          <a:effectLst/>
                        </a:rPr>
                        <a:t>X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it-IT" sz="1600" dirty="0">
                          <a:solidFill>
                            <a:srgbClr val="133176"/>
                          </a:solidFill>
                          <a:effectLst/>
                        </a:rPr>
                        <a:t>X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55289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noProof="0" dirty="0" smtClean="0">
                          <a:solidFill>
                            <a:srgbClr val="133176"/>
                          </a:solidFill>
                          <a:effectLst/>
                        </a:rPr>
                        <a:t>Inert waste</a:t>
                      </a:r>
                      <a:endParaRPr lang="en-GB" sz="1600" noProof="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de-DE" sz="1600">
                          <a:solidFill>
                            <a:srgbClr val="133176"/>
                          </a:solidFill>
                          <a:effectLst/>
                        </a:rPr>
                        <a:t>X</a:t>
                      </a:r>
                      <a:endParaRPr lang="de-DE" sz="160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solidFill>
                            <a:srgbClr val="133176"/>
                          </a:solidFill>
                          <a:effectLst/>
                        </a:rPr>
                        <a:t>X</a:t>
                      </a:r>
                      <a:endParaRPr lang="de-DE" sz="160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solidFill>
                            <a:srgbClr val="133176"/>
                          </a:solidFill>
                          <a:effectLst/>
                        </a:rPr>
                        <a:t>X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39084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solidFill>
                            <a:srgbClr val="133176"/>
                          </a:solidFill>
                          <a:effectLst/>
                        </a:rPr>
                        <a:t>5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 gridSpan="2"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solidFill>
                            <a:srgbClr val="133176"/>
                          </a:solidFill>
                          <a:effectLst/>
                        </a:rPr>
                        <a:t>Other disposal facilities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Arial Narrow"/>
                        <a:ea typeface="Times New Roman"/>
                        <a:cs typeface="Arial"/>
                      </a:endParaRPr>
                    </a:p>
                  </a:txBody>
                  <a:tcPr marL="44452" marR="44452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solidFill>
                            <a:srgbClr val="133176"/>
                          </a:solidFill>
                          <a:effectLst/>
                        </a:rPr>
                        <a:t>-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solidFill>
                            <a:srgbClr val="133176"/>
                          </a:solidFill>
                          <a:effectLst/>
                        </a:rPr>
                        <a:t>-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solidFill>
                            <a:srgbClr val="133176"/>
                          </a:solidFill>
                          <a:effectLst/>
                        </a:rPr>
                        <a:t>-</a:t>
                      </a:r>
                      <a:endParaRPr lang="de-DE" sz="1600" dirty="0">
                        <a:solidFill>
                          <a:srgbClr val="13317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2" marR="44452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4273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Scope of this presentation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2348880"/>
            <a:ext cx="8229600" cy="3633788"/>
          </a:xfrm>
        </p:spPr>
        <p:txBody>
          <a:bodyPr/>
          <a:lstStyle/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GB" dirty="0" smtClean="0"/>
              <a:t>Environmental accounts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GB" dirty="0" smtClean="0"/>
              <a:t>Waste statistics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GB" dirty="0" smtClean="0"/>
              <a:t>Sustainable development indicators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57086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el 1"/>
          <p:cNvSpPr>
            <a:spLocks noGrp="1"/>
          </p:cNvSpPr>
          <p:nvPr>
            <p:ph type="title"/>
          </p:nvPr>
        </p:nvSpPr>
        <p:spPr>
          <a:xfrm>
            <a:off x="827584" y="32406"/>
            <a:ext cx="2664296" cy="936625"/>
          </a:xfrm>
        </p:spPr>
        <p:txBody>
          <a:bodyPr/>
          <a:lstStyle/>
          <a:p>
            <a:r>
              <a:rPr lang="de-DE" sz="2800" dirty="0" smtClean="0">
                <a:solidFill>
                  <a:srgbClr val="FFC000"/>
                </a:solidFill>
              </a:rPr>
              <a:t>Summary </a:t>
            </a:r>
          </a:p>
        </p:txBody>
      </p:sp>
      <p:sp>
        <p:nvSpPr>
          <p:cNvPr id="34820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7177709" y="6381750"/>
            <a:ext cx="1616123" cy="287610"/>
          </a:xfrm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46B4EF88-84A5-4CAB-8299-2E342683E9F9}" type="slidenum">
              <a:rPr lang="en-GB" sz="1200" smtClean="0"/>
              <a:pPr/>
              <a:t>20</a:t>
            </a:fld>
            <a:endParaRPr lang="en-GB" sz="1200" smtClean="0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53816803"/>
              </p:ext>
            </p:extLst>
          </p:nvPr>
        </p:nvGraphicFramePr>
        <p:xfrm>
          <a:off x="296683" y="1412776"/>
          <a:ext cx="8739813" cy="498876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5841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117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4796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4796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4796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962407">
                <a:tc>
                  <a:txBody>
                    <a:bodyPr/>
                    <a:lstStyle/>
                    <a:p>
                      <a:r>
                        <a:rPr lang="en-GB" sz="1400" baseline="0" noProof="0" dirty="0" smtClean="0">
                          <a:solidFill>
                            <a:srgbClr val="133176"/>
                          </a:solidFill>
                        </a:rPr>
                        <a:t>        </a:t>
                      </a:r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Data</a:t>
                      </a:r>
                      <a:r>
                        <a:rPr lang="en-GB" sz="1400" baseline="0" noProof="0" dirty="0" smtClean="0">
                          <a:solidFill>
                            <a:srgbClr val="133176"/>
                          </a:solidFill>
                        </a:rPr>
                        <a:t> set</a:t>
                      </a:r>
                    </a:p>
                    <a:p>
                      <a:endParaRPr lang="en-GB" sz="1400" baseline="0" noProof="0" dirty="0" smtClean="0">
                        <a:solidFill>
                          <a:srgbClr val="133176"/>
                        </a:solidFill>
                      </a:endParaRPr>
                    </a:p>
                    <a:p>
                      <a:r>
                        <a:rPr lang="en-GB" sz="1400" baseline="0" noProof="0" dirty="0" smtClean="0">
                          <a:solidFill>
                            <a:srgbClr val="133176"/>
                          </a:solidFill>
                        </a:rPr>
                        <a:t>Description,</a:t>
                      </a:r>
                    </a:p>
                    <a:p>
                      <a:r>
                        <a:rPr lang="en-GB" sz="1400" baseline="0" noProof="0" dirty="0" smtClean="0">
                          <a:solidFill>
                            <a:srgbClr val="133176"/>
                          </a:solidFill>
                        </a:rPr>
                        <a:t>Code …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Waste generation</a:t>
                      </a:r>
                    </a:p>
                    <a:p>
                      <a:pPr algn="ctr"/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 1</a:t>
                      </a:r>
                    </a:p>
                    <a:p>
                      <a:pPr algn="ctr"/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GENER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Waste treatment</a:t>
                      </a:r>
                    </a:p>
                    <a:p>
                      <a:pPr algn="ctr"/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2</a:t>
                      </a:r>
                      <a:r>
                        <a:rPr lang="en-GB" sz="1400" baseline="0" noProof="0" dirty="0" smtClean="0">
                          <a:solidFill>
                            <a:srgbClr val="133176"/>
                          </a:solidFill>
                        </a:rPr>
                        <a:t> </a:t>
                      </a:r>
                    </a:p>
                    <a:p>
                      <a:pPr algn="ctr"/>
                      <a:r>
                        <a:rPr lang="en-GB" sz="1400" baseline="0" noProof="0" dirty="0" smtClean="0">
                          <a:solidFill>
                            <a:srgbClr val="133176"/>
                          </a:solidFill>
                        </a:rPr>
                        <a:t>TREATM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Treatment infrastructure</a:t>
                      </a:r>
                      <a:r>
                        <a:rPr lang="en-GB" sz="1400" baseline="0" noProof="0" dirty="0" smtClean="0">
                          <a:solidFill>
                            <a:srgbClr val="133176"/>
                          </a:solidFill>
                        </a:rPr>
                        <a:t> and collection coverage</a:t>
                      </a:r>
                    </a:p>
                    <a:p>
                      <a:pPr algn="ctr"/>
                      <a:r>
                        <a:rPr lang="en-GB" sz="1400" baseline="0" noProof="0" dirty="0" smtClean="0">
                          <a:solidFill>
                            <a:srgbClr val="133176"/>
                          </a:solidFill>
                        </a:rPr>
                        <a:t>3</a:t>
                      </a:r>
                    </a:p>
                    <a:p>
                      <a:pPr algn="ctr"/>
                      <a:r>
                        <a:rPr lang="en-GB" sz="1400" baseline="0" noProof="0" dirty="0" smtClean="0">
                          <a:solidFill>
                            <a:srgbClr val="133176"/>
                          </a:solidFill>
                        </a:rPr>
                        <a:t>REGIO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37793">
                <a:tc>
                  <a:txBody>
                    <a:bodyPr/>
                    <a:lstStyle/>
                    <a:p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Characteristics: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Waste</a:t>
                      </a:r>
                      <a:r>
                        <a:rPr lang="en-GB" sz="1400" baseline="0" noProof="0" dirty="0" smtClean="0">
                          <a:solidFill>
                            <a:srgbClr val="133176"/>
                          </a:solidFill>
                        </a:rPr>
                        <a:t> generated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Waste treated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No.</a:t>
                      </a:r>
                      <a:r>
                        <a:rPr lang="en-GB" sz="1400" baseline="0" noProof="0" dirty="0" smtClean="0">
                          <a:solidFill>
                            <a:srgbClr val="133176"/>
                          </a:solidFill>
                        </a:rPr>
                        <a:t> and capacity of treatment installations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Coverage of waste collection scheme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Breakdown by: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Font typeface="Arial" pitchFamily="34" charset="0"/>
                        <a:buNone/>
                      </a:pPr>
                      <a:r>
                        <a:rPr lang="en-GB" sz="1400" kern="1200" noProof="0" dirty="0" smtClean="0">
                          <a:solidFill>
                            <a:srgbClr val="133176"/>
                          </a:solidFill>
                          <a:latin typeface="+mn-lt"/>
                          <a:ea typeface="+mn-ea"/>
                          <a:cs typeface="+mn-cs"/>
                        </a:rPr>
                        <a:t>18  economic sectors (NACE)</a:t>
                      </a:r>
                    </a:p>
                    <a:p>
                      <a:pPr marL="0" indent="0" algn="ctr" defTabSz="914400" rtl="0" eaLnBrk="1" latinLnBrk="0" hangingPunct="1">
                        <a:buFont typeface="Arial" pitchFamily="34" charset="0"/>
                        <a:buNone/>
                      </a:pPr>
                      <a:r>
                        <a:rPr lang="en-GB" sz="1400" kern="1200" noProof="0" dirty="0" smtClean="0">
                          <a:solidFill>
                            <a:srgbClr val="133176"/>
                          </a:solidFill>
                          <a:latin typeface="+mn-lt"/>
                          <a:ea typeface="+mn-ea"/>
                          <a:cs typeface="+mn-cs"/>
                        </a:rPr>
                        <a:t>1  sector ‚households‘</a:t>
                      </a:r>
                    </a:p>
                  </a:txBody>
                  <a:tcPr marL="91435" marR="91435" marT="45718" marB="45718" anchor="ctr"/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6  waste treatment categories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5  waste treatment categories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not</a:t>
                      </a:r>
                      <a:r>
                        <a:rPr lang="en-GB" sz="1400" baseline="0" noProof="0" dirty="0" smtClean="0">
                          <a:solidFill>
                            <a:srgbClr val="133176"/>
                          </a:solidFill>
                        </a:rPr>
                        <a:t> applicable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11308">
                <a:tc>
                  <a:txBody>
                    <a:bodyPr/>
                    <a:lstStyle/>
                    <a:p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No of waste categories (EWC-Stat):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51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51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Not</a:t>
                      </a:r>
                      <a:r>
                        <a:rPr lang="en-GB" sz="1400" baseline="0" noProof="0" dirty="0" smtClean="0">
                          <a:solidFill>
                            <a:srgbClr val="133176"/>
                          </a:solidFill>
                        </a:rPr>
                        <a:t> applicable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1  (mixed household</a:t>
                      </a:r>
                      <a:r>
                        <a:rPr lang="en-GB" sz="1400" baseline="0" noProof="0" dirty="0" smtClean="0">
                          <a:solidFill>
                            <a:srgbClr val="133176"/>
                          </a:solidFill>
                        </a:rPr>
                        <a:t> and similar waste)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Reporting</a:t>
                      </a:r>
                      <a:r>
                        <a:rPr lang="en-GB" sz="1400" baseline="0" noProof="0" dirty="0" smtClean="0">
                          <a:solidFill>
                            <a:srgbClr val="133176"/>
                          </a:solidFill>
                        </a:rPr>
                        <a:t> units: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tonnes 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tonnes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tonnes/year</a:t>
                      </a:r>
                    </a:p>
                    <a:p>
                      <a:pPr algn="ctr"/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m³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% of population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61964">
                <a:tc>
                  <a:txBody>
                    <a:bodyPr/>
                    <a:lstStyle/>
                    <a:p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Geographical level: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national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national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NUTS 2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national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Legal</a:t>
                      </a:r>
                      <a:r>
                        <a:rPr lang="en-GB" sz="1400" baseline="0" noProof="0" dirty="0" smtClean="0">
                          <a:solidFill>
                            <a:srgbClr val="133176"/>
                          </a:solidFill>
                        </a:rPr>
                        <a:t> basis: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Annex</a:t>
                      </a:r>
                      <a:r>
                        <a:rPr lang="en-GB" sz="1400" baseline="0" noProof="0" dirty="0" smtClean="0">
                          <a:solidFill>
                            <a:srgbClr val="133176"/>
                          </a:solidFill>
                        </a:rPr>
                        <a:t> I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Annex II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Annex II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 smtClean="0">
                          <a:solidFill>
                            <a:srgbClr val="133176"/>
                          </a:solidFill>
                        </a:rPr>
                        <a:t>Annex I</a:t>
                      </a:r>
                      <a:endParaRPr lang="en-GB" sz="1400" noProof="0" dirty="0">
                        <a:solidFill>
                          <a:srgbClr val="133176"/>
                        </a:solidFill>
                      </a:endParaRPr>
                    </a:p>
                  </a:txBody>
                  <a:tcPr marL="91435" marR="91435" marT="45718" marB="45718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7" name="Titel 1"/>
          <p:cNvSpPr txBox="1">
            <a:spLocks/>
          </p:cNvSpPr>
          <p:nvPr/>
        </p:nvSpPr>
        <p:spPr bwMode="auto">
          <a:xfrm>
            <a:off x="5580112" y="32406"/>
            <a:ext cx="3456384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/>
            <a:r>
              <a:rPr lang="de-DE" sz="2800" dirty="0" smtClean="0">
                <a:solidFill>
                  <a:srgbClr val="FFC000"/>
                </a:solidFill>
              </a:rPr>
              <a:t>Data </a:t>
            </a:r>
            <a:r>
              <a:rPr lang="de-DE" sz="2800" dirty="0" err="1" smtClean="0">
                <a:solidFill>
                  <a:srgbClr val="FFC000"/>
                </a:solidFill>
              </a:rPr>
              <a:t>requirements</a:t>
            </a:r>
            <a:endParaRPr lang="de-DE" sz="2800" dirty="0" smtClean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315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liennummernplatzhalt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38C9FE3-79F9-4379-9434-068EE94D3A54}" type="slidenum">
              <a:rPr lang="en-GB" sz="1200" smtClean="0"/>
              <a:pPr/>
              <a:t>21</a:t>
            </a:fld>
            <a:endParaRPr lang="en-GB" sz="1200" smtClean="0"/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043608" y="230431"/>
            <a:ext cx="2377083" cy="520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>
            <a:lvl1pPr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7620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7620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7620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7620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2800" dirty="0" smtClean="0">
                <a:solidFill>
                  <a:srgbClr val="FFD624"/>
                </a:solidFill>
              </a:rPr>
              <a:t>EWC-Stat</a:t>
            </a:r>
            <a:endParaRPr lang="en-GB" sz="2800" dirty="0">
              <a:solidFill>
                <a:srgbClr val="FFD624"/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61626" y="1268760"/>
            <a:ext cx="8424862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342900" indent="-34290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1200"/>
              </a:spcAft>
              <a:buClr>
                <a:srgbClr val="0F5494"/>
              </a:buClr>
            </a:pPr>
            <a:r>
              <a:rPr lang="en-GB" dirty="0" smtClean="0">
                <a:solidFill>
                  <a:srgbClr val="0F5494"/>
                </a:solidFill>
                <a:latin typeface="+mn-lt"/>
                <a:cs typeface="+mn-cs"/>
              </a:rPr>
              <a:t>EWC-Stat (Version 4, Section 2, Annex I)</a:t>
            </a:r>
            <a:endParaRPr lang="en-GB" dirty="0">
              <a:solidFill>
                <a:srgbClr val="0F5494"/>
              </a:solidFill>
              <a:latin typeface="+mn-lt"/>
              <a:cs typeface="+mn-cs"/>
            </a:endParaRPr>
          </a:p>
          <a:p>
            <a:pPr eaLnBrk="1" hangingPunct="1">
              <a:spcAft>
                <a:spcPts val="1200"/>
              </a:spcAft>
              <a:buClr>
                <a:srgbClr val="0F5494"/>
              </a:buClr>
              <a:buFont typeface="Wingdings" pitchFamily="2" charset="2"/>
              <a:buChar char="§"/>
            </a:pPr>
            <a:r>
              <a:rPr lang="en-GB" sz="2200" b="0" dirty="0">
                <a:solidFill>
                  <a:srgbClr val="0F5494"/>
                </a:solidFill>
                <a:latin typeface="+mn-lt"/>
                <a:cs typeface="+mn-cs"/>
              </a:rPr>
              <a:t>The EWC-Stat is a material-oriented aggregation of the List of </a:t>
            </a:r>
            <a:r>
              <a:rPr lang="en-GB" sz="2200" b="0" dirty="0" smtClean="0">
                <a:solidFill>
                  <a:srgbClr val="0F5494"/>
                </a:solidFill>
                <a:latin typeface="+mn-lt"/>
                <a:cs typeface="+mn-cs"/>
              </a:rPr>
              <a:t>Wastes (</a:t>
            </a:r>
            <a:r>
              <a:rPr lang="en-GB" sz="2200" b="0" dirty="0" err="1" smtClean="0">
                <a:solidFill>
                  <a:srgbClr val="0F5494"/>
                </a:solidFill>
                <a:latin typeface="+mn-lt"/>
                <a:cs typeface="+mn-cs"/>
              </a:rPr>
              <a:t>LoW</a:t>
            </a:r>
            <a:r>
              <a:rPr lang="en-GB" sz="2200" b="0" dirty="0" smtClean="0">
                <a:solidFill>
                  <a:srgbClr val="0F5494"/>
                </a:solidFill>
                <a:latin typeface="+mn-lt"/>
                <a:cs typeface="+mn-cs"/>
              </a:rPr>
              <a:t>, Com Dec 532/2000/EC)</a:t>
            </a:r>
          </a:p>
          <a:p>
            <a:pPr eaLnBrk="1" hangingPunct="1">
              <a:spcAft>
                <a:spcPts val="1200"/>
              </a:spcAft>
              <a:buClr>
                <a:srgbClr val="0F5494"/>
              </a:buClr>
              <a:buFont typeface="Wingdings" pitchFamily="2" charset="2"/>
              <a:buChar char="§"/>
            </a:pPr>
            <a:r>
              <a:rPr lang="en-GB" sz="2200" b="0" dirty="0">
                <a:solidFill>
                  <a:srgbClr val="0F5494"/>
                </a:solidFill>
                <a:latin typeface="+mn-lt"/>
                <a:cs typeface="+mn-cs"/>
              </a:rPr>
              <a:t>Every entry of the EWC-Stat corresponds to one or more entries of the List of Wastes (1:n-relationship)</a:t>
            </a:r>
          </a:p>
          <a:p>
            <a:pPr eaLnBrk="1" hangingPunct="1">
              <a:spcAft>
                <a:spcPts val="1200"/>
              </a:spcAft>
              <a:buClr>
                <a:srgbClr val="0F5494"/>
              </a:buClr>
              <a:buFont typeface="Wingdings" pitchFamily="2" charset="2"/>
              <a:buChar char="§"/>
            </a:pPr>
            <a:r>
              <a:rPr lang="en-GB" sz="2200" b="0" dirty="0" smtClean="0">
                <a:solidFill>
                  <a:srgbClr val="0F5494"/>
                </a:solidFill>
                <a:latin typeface="+mn-lt"/>
                <a:cs typeface="+mn-cs"/>
              </a:rPr>
              <a:t>This </a:t>
            </a:r>
            <a:r>
              <a:rPr lang="en-GB" sz="2200" b="0" dirty="0">
                <a:solidFill>
                  <a:srgbClr val="0F5494"/>
                </a:solidFill>
                <a:latin typeface="+mn-lt"/>
                <a:cs typeface="+mn-cs"/>
              </a:rPr>
              <a:t>relation allows an unambiguous </a:t>
            </a:r>
            <a:r>
              <a:rPr lang="en-GB" sz="2200" b="0" dirty="0" smtClean="0">
                <a:solidFill>
                  <a:srgbClr val="0F5494"/>
                </a:solidFill>
                <a:latin typeface="+mn-lt"/>
                <a:cs typeface="+mn-cs"/>
              </a:rPr>
              <a:t>conversion </a:t>
            </a:r>
            <a:r>
              <a:rPr lang="en-GB" sz="2200" b="0" dirty="0">
                <a:solidFill>
                  <a:srgbClr val="0F5494"/>
                </a:solidFill>
                <a:latin typeface="+mn-lt"/>
                <a:cs typeface="+mn-cs"/>
              </a:rPr>
              <a:t>of the </a:t>
            </a:r>
            <a:r>
              <a:rPr lang="en-GB" sz="2200" b="0" dirty="0" err="1">
                <a:solidFill>
                  <a:srgbClr val="0F5494"/>
                </a:solidFill>
                <a:latin typeface="+mn-lt"/>
                <a:cs typeface="+mn-cs"/>
              </a:rPr>
              <a:t>LoW</a:t>
            </a:r>
            <a:r>
              <a:rPr lang="en-GB" sz="2200" b="0" dirty="0">
                <a:solidFill>
                  <a:srgbClr val="0F5494"/>
                </a:solidFill>
                <a:latin typeface="+mn-lt"/>
                <a:cs typeface="+mn-cs"/>
              </a:rPr>
              <a:t> into the EWC-Stat on the basis of the Table of Equivalence in Annex III </a:t>
            </a:r>
            <a:r>
              <a:rPr lang="en-GB" sz="2200" b="0" dirty="0" err="1" smtClean="0">
                <a:solidFill>
                  <a:srgbClr val="0F5494"/>
                </a:solidFill>
                <a:latin typeface="+mn-lt"/>
                <a:cs typeface="+mn-cs"/>
              </a:rPr>
              <a:t>WStatR</a:t>
            </a:r>
            <a:r>
              <a:rPr lang="en-GB" sz="2200" b="0" dirty="0" smtClean="0">
                <a:solidFill>
                  <a:srgbClr val="0F5494"/>
                </a:solidFill>
                <a:latin typeface="+mn-lt"/>
                <a:cs typeface="+mn-cs"/>
              </a:rPr>
              <a:t> </a:t>
            </a:r>
            <a:endParaRPr lang="en-GB" sz="2200" b="0" dirty="0">
              <a:solidFill>
                <a:srgbClr val="0F5494"/>
              </a:solidFill>
              <a:latin typeface="+mn-lt"/>
              <a:cs typeface="+mn-cs"/>
            </a:endParaRPr>
          </a:p>
          <a:p>
            <a:pPr lvl="1" eaLnBrk="1" hangingPunct="1">
              <a:spcAft>
                <a:spcPts val="1200"/>
              </a:spcAft>
              <a:buClr>
                <a:srgbClr val="0F5494"/>
              </a:buClr>
              <a:buFont typeface="Wingdings" pitchFamily="2" charset="2"/>
              <a:buChar char="§"/>
            </a:pPr>
            <a:r>
              <a:rPr lang="en-GB" sz="2200" b="0" dirty="0">
                <a:solidFill>
                  <a:srgbClr val="0F5494"/>
                </a:solidFill>
                <a:latin typeface="+mn-lt"/>
                <a:cs typeface="+mn-cs"/>
              </a:rPr>
              <a:t>Countries that collect data by the LoW can convert the results into WStatR formats on the basis of WStatR Annex III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580112" y="14988"/>
            <a:ext cx="3384054" cy="951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>
            <a:lvl1pPr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7620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7620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7620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7620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sz="2800" dirty="0" smtClean="0">
                <a:solidFill>
                  <a:srgbClr val="FFD624"/>
                </a:solidFill>
              </a:rPr>
              <a:t>Statistical </a:t>
            </a:r>
            <a:r>
              <a:rPr lang="en-GB" sz="2800" smtClean="0">
                <a:solidFill>
                  <a:srgbClr val="FFD624"/>
                </a:solidFill>
              </a:rPr>
              <a:t>waste classification</a:t>
            </a:r>
            <a:endParaRPr lang="en-GB" sz="2800" dirty="0">
              <a:solidFill>
                <a:srgbClr val="FFD6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662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179512" y="1412777"/>
            <a:ext cx="8964488" cy="4680520"/>
          </a:xfrm>
        </p:spPr>
        <p:txBody>
          <a:bodyPr/>
          <a:lstStyle/>
          <a:p>
            <a:pPr marL="400050" lvl="1" indent="0">
              <a:spcAft>
                <a:spcPts val="1200"/>
              </a:spcAft>
              <a:buNone/>
            </a:pPr>
            <a:r>
              <a:rPr lang="en-GB" dirty="0" smtClean="0">
                <a:cs typeface="Times New Roman" pitchFamily="18" charset="0"/>
              </a:rPr>
              <a:t>Annex I - All </a:t>
            </a:r>
            <a:r>
              <a:rPr lang="en-GB" dirty="0">
                <a:cs typeface="Times New Roman" pitchFamily="18" charset="0"/>
              </a:rPr>
              <a:t>waste generated within the country:</a:t>
            </a:r>
          </a:p>
          <a:p>
            <a:pPr marL="800100" lvl="1">
              <a:spcAft>
                <a:spcPts val="0"/>
              </a:spcAft>
              <a:buFont typeface="Wingdings" pitchFamily="2" charset="2"/>
              <a:buChar char="§"/>
            </a:pPr>
            <a:r>
              <a:rPr lang="en-GB" b="0" dirty="0">
                <a:cs typeface="Times New Roman" pitchFamily="18" charset="0"/>
              </a:rPr>
              <a:t>Includes waste that is exported</a:t>
            </a:r>
          </a:p>
          <a:p>
            <a:pPr marL="800100" lvl="1">
              <a:spcAft>
                <a:spcPts val="1200"/>
              </a:spcAft>
              <a:buFont typeface="Wingdings" pitchFamily="2" charset="2"/>
              <a:buChar char="§"/>
            </a:pPr>
            <a:r>
              <a:rPr lang="en-GB" b="0" dirty="0">
                <a:cs typeface="Times New Roman" pitchFamily="18" charset="0"/>
              </a:rPr>
              <a:t>Excludes waste that is imported</a:t>
            </a:r>
          </a:p>
          <a:p>
            <a:pPr marL="457200" lvl="1" indent="0">
              <a:spcBef>
                <a:spcPts val="600"/>
              </a:spcBef>
              <a:spcAft>
                <a:spcPts val="1200"/>
              </a:spcAft>
              <a:buNone/>
              <a:defRPr/>
            </a:pPr>
            <a:r>
              <a:rPr lang="en-GB" dirty="0" smtClean="0">
                <a:cs typeface="Times New Roman" pitchFamily="18" charset="0"/>
              </a:rPr>
              <a:t>Annex II - All </a:t>
            </a:r>
            <a:r>
              <a:rPr lang="en-GB" dirty="0">
                <a:cs typeface="Times New Roman" pitchFamily="18" charset="0"/>
              </a:rPr>
              <a:t>waste </a:t>
            </a:r>
            <a:r>
              <a:rPr lang="en-GB" dirty="0" smtClean="0">
                <a:cs typeface="Times New Roman" pitchFamily="18" charset="0"/>
              </a:rPr>
              <a:t>treated within </a:t>
            </a:r>
            <a:r>
              <a:rPr lang="en-GB" dirty="0">
                <a:cs typeface="Times New Roman" pitchFamily="18" charset="0"/>
              </a:rPr>
              <a:t>the country</a:t>
            </a:r>
          </a:p>
          <a:p>
            <a:pPr marL="800100" lvl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GB" b="0" dirty="0">
                <a:cs typeface="Times New Roman" pitchFamily="18" charset="0"/>
              </a:rPr>
              <a:t>Excludes waste that is exported</a:t>
            </a:r>
          </a:p>
          <a:p>
            <a:pPr marL="800100" lvl="1">
              <a:spcAft>
                <a:spcPts val="1200"/>
              </a:spcAft>
              <a:buFont typeface="Wingdings" pitchFamily="2" charset="2"/>
              <a:buChar char="§"/>
              <a:defRPr/>
            </a:pPr>
            <a:r>
              <a:rPr lang="en-GB" b="0" dirty="0">
                <a:cs typeface="Times New Roman" pitchFamily="18" charset="0"/>
              </a:rPr>
              <a:t>Includes waste that is imported</a:t>
            </a:r>
          </a:p>
          <a:p>
            <a:pPr marL="914400" lvl="2" indent="0">
              <a:spcBef>
                <a:spcPts val="600"/>
              </a:spcBef>
              <a:spcAft>
                <a:spcPts val="1200"/>
              </a:spcAft>
              <a:defRPr/>
            </a:pPr>
            <a:r>
              <a:rPr lang="en-GB" sz="1800" dirty="0" smtClean="0">
                <a:solidFill>
                  <a:schemeClr val="accent6">
                    <a:lumMod val="75000"/>
                  </a:schemeClr>
                </a:solidFill>
                <a:cs typeface="Times New Roman" pitchFamily="18" charset="0"/>
              </a:rPr>
              <a:t>Different coverage than Annex I on waste generation</a:t>
            </a:r>
            <a:endParaRPr lang="en-GB" sz="1800" dirty="0">
              <a:solidFill>
                <a:schemeClr val="accent6">
                  <a:lumMod val="75000"/>
                </a:schemeClr>
              </a:solidFill>
              <a:cs typeface="Times New Roman" pitchFamily="18" charset="0"/>
            </a:endParaRPr>
          </a:p>
          <a:p>
            <a:pPr marL="457200" lvl="1" indent="0">
              <a:spcBef>
                <a:spcPts val="600"/>
              </a:spcBef>
              <a:spcAft>
                <a:spcPts val="1200"/>
              </a:spcAft>
              <a:buNone/>
              <a:defRPr/>
            </a:pPr>
            <a:r>
              <a:rPr lang="en-GB" dirty="0">
                <a:cs typeface="Times New Roman" pitchFamily="18" charset="0"/>
              </a:rPr>
              <a:t>Annex II refers to the final treatment of waste</a:t>
            </a:r>
          </a:p>
          <a:p>
            <a:pPr marL="800100" lvl="1">
              <a:spcAft>
                <a:spcPts val="1200"/>
              </a:spcAft>
              <a:buFont typeface="Wingdings" pitchFamily="2" charset="2"/>
              <a:buChar char="§"/>
              <a:defRPr/>
            </a:pPr>
            <a:r>
              <a:rPr lang="en-GB" b="0" dirty="0">
                <a:cs typeface="Times New Roman" pitchFamily="18" charset="0"/>
              </a:rPr>
              <a:t>Pre-treatment operations (e.g. sorting) shall not be reported</a:t>
            </a:r>
          </a:p>
        </p:txBody>
      </p:sp>
      <p:sp>
        <p:nvSpPr>
          <p:cNvPr id="27651" name="Foliennummernplatzhalt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1AA3613-B4D5-4107-9F06-73AC8D75E036}" type="slidenum">
              <a:rPr lang="en-GB" sz="1200" smtClean="0"/>
              <a:pPr/>
              <a:t>22</a:t>
            </a:fld>
            <a:endParaRPr lang="en-GB" sz="1200" dirty="0" smtClean="0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539552" y="332657"/>
            <a:ext cx="3168352" cy="520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>
            <a:lvl1pPr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7620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7620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7620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7620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None/>
            </a:pPr>
            <a:r>
              <a:rPr lang="en-GB" sz="2800" dirty="0" smtClean="0">
                <a:solidFill>
                  <a:srgbClr val="FFC000"/>
                </a:solidFill>
              </a:rPr>
              <a:t>Annexes I and II</a:t>
            </a:r>
            <a:endParaRPr lang="en-GB" sz="2800" dirty="0">
              <a:solidFill>
                <a:srgbClr val="FFC000"/>
              </a:solidFill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826932" y="332656"/>
            <a:ext cx="3096344" cy="520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>
            <a:lvl1pPr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7620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7620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7620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7620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7620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None/>
            </a:pPr>
            <a:r>
              <a:rPr lang="en-GB" sz="2800" dirty="0" smtClean="0">
                <a:solidFill>
                  <a:srgbClr val="FFC000"/>
                </a:solidFill>
              </a:rPr>
              <a:t>Coverage</a:t>
            </a:r>
            <a:endParaRPr lang="en-GB" sz="2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751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3" y="24868"/>
            <a:ext cx="3322588" cy="936625"/>
          </a:xfrm>
        </p:spPr>
        <p:txBody>
          <a:bodyPr/>
          <a:lstStyle/>
          <a:p>
            <a:pPr eaLnBrk="1" hangingPunct="1"/>
            <a:r>
              <a:rPr lang="en-GB" sz="2600" dirty="0" smtClean="0">
                <a:solidFill>
                  <a:srgbClr val="FFD624"/>
                </a:solidFill>
              </a:rPr>
              <a:t>Quality Report</a:t>
            </a:r>
            <a:endParaRPr lang="en-GB" sz="2600" b="0" dirty="0" smtClean="0">
              <a:solidFill>
                <a:srgbClr val="FFD624"/>
              </a:solidFill>
            </a:endParaRPr>
          </a:p>
        </p:txBody>
      </p:sp>
      <p:sp>
        <p:nvSpPr>
          <p:cNvPr id="1638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16216" y="6165304"/>
            <a:ext cx="2133600" cy="476250"/>
          </a:xfrm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6F87722F-882D-4294-A581-60147759E307}" type="slidenum">
              <a:rPr lang="fr-FR" sz="1400">
                <a:solidFill>
                  <a:srgbClr val="000000"/>
                </a:solidFill>
              </a:rPr>
              <a:pPr/>
              <a:t>23</a:t>
            </a:fld>
            <a:endParaRPr lang="fr-FR" sz="1400">
              <a:solidFill>
                <a:srgbClr val="000000"/>
              </a:solidFill>
            </a:endParaRPr>
          </a:p>
        </p:txBody>
      </p:sp>
      <p:sp>
        <p:nvSpPr>
          <p:cNvPr id="16389" name="Rectangle 6"/>
          <p:cNvSpPr>
            <a:spLocks noChangeArrowheads="1"/>
          </p:cNvSpPr>
          <p:nvPr/>
        </p:nvSpPr>
        <p:spPr bwMode="auto">
          <a:xfrm>
            <a:off x="683569" y="1491566"/>
            <a:ext cx="7545387" cy="3593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spcAft>
                <a:spcPct val="40000"/>
              </a:spcAft>
              <a:buFont typeface="Wingdings" pitchFamily="2" charset="2"/>
              <a:buChar char="§"/>
            </a:pPr>
            <a:r>
              <a:rPr lang="en-GB" sz="2400" b="1" dirty="0">
                <a:solidFill>
                  <a:srgbClr val="0F3277"/>
                </a:solidFill>
              </a:rPr>
              <a:t>Commission Regulation 1445/2005/EC</a:t>
            </a:r>
            <a:r>
              <a:rPr lang="en-GB" b="1" dirty="0">
                <a:solidFill>
                  <a:srgbClr val="0F3277"/>
                </a:solidFill>
              </a:rPr>
              <a:t/>
            </a:r>
            <a:br>
              <a:rPr lang="en-GB" b="1" dirty="0">
                <a:solidFill>
                  <a:srgbClr val="0F3277"/>
                </a:solidFill>
              </a:rPr>
            </a:br>
            <a:r>
              <a:rPr lang="en-GB" sz="1800" i="1" dirty="0">
                <a:solidFill>
                  <a:srgbClr val="006699"/>
                </a:solidFill>
              </a:rPr>
              <a:t>defining the proper quality evaluation criteria and the contents of the quality reports for waste statistics</a:t>
            </a:r>
          </a:p>
          <a:p>
            <a:pPr marL="342900" indent="-342900" eaLnBrk="1" hangingPunct="1">
              <a:spcBef>
                <a:spcPct val="55000"/>
              </a:spcBef>
              <a:spcAft>
                <a:spcPct val="40000"/>
              </a:spcAft>
              <a:buFont typeface="Wingdings" pitchFamily="2" charset="2"/>
              <a:buChar char="§"/>
            </a:pPr>
            <a:r>
              <a:rPr lang="en-GB" sz="2000" dirty="0" smtClean="0">
                <a:solidFill>
                  <a:srgbClr val="0F3277"/>
                </a:solidFill>
              </a:rPr>
              <a:t>Part </a:t>
            </a:r>
            <a:r>
              <a:rPr lang="en-GB" sz="2000" dirty="0">
                <a:solidFill>
                  <a:srgbClr val="0F3277"/>
                </a:solidFill>
              </a:rPr>
              <a:t>1 – general description of methods applied</a:t>
            </a:r>
          </a:p>
          <a:p>
            <a:pPr marL="800100" lvl="1" indent="-342900" eaLnBrk="1" hangingPunct="1">
              <a:spcBef>
                <a:spcPct val="20000"/>
              </a:spcBef>
              <a:spcAft>
                <a:spcPct val="40000"/>
              </a:spcAft>
              <a:buFont typeface="Wingdings" pitchFamily="2" charset="2"/>
              <a:buChar char="§"/>
            </a:pPr>
            <a:r>
              <a:rPr lang="en-GB" sz="2000" b="0" dirty="0">
                <a:solidFill>
                  <a:srgbClr val="0F3277"/>
                </a:solidFill>
              </a:rPr>
              <a:t>Survey </a:t>
            </a:r>
          </a:p>
          <a:p>
            <a:pPr marL="800100" lvl="1" indent="-342900" eaLnBrk="1" hangingPunct="1">
              <a:spcBef>
                <a:spcPct val="20000"/>
              </a:spcBef>
              <a:spcAft>
                <a:spcPct val="40000"/>
              </a:spcAft>
              <a:buFont typeface="Wingdings" pitchFamily="2" charset="2"/>
              <a:buChar char="§"/>
            </a:pPr>
            <a:r>
              <a:rPr lang="en-GB" sz="2000" b="0" dirty="0">
                <a:solidFill>
                  <a:srgbClr val="0F3277"/>
                </a:solidFill>
              </a:rPr>
              <a:t>Administrative source</a:t>
            </a:r>
          </a:p>
          <a:p>
            <a:pPr marL="800100" lvl="1" indent="-342900" eaLnBrk="1" hangingPunct="1">
              <a:spcBef>
                <a:spcPct val="20000"/>
              </a:spcBef>
              <a:spcAft>
                <a:spcPct val="40000"/>
              </a:spcAft>
              <a:buFont typeface="Wingdings" pitchFamily="2" charset="2"/>
              <a:buChar char="§"/>
            </a:pPr>
            <a:r>
              <a:rPr lang="en-GB" sz="2000" b="0" dirty="0">
                <a:solidFill>
                  <a:srgbClr val="0F3277"/>
                </a:solidFill>
              </a:rPr>
              <a:t>Modelling </a:t>
            </a:r>
          </a:p>
          <a:p>
            <a:pPr marL="800100" lvl="1" indent="-342900" eaLnBrk="1" hangingPunct="1">
              <a:spcBef>
                <a:spcPct val="20000"/>
              </a:spcBef>
              <a:spcAft>
                <a:spcPct val="40000"/>
              </a:spcAft>
              <a:buFont typeface="Wingdings" pitchFamily="2" charset="2"/>
              <a:buChar char="§"/>
            </a:pPr>
            <a:r>
              <a:rPr lang="en-GB" sz="2000" b="0" dirty="0">
                <a:solidFill>
                  <a:srgbClr val="0F3277"/>
                </a:solidFill>
              </a:rPr>
              <a:t>Others</a:t>
            </a:r>
          </a:p>
        </p:txBody>
      </p:sp>
    </p:spTree>
    <p:extLst>
      <p:ext uri="{BB962C8B-B14F-4D97-AF65-F5344CB8AC3E}">
        <p14:creationId xmlns:p14="http://schemas.microsoft.com/office/powerpoint/2010/main" xmlns="" val="4030776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>
          <a:xfrm>
            <a:off x="502408" y="13649"/>
            <a:ext cx="2988457" cy="936625"/>
          </a:xfrm>
        </p:spPr>
        <p:txBody>
          <a:bodyPr/>
          <a:lstStyle/>
          <a:p>
            <a:pPr eaLnBrk="1" hangingPunct="1"/>
            <a:r>
              <a:rPr lang="en-GB" sz="2600" dirty="0" smtClean="0">
                <a:solidFill>
                  <a:srgbClr val="FFD624"/>
                </a:solidFill>
              </a:rPr>
              <a:t>Quality report</a:t>
            </a:r>
            <a:endParaRPr lang="en-GB" sz="2000" b="0" dirty="0" smtClean="0">
              <a:solidFill>
                <a:srgbClr val="FFD624"/>
              </a:solidFill>
            </a:endParaRPr>
          </a:p>
        </p:txBody>
      </p:sp>
      <p:sp>
        <p:nvSpPr>
          <p:cNvPr id="1741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E0E9D6FE-2031-4C9B-AB69-14B13F19DF45}" type="slidenum">
              <a:rPr lang="fr-FR" sz="1400">
                <a:solidFill>
                  <a:srgbClr val="000000"/>
                </a:solidFill>
              </a:rPr>
              <a:pPr/>
              <a:t>24</a:t>
            </a:fld>
            <a:endParaRPr lang="fr-FR" sz="1400">
              <a:solidFill>
                <a:srgbClr val="000000"/>
              </a:solidFill>
            </a:endParaRPr>
          </a:p>
        </p:txBody>
      </p:sp>
      <p:sp>
        <p:nvSpPr>
          <p:cNvPr id="17411" name="Rectangle 11"/>
          <p:cNvSpPr>
            <a:spLocks noChangeArrowheads="1"/>
          </p:cNvSpPr>
          <p:nvPr/>
        </p:nvSpPr>
        <p:spPr bwMode="auto">
          <a:xfrm>
            <a:off x="6155061" y="2300332"/>
            <a:ext cx="2592065" cy="1871663"/>
          </a:xfrm>
          <a:prstGeom prst="rect">
            <a:avLst/>
          </a:prstGeom>
          <a:solidFill>
            <a:srgbClr val="DDDDDD">
              <a:alpha val="2784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414" name="Rectangle 4"/>
          <p:cNvSpPr>
            <a:spLocks noChangeArrowheads="1"/>
          </p:cNvSpPr>
          <p:nvPr/>
        </p:nvSpPr>
        <p:spPr bwMode="auto">
          <a:xfrm>
            <a:off x="251521" y="1412776"/>
            <a:ext cx="590354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spcAft>
                <a:spcPct val="40000"/>
              </a:spcAft>
              <a:buFont typeface="Wingdings" pitchFamily="2" charset="2"/>
              <a:buChar char="§"/>
              <a:tabLst>
                <a:tab pos="1079500" algn="l"/>
              </a:tabLst>
            </a:pPr>
            <a:r>
              <a:rPr lang="en-GB" sz="2000" dirty="0">
                <a:solidFill>
                  <a:srgbClr val="0F3277"/>
                </a:solidFill>
              </a:rPr>
              <a:t>Part 2 – Report on quality attributes</a:t>
            </a:r>
          </a:p>
          <a:p>
            <a:pPr lvl="1">
              <a:spcBef>
                <a:spcPct val="20000"/>
              </a:spcBef>
              <a:tabLst>
                <a:tab pos="1079500" algn="l"/>
              </a:tabLst>
            </a:pPr>
            <a:r>
              <a:rPr lang="en-GB" sz="2000" b="0" dirty="0" smtClean="0">
                <a:solidFill>
                  <a:srgbClr val="0F3277"/>
                </a:solidFill>
              </a:rPr>
              <a:t>1 Relevance</a:t>
            </a:r>
            <a:endParaRPr lang="en-GB" sz="2000" b="0" dirty="0">
              <a:solidFill>
                <a:srgbClr val="0F3277"/>
              </a:solidFill>
            </a:endParaRPr>
          </a:p>
          <a:p>
            <a:pPr lvl="1">
              <a:spcBef>
                <a:spcPct val="20000"/>
              </a:spcBef>
              <a:tabLst>
                <a:tab pos="1079500" algn="l"/>
              </a:tabLst>
            </a:pPr>
            <a:r>
              <a:rPr lang="en-GB" sz="2000" b="0" dirty="0" smtClean="0">
                <a:solidFill>
                  <a:srgbClr val="0F3277"/>
                </a:solidFill>
              </a:rPr>
              <a:t>2 Accuracy</a:t>
            </a:r>
            <a:endParaRPr lang="en-GB" sz="2000" b="0" dirty="0">
              <a:solidFill>
                <a:srgbClr val="0F3277"/>
              </a:solidFill>
            </a:endParaRPr>
          </a:p>
          <a:p>
            <a:pPr lvl="2">
              <a:spcBef>
                <a:spcPct val="20000"/>
              </a:spcBef>
              <a:tabLst>
                <a:tab pos="1079500" algn="l"/>
              </a:tabLst>
            </a:pPr>
            <a:r>
              <a:rPr lang="en-GB" sz="2000" b="0" dirty="0">
                <a:solidFill>
                  <a:srgbClr val="0F3277"/>
                </a:solidFill>
              </a:rPr>
              <a:t>2.1	Sampling errors</a:t>
            </a:r>
          </a:p>
          <a:p>
            <a:pPr lvl="2">
              <a:spcBef>
                <a:spcPct val="20000"/>
              </a:spcBef>
              <a:tabLst>
                <a:tab pos="1079500" algn="l"/>
              </a:tabLst>
            </a:pPr>
            <a:r>
              <a:rPr lang="en-GB" sz="2000" b="0" dirty="0">
                <a:solidFill>
                  <a:srgbClr val="0F3277"/>
                </a:solidFill>
              </a:rPr>
              <a:t>2.2 	Non-sampling errors</a:t>
            </a:r>
          </a:p>
          <a:p>
            <a:pPr lvl="1">
              <a:spcBef>
                <a:spcPct val="20000"/>
              </a:spcBef>
              <a:tabLst>
                <a:tab pos="1079500" algn="l"/>
              </a:tabLst>
            </a:pPr>
            <a:r>
              <a:rPr lang="en-GB" sz="2000" b="0" dirty="0" smtClean="0">
                <a:solidFill>
                  <a:srgbClr val="0F3277"/>
                </a:solidFill>
              </a:rPr>
              <a:t>3 Timeliness </a:t>
            </a:r>
            <a:r>
              <a:rPr lang="en-GB" sz="2000" b="0" dirty="0">
                <a:solidFill>
                  <a:srgbClr val="0F3277"/>
                </a:solidFill>
              </a:rPr>
              <a:t>and punctuality</a:t>
            </a:r>
          </a:p>
          <a:p>
            <a:pPr lvl="1">
              <a:spcBef>
                <a:spcPct val="20000"/>
              </a:spcBef>
              <a:tabLst>
                <a:tab pos="1079500" algn="l"/>
              </a:tabLst>
            </a:pPr>
            <a:r>
              <a:rPr lang="en-GB" sz="2000" b="0" dirty="0" smtClean="0">
                <a:solidFill>
                  <a:srgbClr val="0F3277"/>
                </a:solidFill>
              </a:rPr>
              <a:t>4 Accessibility </a:t>
            </a:r>
            <a:r>
              <a:rPr lang="en-GB" sz="2000" b="0" dirty="0">
                <a:solidFill>
                  <a:srgbClr val="0F3277"/>
                </a:solidFill>
              </a:rPr>
              <a:t>and clarity</a:t>
            </a:r>
          </a:p>
          <a:p>
            <a:pPr lvl="1">
              <a:spcBef>
                <a:spcPct val="20000"/>
              </a:spcBef>
              <a:tabLst>
                <a:tab pos="1079500" algn="l"/>
              </a:tabLst>
            </a:pPr>
            <a:r>
              <a:rPr lang="en-GB" sz="2000" b="0" dirty="0" smtClean="0">
                <a:solidFill>
                  <a:srgbClr val="0F3277"/>
                </a:solidFill>
              </a:rPr>
              <a:t>5 Comparability</a:t>
            </a:r>
            <a:endParaRPr lang="en-GB" sz="2000" b="0" dirty="0">
              <a:solidFill>
                <a:srgbClr val="0F3277"/>
              </a:solidFill>
            </a:endParaRPr>
          </a:p>
          <a:p>
            <a:pPr lvl="1">
              <a:spcBef>
                <a:spcPct val="20000"/>
              </a:spcBef>
              <a:tabLst>
                <a:tab pos="1079500" algn="l"/>
              </a:tabLst>
            </a:pPr>
            <a:r>
              <a:rPr lang="en-GB" sz="2000" b="0" dirty="0" smtClean="0">
                <a:solidFill>
                  <a:srgbClr val="0F3277"/>
                </a:solidFill>
              </a:rPr>
              <a:t>6 Coherence </a:t>
            </a:r>
          </a:p>
          <a:p>
            <a:pPr lvl="1">
              <a:spcBef>
                <a:spcPct val="20000"/>
              </a:spcBef>
              <a:tabLst>
                <a:tab pos="1079500" algn="l"/>
              </a:tabLst>
            </a:pPr>
            <a:r>
              <a:rPr lang="de-DE" sz="2000" b="0" dirty="0" smtClean="0">
                <a:solidFill>
                  <a:srgbClr val="0F3277"/>
                </a:solidFill>
              </a:rPr>
              <a:t>7 </a:t>
            </a:r>
            <a:r>
              <a:rPr lang="de-DE" sz="2000" b="0" dirty="0" err="1" smtClean="0">
                <a:solidFill>
                  <a:srgbClr val="0F3277"/>
                </a:solidFill>
              </a:rPr>
              <a:t>Burden</a:t>
            </a:r>
            <a:r>
              <a:rPr lang="de-DE" sz="2000" b="0" dirty="0" smtClean="0">
                <a:solidFill>
                  <a:srgbClr val="0F3277"/>
                </a:solidFill>
              </a:rPr>
              <a:t> on </a:t>
            </a:r>
            <a:r>
              <a:rPr lang="de-DE" sz="2000" b="0" dirty="0" err="1" smtClean="0">
                <a:solidFill>
                  <a:srgbClr val="0F3277"/>
                </a:solidFill>
              </a:rPr>
              <a:t>respondents</a:t>
            </a:r>
            <a:endParaRPr lang="en-GB" sz="2000" b="0" dirty="0">
              <a:solidFill>
                <a:srgbClr val="0F3277"/>
              </a:solidFill>
            </a:endParaRPr>
          </a:p>
        </p:txBody>
      </p:sp>
      <p:sp>
        <p:nvSpPr>
          <p:cNvPr id="17415" name="Rectangle 5"/>
          <p:cNvSpPr>
            <a:spLocks noChangeArrowheads="1"/>
          </p:cNvSpPr>
          <p:nvPr/>
        </p:nvSpPr>
        <p:spPr bwMode="auto">
          <a:xfrm>
            <a:off x="5859896" y="2390677"/>
            <a:ext cx="3311525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 typeface="Wingdings" pitchFamily="2" charset="2"/>
              <a:buNone/>
              <a:tabLst>
                <a:tab pos="1079500" algn="l"/>
              </a:tabLst>
            </a:pPr>
            <a:r>
              <a:rPr lang="en-GB" sz="1800" dirty="0">
                <a:solidFill>
                  <a:srgbClr val="0F3277"/>
                </a:solidFill>
              </a:rPr>
              <a:t>	Coverage </a:t>
            </a:r>
          </a:p>
          <a:p>
            <a:pPr marL="342900" indent="-342900" eaLnBrk="1" hangingPunct="1">
              <a:spcBef>
                <a:spcPct val="20000"/>
              </a:spcBef>
              <a:buFont typeface="Wingdings" pitchFamily="2" charset="2"/>
              <a:buNone/>
              <a:tabLst>
                <a:tab pos="1079500" algn="l"/>
              </a:tabLst>
            </a:pPr>
            <a:r>
              <a:rPr lang="en-GB" sz="1800" dirty="0">
                <a:solidFill>
                  <a:srgbClr val="0F3277"/>
                </a:solidFill>
              </a:rPr>
              <a:t>	Measurement</a:t>
            </a:r>
          </a:p>
          <a:p>
            <a:pPr marL="342900" indent="-342900" eaLnBrk="1" hangingPunct="1">
              <a:spcBef>
                <a:spcPct val="20000"/>
              </a:spcBef>
              <a:buFont typeface="Wingdings" pitchFamily="2" charset="2"/>
              <a:buNone/>
              <a:tabLst>
                <a:tab pos="1079500" algn="l"/>
              </a:tabLst>
            </a:pPr>
            <a:r>
              <a:rPr lang="en-GB" sz="1800" dirty="0">
                <a:solidFill>
                  <a:srgbClr val="0F3277"/>
                </a:solidFill>
              </a:rPr>
              <a:t>	Processing</a:t>
            </a:r>
          </a:p>
          <a:p>
            <a:pPr marL="342900" indent="-342900" eaLnBrk="1" hangingPunct="1">
              <a:spcBef>
                <a:spcPct val="20000"/>
              </a:spcBef>
              <a:buFont typeface="Wingdings" pitchFamily="2" charset="2"/>
              <a:buNone/>
              <a:tabLst>
                <a:tab pos="1079500" algn="l"/>
              </a:tabLst>
            </a:pPr>
            <a:r>
              <a:rPr lang="en-GB" sz="1800" dirty="0">
                <a:solidFill>
                  <a:srgbClr val="0F3277"/>
                </a:solidFill>
              </a:rPr>
              <a:t>	Non-response</a:t>
            </a:r>
          </a:p>
          <a:p>
            <a:pPr marL="342900" indent="-342900" eaLnBrk="1" hangingPunct="1">
              <a:spcBef>
                <a:spcPct val="20000"/>
              </a:spcBef>
              <a:buFont typeface="Wingdings" pitchFamily="2" charset="2"/>
              <a:buNone/>
              <a:tabLst>
                <a:tab pos="1079500" algn="l"/>
              </a:tabLst>
            </a:pPr>
            <a:r>
              <a:rPr lang="en-GB" sz="1800" dirty="0">
                <a:solidFill>
                  <a:srgbClr val="0F3277"/>
                </a:solidFill>
              </a:rPr>
              <a:t>	Model assumption</a:t>
            </a:r>
          </a:p>
        </p:txBody>
      </p:sp>
      <p:sp>
        <p:nvSpPr>
          <p:cNvPr id="17416" name="AutoShape 12"/>
          <p:cNvSpPr>
            <a:spLocks noChangeArrowheads="1"/>
          </p:cNvSpPr>
          <p:nvPr/>
        </p:nvSpPr>
        <p:spPr bwMode="auto">
          <a:xfrm>
            <a:off x="5292724" y="3091702"/>
            <a:ext cx="720725" cy="288925"/>
          </a:xfrm>
          <a:prstGeom prst="rightArrow">
            <a:avLst>
              <a:gd name="adj1" fmla="val 50000"/>
              <a:gd name="adj2" fmla="val 62363"/>
            </a:avLst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7877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0722" name="Foliennummernplatzhalter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A399897-3960-4AA1-9CCE-2468EC695FEF}" type="slidenum">
              <a:rPr lang="en-GB" sz="1200" smtClean="0"/>
              <a:pPr/>
              <a:t>25</a:t>
            </a:fld>
            <a:endParaRPr lang="en-GB" sz="1200" smtClean="0"/>
          </a:p>
        </p:txBody>
      </p:sp>
      <p:pic>
        <p:nvPicPr>
          <p:cNvPr id="30723" name="Picture 6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8751238" cy="6239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504" y="24867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0" i="1" dirty="0" smtClean="0"/>
              <a:t>Annex</a:t>
            </a:r>
            <a:endParaRPr lang="en-GB" sz="2400" b="0" i="1" dirty="0" err="1" smtClean="0"/>
          </a:p>
        </p:txBody>
      </p:sp>
    </p:spTree>
    <p:extLst>
      <p:ext uri="{BB962C8B-B14F-4D97-AF65-F5344CB8AC3E}">
        <p14:creationId xmlns:p14="http://schemas.microsoft.com/office/powerpoint/2010/main" xmlns="" val="641016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1746" name="Foliennummernplatzhalter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F6C6239-3636-4218-A940-D74DED0A2429}" type="slidenum">
              <a:rPr lang="en-GB" sz="1200" smtClean="0"/>
              <a:pPr/>
              <a:t>26</a:t>
            </a:fld>
            <a:endParaRPr lang="en-GB" sz="1200" smtClean="0"/>
          </a:p>
        </p:txBody>
      </p:sp>
      <p:pic>
        <p:nvPicPr>
          <p:cNvPr id="31747" name="Picture 5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008" y="620688"/>
            <a:ext cx="9036496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7504" y="24867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0" i="1" dirty="0" smtClean="0"/>
              <a:t>Annex</a:t>
            </a:r>
            <a:endParaRPr lang="en-GB" sz="2400" b="0" i="1" dirty="0" err="1" smtClean="0"/>
          </a:p>
        </p:txBody>
      </p:sp>
    </p:spTree>
    <p:extLst>
      <p:ext uri="{BB962C8B-B14F-4D97-AF65-F5344CB8AC3E}">
        <p14:creationId xmlns:p14="http://schemas.microsoft.com/office/powerpoint/2010/main" xmlns="" val="287541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936625"/>
          </a:xfrm>
        </p:spPr>
        <p:txBody>
          <a:bodyPr/>
          <a:lstStyle/>
          <a:p>
            <a:pPr algn="ctr"/>
            <a:r>
              <a:rPr lang="en-GB" dirty="0" smtClean="0"/>
              <a:t>1. Environmental accounts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3529013"/>
          </a:xfrm>
        </p:spPr>
        <p:txBody>
          <a:bodyPr/>
          <a:lstStyle/>
          <a:p>
            <a:pPr marL="0" indent="0">
              <a:buClr>
                <a:srgbClr val="3E6FD2"/>
              </a:buClr>
              <a:buNone/>
            </a:pPr>
            <a:r>
              <a:rPr lang="en-GB" sz="2000" dirty="0" smtClean="0"/>
              <a:t>There are 2 pillars: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3E6FD2"/>
              </a:buClr>
            </a:pPr>
            <a:r>
              <a:rPr lang="en-GB" sz="2000" dirty="0" smtClean="0"/>
              <a:t>European Strategy on Environmental Accounts 2019-2023</a:t>
            </a:r>
          </a:p>
          <a:p>
            <a:pPr lvl="1">
              <a:buClr>
                <a:schemeClr val="accent2"/>
              </a:buClr>
            </a:pPr>
            <a:r>
              <a:rPr lang="en-GB" sz="1600" dirty="0" smtClean="0"/>
              <a:t>Not legal act but high level agreement with National Statistical Offices</a:t>
            </a:r>
          </a:p>
          <a:p>
            <a:pPr lvl="1">
              <a:buClr>
                <a:schemeClr val="accent2"/>
              </a:buClr>
            </a:pPr>
            <a:r>
              <a:rPr lang="en-GB" sz="1600" dirty="0" smtClean="0"/>
              <a:t>Establishes priorities for 2019-2023 and work beyond 2023</a:t>
            </a:r>
          </a:p>
          <a:p>
            <a:pPr>
              <a:spcBef>
                <a:spcPts val="2400"/>
              </a:spcBef>
              <a:spcAft>
                <a:spcPts val="600"/>
              </a:spcAft>
              <a:buClr>
                <a:srgbClr val="3E6FD2"/>
              </a:buClr>
            </a:pPr>
            <a:r>
              <a:rPr lang="en-GB" sz="2000" dirty="0" smtClean="0"/>
              <a:t>Regulation (EU) 691/2011 on European environmental accounts</a:t>
            </a:r>
          </a:p>
          <a:p>
            <a:pPr lvl="1">
              <a:buClr>
                <a:schemeClr val="accent2"/>
              </a:buClr>
            </a:pPr>
            <a:r>
              <a:rPr lang="en-GB" sz="1600" dirty="0" smtClean="0"/>
              <a:t>Amended by Regulation (EU) 538/2014</a:t>
            </a:r>
          </a:p>
          <a:p>
            <a:pPr lvl="1">
              <a:buClr>
                <a:schemeClr val="accent2"/>
              </a:buClr>
            </a:pPr>
            <a:r>
              <a:rPr lang="en-GB" sz="1600" dirty="0" smtClean="0"/>
              <a:t>EU law to compile data, transmit to Eurostat and set quality standards</a:t>
            </a:r>
          </a:p>
          <a:p>
            <a:pPr lvl="1">
              <a:buClr>
                <a:schemeClr val="accent2"/>
              </a:buClr>
            </a:pPr>
            <a:r>
              <a:rPr lang="en-GB" sz="1600" dirty="0" smtClean="0"/>
              <a:t>Modular structure</a:t>
            </a:r>
          </a:p>
          <a:p>
            <a:pPr lvl="1">
              <a:buClr>
                <a:schemeClr val="accent2"/>
              </a:buClr>
            </a:pPr>
            <a:r>
              <a:rPr lang="en-GB" sz="1600" dirty="0" smtClean="0"/>
              <a:t>6 environmental accounts in the regulation (next slide)</a:t>
            </a:r>
          </a:p>
          <a:p>
            <a:pPr>
              <a:buClr>
                <a:srgbClr val="3E6FD2"/>
              </a:buClr>
            </a:pPr>
            <a:endParaRPr lang="en-GB" sz="2000" noProof="0" dirty="0" smtClean="0"/>
          </a:p>
          <a:p>
            <a:endParaRPr lang="en-GB" sz="500" noProof="0" dirty="0" smtClean="0"/>
          </a:p>
        </p:txBody>
      </p:sp>
    </p:spTree>
    <p:extLst>
      <p:ext uri="{BB962C8B-B14F-4D97-AF65-F5344CB8AC3E}">
        <p14:creationId xmlns:p14="http://schemas.microsoft.com/office/powerpoint/2010/main" xmlns="" val="280668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763" indent="-4763"/>
            <a:r>
              <a:rPr lang="en-GB" noProof="0" dirty="0" smtClean="0"/>
              <a:t>Modules European environmental accounts </a:t>
            </a:r>
            <a:r>
              <a:rPr lang="en-GB" sz="2000" dirty="0" smtClean="0"/>
              <a:t>(Regulation 691/2011)</a:t>
            </a:r>
            <a:r>
              <a:rPr lang="en-GB" sz="2000" noProof="0" dirty="0" smtClean="0"/>
              <a:t> 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420888"/>
            <a:ext cx="8229600" cy="3529013"/>
          </a:xfrm>
        </p:spPr>
        <p:txBody>
          <a:bodyPr/>
          <a:lstStyle/>
          <a:p>
            <a:pPr marL="914400" lvl="1" indent="-457200">
              <a:buFont typeface="+mj-lt"/>
              <a:buAutoNum type="arabicPeriod"/>
            </a:pPr>
            <a:r>
              <a:rPr lang="en-GB" b="0" i="1" dirty="0"/>
              <a:t>Air </a:t>
            </a:r>
            <a:r>
              <a:rPr lang="en-GB" b="0" i="1" dirty="0" smtClean="0"/>
              <a:t>emissions accounts</a:t>
            </a:r>
            <a:endParaRPr lang="en-GB" b="0" i="1" dirty="0"/>
          </a:p>
          <a:p>
            <a:pPr marL="914400" lvl="1" indent="-457200">
              <a:buFont typeface="+mj-lt"/>
              <a:buAutoNum type="arabicPeriod"/>
            </a:pPr>
            <a:r>
              <a:rPr lang="en-GB" b="0" i="1" dirty="0" smtClean="0"/>
              <a:t>Environmentally related taxes by economic activity</a:t>
            </a:r>
            <a:endParaRPr lang="en-GB" b="0" i="1" dirty="0"/>
          </a:p>
          <a:p>
            <a:pPr marL="914400" lvl="1" indent="-457200">
              <a:buFont typeface="+mj-lt"/>
              <a:buAutoNum type="arabicPeriod"/>
            </a:pPr>
            <a:r>
              <a:rPr lang="en-GB" b="0" i="1" noProof="0" dirty="0" smtClean="0"/>
              <a:t>Economy-wide material flow accounts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b="0" i="1" dirty="0"/>
              <a:t>Environmental protection </a:t>
            </a:r>
            <a:r>
              <a:rPr lang="en-GB" b="0" i="1" dirty="0" smtClean="0"/>
              <a:t>expenditure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b="0" i="1" dirty="0" smtClean="0"/>
              <a:t>Environmental</a:t>
            </a:r>
            <a:r>
              <a:rPr lang="en-GB" b="0" i="1" noProof="0" dirty="0" smtClean="0"/>
              <a:t> goods and services sector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b="0" i="1" dirty="0" smtClean="0"/>
              <a:t>Physical energy flow accounts</a:t>
            </a:r>
          </a:p>
          <a:p>
            <a:pPr marL="457200" lvl="1" indent="0">
              <a:buNone/>
            </a:pPr>
            <a:endParaRPr lang="en-GB" dirty="0" smtClean="0"/>
          </a:p>
          <a:p>
            <a:pPr marL="457200" lvl="1" indent="0">
              <a:buNone/>
            </a:pPr>
            <a:r>
              <a:rPr lang="en-GB" dirty="0" smtClean="0"/>
              <a:t>Eurostat </a:t>
            </a:r>
            <a:r>
              <a:rPr lang="en-GB" dirty="0"/>
              <a:t>also collects voluntary extensions &amp; variables</a:t>
            </a:r>
          </a:p>
          <a:p>
            <a:pPr marL="914400" lvl="1" indent="-457200">
              <a:buFont typeface="+mj-lt"/>
              <a:buAutoNum type="arabicPeriod"/>
            </a:pPr>
            <a:endParaRPr lang="en-GB" b="0" i="1" noProof="0" dirty="0" smtClean="0"/>
          </a:p>
          <a:p>
            <a:endParaRPr lang="en-GB" sz="500" noProof="0" dirty="0" smtClean="0"/>
          </a:p>
        </p:txBody>
      </p:sp>
    </p:spTree>
    <p:extLst>
      <p:ext uri="{BB962C8B-B14F-4D97-AF65-F5344CB8AC3E}">
        <p14:creationId xmlns:p14="http://schemas.microsoft.com/office/powerpoint/2010/main" xmlns="" val="224338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0949" y="692696"/>
            <a:ext cx="8229600" cy="936625"/>
          </a:xfrm>
        </p:spPr>
        <p:txBody>
          <a:bodyPr/>
          <a:lstStyle/>
          <a:p>
            <a:r>
              <a:rPr lang="en-GB" dirty="0" smtClean="0"/>
              <a:t>Features of data transmissions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0949" y="1988840"/>
            <a:ext cx="8229600" cy="3633788"/>
          </a:xfrm>
        </p:spPr>
        <p:txBody>
          <a:bodyPr/>
          <a:lstStyle/>
          <a:p>
            <a:r>
              <a:rPr lang="en-GB" dirty="0" smtClean="0"/>
              <a:t>Annual data collections</a:t>
            </a:r>
          </a:p>
          <a:p>
            <a:r>
              <a:rPr lang="en-GB" dirty="0" smtClean="0"/>
              <a:t>Reporting deadline different for each module</a:t>
            </a:r>
            <a:endParaRPr lang="en-GB" dirty="0"/>
          </a:p>
          <a:p>
            <a:r>
              <a:rPr lang="en-GB" dirty="0"/>
              <a:t>Eurostat provides handbooks and compilation tools</a:t>
            </a:r>
          </a:p>
          <a:p>
            <a:pPr marL="457200" lvl="1" indent="0">
              <a:buNone/>
            </a:pPr>
            <a:r>
              <a:rPr lang="en-GB" sz="1400" b="0" dirty="0">
                <a:hlinkClick r:id="rId3"/>
              </a:rPr>
              <a:t>https://</a:t>
            </a:r>
            <a:r>
              <a:rPr lang="en-GB" sz="1400" b="0" dirty="0" smtClean="0">
                <a:hlinkClick r:id="rId3"/>
              </a:rPr>
              <a:t>ec.europa.eu/eurostat/web/environment/methodology</a:t>
            </a:r>
            <a:endParaRPr lang="en-GB" dirty="0" smtClean="0"/>
          </a:p>
          <a:p>
            <a:r>
              <a:rPr lang="en-GB" dirty="0" smtClean="0"/>
              <a:t>Technical format: Excel questionnaires</a:t>
            </a:r>
          </a:p>
          <a:p>
            <a:r>
              <a:rPr lang="en-GB" dirty="0" smtClean="0"/>
              <a:t>Migration to SDMX data transmissions</a:t>
            </a:r>
          </a:p>
          <a:p>
            <a:pPr lvl="1"/>
            <a:r>
              <a:rPr lang="en-GB" dirty="0" smtClean="0"/>
              <a:t>Eurostat provides conversion tools </a:t>
            </a:r>
          </a:p>
          <a:p>
            <a:r>
              <a:rPr lang="en-GB" dirty="0" smtClean="0"/>
              <a:t>Also migration of quality reports from Word/Excel to SDMX i.e. ESS metadata handler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684991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02519"/>
            <a:ext cx="8229600" cy="936625"/>
          </a:xfrm>
        </p:spPr>
        <p:txBody>
          <a:bodyPr/>
          <a:lstStyle/>
          <a:p>
            <a:r>
              <a:rPr lang="en-GB" dirty="0" smtClean="0"/>
              <a:t>2. Waste statistics </a:t>
            </a:r>
            <a:br>
              <a:rPr lang="en-GB" dirty="0" smtClean="0"/>
            </a:br>
            <a:r>
              <a:rPr lang="de-DE" sz="2400" dirty="0" smtClean="0"/>
              <a:t>Regulation 2150/2002/EC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988840"/>
            <a:ext cx="8229600" cy="3633788"/>
          </a:xfrm>
        </p:spPr>
        <p:txBody>
          <a:bodyPr/>
          <a:lstStyle/>
          <a:p>
            <a:pPr marL="0" indent="0">
              <a:buNone/>
            </a:pPr>
            <a:r>
              <a:rPr lang="de-DE" sz="2000" b="1" dirty="0" err="1" smtClean="0"/>
              <a:t>Amended</a:t>
            </a:r>
            <a:r>
              <a:rPr lang="de-DE" sz="2000" b="1" dirty="0" smtClean="0"/>
              <a:t> </a:t>
            </a:r>
            <a:r>
              <a:rPr lang="de-DE" sz="2000" b="1" dirty="0" err="1"/>
              <a:t>and</a:t>
            </a:r>
            <a:r>
              <a:rPr lang="de-DE" sz="2000" b="1" dirty="0"/>
              <a:t> </a:t>
            </a:r>
            <a:r>
              <a:rPr lang="de-DE" sz="2000" b="1" dirty="0" err="1"/>
              <a:t>implemented</a:t>
            </a:r>
            <a:r>
              <a:rPr lang="de-DE" sz="2000" b="1" dirty="0"/>
              <a:t> </a:t>
            </a:r>
            <a:r>
              <a:rPr lang="de-DE" sz="2000" b="1" dirty="0" err="1"/>
              <a:t>by</a:t>
            </a:r>
            <a:r>
              <a:rPr lang="de-DE" sz="2000" b="1" dirty="0"/>
              <a:t>:</a:t>
            </a:r>
          </a:p>
          <a:p>
            <a:pPr marL="863600" lvl="1" indent="-381000">
              <a:lnSpc>
                <a:spcPts val="27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  <a:defRPr/>
            </a:pPr>
            <a:r>
              <a:rPr lang="en-GB" b="0" dirty="0">
                <a:cs typeface="Times New Roman" pitchFamily="18" charset="0"/>
              </a:rPr>
              <a:t>Commission Regulation (EU) No 849/2010 </a:t>
            </a:r>
            <a:br>
              <a:rPr lang="en-GB" b="0" dirty="0">
                <a:cs typeface="Times New Roman" pitchFamily="18" charset="0"/>
              </a:rPr>
            </a:br>
            <a:r>
              <a:rPr lang="en-GB" b="0" dirty="0"/>
              <a:t>amending Regulation (EC) No 2150/2002 on waste statistics</a:t>
            </a:r>
            <a:r>
              <a:rPr lang="en-GB" b="0" dirty="0">
                <a:cs typeface="Times New Roman" pitchFamily="18" charset="0"/>
              </a:rPr>
              <a:t> </a:t>
            </a:r>
            <a:endParaRPr lang="en-GB" sz="1800" b="0" dirty="0">
              <a:cs typeface="Times New Roman" pitchFamily="18" charset="0"/>
            </a:endParaRPr>
          </a:p>
          <a:p>
            <a:pPr marL="863600" lvl="1" indent="-381000">
              <a:lnSpc>
                <a:spcPts val="27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  <a:defRPr/>
            </a:pPr>
            <a:r>
              <a:rPr lang="en-GB" b="0" dirty="0">
                <a:cs typeface="Times New Roman" pitchFamily="18" charset="0"/>
              </a:rPr>
              <a:t>Commission Regulation (EC) No 782/2005 </a:t>
            </a:r>
            <a:br>
              <a:rPr lang="en-GB" b="0" dirty="0">
                <a:cs typeface="Times New Roman" pitchFamily="18" charset="0"/>
              </a:rPr>
            </a:br>
            <a:r>
              <a:rPr lang="en-GB" b="0" dirty="0">
                <a:cs typeface="Times New Roman" pitchFamily="18" charset="0"/>
              </a:rPr>
              <a:t>setting out the format for the transmission of results on waste statistics</a:t>
            </a:r>
          </a:p>
          <a:p>
            <a:pPr marL="863600" lvl="1" indent="-381000">
              <a:lnSpc>
                <a:spcPts val="27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  <a:defRPr/>
            </a:pPr>
            <a:r>
              <a:rPr lang="en-GB" b="0" dirty="0"/>
              <a:t>Commission Regulation (EC) No 1445/2005 </a:t>
            </a:r>
            <a:br>
              <a:rPr lang="en-GB" b="0" dirty="0"/>
            </a:br>
            <a:r>
              <a:rPr lang="en-GB" b="0" dirty="0"/>
              <a:t>defining the proper quality evaluation criteria and the contents of the quality reports for waste statistics</a:t>
            </a:r>
            <a:endParaRPr lang="en-GB" b="0" dirty="0">
              <a:cs typeface="Times New Roman" pitchFamily="18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1810542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241" y="404664"/>
            <a:ext cx="8229600" cy="936625"/>
          </a:xfrm>
        </p:spPr>
        <p:txBody>
          <a:bodyPr/>
          <a:lstStyle/>
          <a:p>
            <a:r>
              <a:rPr lang="en-GB" dirty="0" smtClean="0"/>
              <a:t>Structure Waste Stats Regulation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241" y="1196752"/>
            <a:ext cx="8229600" cy="3633788"/>
          </a:xfrm>
        </p:spPr>
        <p:txBody>
          <a:bodyPr/>
          <a:lstStyle/>
          <a:p>
            <a:pPr marL="0" indent="0">
              <a:buNone/>
            </a:pPr>
            <a:r>
              <a:rPr lang="en-GB" sz="2000" b="1" dirty="0" smtClean="0">
                <a:cs typeface="Times New Roman" pitchFamily="18" charset="0"/>
              </a:rPr>
              <a:t>Main text </a:t>
            </a:r>
            <a:r>
              <a:rPr lang="en-GB" sz="2000" b="1" dirty="0">
                <a:cs typeface="Times New Roman" pitchFamily="18" charset="0"/>
              </a:rPr>
              <a:t>contains: 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§"/>
            </a:pPr>
            <a:r>
              <a:rPr lang="en-GB" b="0" dirty="0">
                <a:cs typeface="Times New Roman" pitchFamily="18" charset="0"/>
              </a:rPr>
              <a:t>Definitions, methods for data collection, implementation measures, …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GB" sz="2000" b="1" dirty="0">
                <a:cs typeface="Times New Roman" pitchFamily="18" charset="0"/>
              </a:rPr>
              <a:t>Annex I: 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§"/>
            </a:pPr>
            <a:r>
              <a:rPr lang="en-GB" b="0" dirty="0">
                <a:cs typeface="Times New Roman" pitchFamily="18" charset="0"/>
              </a:rPr>
              <a:t>Generation of waste 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§"/>
            </a:pPr>
            <a:r>
              <a:rPr lang="en-GB" b="0" dirty="0">
                <a:cs typeface="Times New Roman" pitchFamily="18" charset="0"/>
              </a:rPr>
              <a:t>Coverage of collection scheme for mixed household and similar waste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GB" sz="2000" b="1" dirty="0">
                <a:cs typeface="Times New Roman" pitchFamily="18" charset="0"/>
              </a:rPr>
              <a:t>Annex II: 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§"/>
            </a:pPr>
            <a:r>
              <a:rPr lang="en-GB" b="0" dirty="0">
                <a:cs typeface="Times New Roman" pitchFamily="18" charset="0"/>
              </a:rPr>
              <a:t>Recovery and disposal of waste 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§"/>
            </a:pPr>
            <a:r>
              <a:rPr lang="en-GB" b="0" dirty="0">
                <a:cs typeface="Times New Roman" pitchFamily="18" charset="0"/>
              </a:rPr>
              <a:t>Treatment infrastructure (number, capacity of treatment facilities)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GB" sz="2000" b="1" dirty="0">
                <a:cs typeface="Times New Roman" pitchFamily="18" charset="0"/>
              </a:rPr>
              <a:t>Annex III: 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§"/>
            </a:pPr>
            <a:r>
              <a:rPr lang="en-GB" b="0" dirty="0">
                <a:cs typeface="Times New Roman" pitchFamily="18" charset="0"/>
              </a:rPr>
              <a:t>Table of Equivalence between statistical waste nomenclature EWC-Stat and European List of Waste (</a:t>
            </a:r>
            <a:r>
              <a:rPr lang="en-GB" b="0" dirty="0" err="1">
                <a:cs typeface="Times New Roman" pitchFamily="18" charset="0"/>
              </a:rPr>
              <a:t>LoW</a:t>
            </a:r>
            <a:r>
              <a:rPr lang="en-GB" b="0" dirty="0">
                <a:cs typeface="Times New Roman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14354097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692696"/>
            <a:ext cx="8229600" cy="3633788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GB" b="1" dirty="0">
                <a:cs typeface="Times New Roman" pitchFamily="18" charset="0"/>
              </a:rPr>
              <a:t>Waste generation is broken down:</a:t>
            </a:r>
          </a:p>
          <a:p>
            <a:pPr lvl="1">
              <a:spcBef>
                <a:spcPts val="1200"/>
              </a:spcBef>
              <a:buFont typeface="Wingdings" pitchFamily="2" charset="2"/>
              <a:buChar char="§"/>
              <a:defRPr/>
            </a:pPr>
            <a:r>
              <a:rPr lang="en-GB" sz="2400" b="0" dirty="0">
                <a:cs typeface="Times New Roman" pitchFamily="18" charset="0"/>
              </a:rPr>
              <a:t>By source / origin of waste: </a:t>
            </a:r>
          </a:p>
          <a:p>
            <a:pPr marL="1257300" lvl="2" indent="-342900">
              <a:buFont typeface="Wingdings" pitchFamily="2" charset="2"/>
              <a:buChar char="§"/>
              <a:tabLst>
                <a:tab pos="7896225" algn="r"/>
              </a:tabLst>
              <a:defRPr/>
            </a:pPr>
            <a:r>
              <a:rPr lang="en-GB" sz="2200" dirty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19 sectors </a:t>
            </a:r>
            <a:r>
              <a:rPr lang="en-GB" sz="2200" b="1" dirty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:  </a:t>
            </a:r>
            <a:r>
              <a:rPr lang="en-GB" sz="2200" dirty="0">
                <a:cs typeface="Times New Roman" pitchFamily="18" charset="0"/>
              </a:rPr>
              <a:t>18 economic sectors (NACE) and ‘households’</a:t>
            </a:r>
            <a:endParaRPr lang="en-GB" sz="2200" i="1" dirty="0">
              <a:cs typeface="Times New Roman" pitchFamily="18" charset="0"/>
            </a:endParaRPr>
          </a:p>
          <a:p>
            <a:pPr lvl="1">
              <a:spcBef>
                <a:spcPts val="1800"/>
              </a:spcBef>
              <a:buFont typeface="Wingdings" pitchFamily="2" charset="2"/>
              <a:buChar char="§"/>
              <a:defRPr/>
            </a:pPr>
            <a:r>
              <a:rPr lang="en-GB" sz="2400" b="0" dirty="0">
                <a:cs typeface="Times New Roman" pitchFamily="18" charset="0"/>
              </a:rPr>
              <a:t>By waste category:</a:t>
            </a:r>
          </a:p>
          <a:p>
            <a:pPr marL="1257300" lvl="2" indent="-342900">
              <a:buFont typeface="Wingdings" pitchFamily="2" charset="2"/>
              <a:buChar char="§"/>
              <a:tabLst>
                <a:tab pos="7896225" algn="r"/>
              </a:tabLst>
              <a:defRPr/>
            </a:pPr>
            <a:r>
              <a:rPr lang="en-GB" sz="2200" dirty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51 waste categories</a:t>
            </a:r>
            <a:r>
              <a:rPr lang="en-GB" sz="2200" dirty="0">
                <a:cs typeface="Times New Roman" pitchFamily="18" charset="0"/>
              </a:rPr>
              <a:t>, based on  EWC-Stat Rev 4 </a:t>
            </a:r>
            <a:endParaRPr lang="en-GB" sz="2200" i="1" dirty="0">
              <a:cs typeface="Times New Roman" pitchFamily="18" charset="0"/>
            </a:endParaRPr>
          </a:p>
          <a:p>
            <a:pPr marL="0" indent="0">
              <a:buNone/>
              <a:defRPr/>
            </a:pPr>
            <a:r>
              <a:rPr lang="en-GB" b="1" dirty="0">
                <a:cs typeface="Times New Roman" pitchFamily="18" charset="0"/>
              </a:rPr>
              <a:t>Waste treatment is broken down:</a:t>
            </a:r>
          </a:p>
          <a:p>
            <a:pPr lvl="1">
              <a:spcBef>
                <a:spcPts val="1200"/>
              </a:spcBef>
              <a:buFont typeface="Wingdings" pitchFamily="2" charset="2"/>
              <a:buChar char="§"/>
              <a:defRPr/>
            </a:pPr>
            <a:r>
              <a:rPr lang="en-GB" sz="2400" b="0" dirty="0">
                <a:cs typeface="Times New Roman" pitchFamily="18" charset="0"/>
              </a:rPr>
              <a:t>By treatment category (based on WFD) </a:t>
            </a:r>
          </a:p>
          <a:p>
            <a:pPr marL="1257300" lvl="2" indent="-342900">
              <a:buFont typeface="Wingdings" pitchFamily="2" charset="2"/>
              <a:buChar char="§"/>
              <a:tabLst>
                <a:tab pos="7896225" algn="r"/>
              </a:tabLst>
              <a:defRPr/>
            </a:pPr>
            <a:r>
              <a:rPr lang="en-GB" sz="2200" dirty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3 recovery categories + 3 disposal categories</a:t>
            </a:r>
            <a:endParaRPr lang="en-GB" sz="2200" i="1" dirty="0">
              <a:cs typeface="Times New Roman" pitchFamily="18" charset="0"/>
            </a:endParaRPr>
          </a:p>
          <a:p>
            <a:pPr lvl="1">
              <a:spcBef>
                <a:spcPts val="1800"/>
              </a:spcBef>
              <a:buFont typeface="Wingdings" pitchFamily="2" charset="2"/>
              <a:buChar char="§"/>
              <a:defRPr/>
            </a:pPr>
            <a:r>
              <a:rPr lang="en-GB" sz="2400" b="0" dirty="0">
                <a:cs typeface="Times New Roman" pitchFamily="18" charset="0"/>
              </a:rPr>
              <a:t>By waste category:</a:t>
            </a:r>
          </a:p>
          <a:p>
            <a:pPr marL="1257300" lvl="2" indent="-342900">
              <a:buFont typeface="Wingdings" pitchFamily="2" charset="2"/>
              <a:buChar char="§"/>
              <a:tabLst>
                <a:tab pos="7896225" algn="r"/>
              </a:tabLst>
              <a:defRPr/>
            </a:pPr>
            <a:r>
              <a:rPr lang="en-GB" sz="2200" dirty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51 waste categories</a:t>
            </a:r>
            <a:r>
              <a:rPr lang="en-GB" sz="2200" dirty="0">
                <a:cs typeface="Times New Roman" pitchFamily="18" charset="0"/>
              </a:rPr>
              <a:t>, based on  EWC-Stat Rev 4 </a:t>
            </a:r>
            <a:endParaRPr lang="en-GB" sz="2200" dirty="0">
              <a:solidFill>
                <a:srgbClr val="133176"/>
              </a:solidFill>
              <a:cs typeface="Times New Roman" pitchFamily="18" charset="0"/>
            </a:endParaRPr>
          </a:p>
          <a:p>
            <a:pPr marL="0" lvl="3" indent="0">
              <a:spcAft>
                <a:spcPts val="600"/>
              </a:spcAft>
              <a:buNone/>
              <a:defRPr/>
            </a:pPr>
            <a:r>
              <a:rPr lang="en-GB" sz="2400" dirty="0">
                <a:solidFill>
                  <a:srgbClr val="0F5494"/>
                </a:solidFill>
                <a:cs typeface="Times New Roman" pitchFamily="18" charset="0"/>
              </a:rPr>
              <a:t>Further information on waste statistics: </a:t>
            </a:r>
            <a:r>
              <a:rPr lang="en-GB" dirty="0"/>
              <a:t/>
            </a:r>
            <a:br>
              <a:rPr lang="en-GB" dirty="0"/>
            </a:br>
            <a:r>
              <a:rPr lang="en-GB" sz="1800" i="1" u="sng" dirty="0">
                <a:hlinkClick r:id="rId3"/>
              </a:rPr>
              <a:t>http://ec.europa.eu/eurostat/waste</a:t>
            </a:r>
            <a:endParaRPr lang="en-GB" sz="2200" i="1" dirty="0"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dirty="0">
              <a:cs typeface="Times New Roman" pitchFamily="18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6607940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527" y="476672"/>
            <a:ext cx="8229600" cy="936625"/>
          </a:xfrm>
        </p:spPr>
        <p:txBody>
          <a:bodyPr/>
          <a:lstStyle/>
          <a:p>
            <a:r>
              <a:rPr lang="en-GB" dirty="0" smtClean="0"/>
              <a:t>Other European waste legislation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13297"/>
            <a:ext cx="8229600" cy="3633788"/>
          </a:xfrm>
        </p:spPr>
        <p:txBody>
          <a:bodyPr/>
          <a:lstStyle/>
          <a:p>
            <a:pPr>
              <a:spcAft>
                <a:spcPts val="600"/>
              </a:spcAft>
              <a:defRPr/>
            </a:pPr>
            <a:r>
              <a:rPr lang="en-GB" sz="2000" b="1" dirty="0">
                <a:cs typeface="Times New Roman" pitchFamily="18" charset="0"/>
              </a:rPr>
              <a:t>Waste Framework Directive (WFD) (2008/98/EC)</a:t>
            </a:r>
          </a:p>
          <a:p>
            <a:pPr marL="1263650" lvl="2" indent="-381000">
              <a:spcAft>
                <a:spcPts val="300"/>
              </a:spcAft>
              <a:buFont typeface="Wingdings" pitchFamily="2" charset="2"/>
              <a:buChar char="§"/>
              <a:defRPr/>
            </a:pPr>
            <a:r>
              <a:rPr lang="en-GB" sz="1800" dirty="0">
                <a:cs typeface="Times New Roman" pitchFamily="18" charset="0"/>
              </a:rPr>
              <a:t>Waste definition</a:t>
            </a:r>
          </a:p>
          <a:p>
            <a:pPr marL="1263650" lvl="2" indent="-381000">
              <a:spcAft>
                <a:spcPts val="300"/>
              </a:spcAft>
              <a:buFont typeface="Wingdings" pitchFamily="2" charset="2"/>
              <a:buChar char="§"/>
              <a:defRPr/>
            </a:pPr>
            <a:r>
              <a:rPr lang="en-GB" sz="1800" dirty="0">
                <a:cs typeface="Times New Roman" pitchFamily="18" charset="0"/>
              </a:rPr>
              <a:t>Definition of waste treatment</a:t>
            </a:r>
          </a:p>
          <a:p>
            <a:pPr marL="1616075" lvl="2" indent="-360363">
              <a:spcBef>
                <a:spcPts val="0"/>
              </a:spcBef>
              <a:spcAft>
                <a:spcPts val="300"/>
              </a:spcAft>
              <a:buFont typeface="Wingdings" pitchFamily="2" charset="2"/>
              <a:buChar char="§"/>
              <a:defRPr/>
            </a:pPr>
            <a:r>
              <a:rPr lang="de-DE" sz="1800" b="1" dirty="0" err="1">
                <a:cs typeface="Times New Roman" pitchFamily="18" charset="0"/>
              </a:rPr>
              <a:t>R</a:t>
            </a:r>
            <a:r>
              <a:rPr lang="de-DE" sz="1800" dirty="0" err="1">
                <a:cs typeface="Times New Roman" pitchFamily="18" charset="0"/>
              </a:rPr>
              <a:t>ecovery</a:t>
            </a:r>
            <a:r>
              <a:rPr lang="de-DE" sz="1800" dirty="0">
                <a:cs typeface="Times New Roman" pitchFamily="18" charset="0"/>
              </a:rPr>
              <a:t> </a:t>
            </a:r>
            <a:r>
              <a:rPr lang="de-DE" sz="1800" dirty="0" err="1">
                <a:cs typeface="Times New Roman" pitchFamily="18" charset="0"/>
              </a:rPr>
              <a:t>and</a:t>
            </a:r>
            <a:r>
              <a:rPr lang="de-DE" sz="1800" dirty="0">
                <a:cs typeface="Times New Roman" pitchFamily="18" charset="0"/>
              </a:rPr>
              <a:t> </a:t>
            </a:r>
            <a:r>
              <a:rPr lang="de-DE" sz="1800" b="1" dirty="0" err="1">
                <a:cs typeface="Times New Roman" pitchFamily="18" charset="0"/>
              </a:rPr>
              <a:t>D</a:t>
            </a:r>
            <a:r>
              <a:rPr lang="de-DE" sz="1800" dirty="0" err="1">
                <a:cs typeface="Times New Roman" pitchFamily="18" charset="0"/>
              </a:rPr>
              <a:t>isposal</a:t>
            </a:r>
            <a:r>
              <a:rPr lang="de-DE" sz="1800" dirty="0">
                <a:cs typeface="Times New Roman" pitchFamily="18" charset="0"/>
              </a:rPr>
              <a:t> </a:t>
            </a:r>
            <a:r>
              <a:rPr lang="de-DE" sz="1800" dirty="0" err="1">
                <a:cs typeface="Times New Roman" pitchFamily="18" charset="0"/>
              </a:rPr>
              <a:t>operations</a:t>
            </a:r>
            <a:r>
              <a:rPr lang="de-DE" sz="1800" dirty="0">
                <a:cs typeface="Times New Roman" pitchFamily="18" charset="0"/>
              </a:rPr>
              <a:t> (Annex I </a:t>
            </a:r>
            <a:r>
              <a:rPr lang="de-DE" sz="1800" dirty="0" err="1">
                <a:cs typeface="Times New Roman" pitchFamily="18" charset="0"/>
              </a:rPr>
              <a:t>and</a:t>
            </a:r>
            <a:r>
              <a:rPr lang="de-DE" sz="1800" dirty="0">
                <a:cs typeface="Times New Roman" pitchFamily="18" charset="0"/>
              </a:rPr>
              <a:t> II)</a:t>
            </a:r>
            <a:endParaRPr lang="en-GB" sz="1800" dirty="0">
              <a:cs typeface="Times New Roman" pitchFamily="18" charset="0"/>
            </a:endParaRPr>
          </a:p>
          <a:p>
            <a:pPr marL="1263650" lvl="2" indent="-381000">
              <a:spcAft>
                <a:spcPts val="600"/>
              </a:spcAft>
              <a:buFont typeface="Wingdings" pitchFamily="2" charset="2"/>
              <a:buChar char="§"/>
              <a:defRPr/>
            </a:pPr>
            <a:r>
              <a:rPr lang="en-GB" sz="1800" dirty="0">
                <a:cs typeface="Times New Roman" pitchFamily="18" charset="0"/>
              </a:rPr>
              <a:t>Definition of hazardous </a:t>
            </a:r>
            <a:r>
              <a:rPr lang="en-GB" sz="1800" dirty="0" smtClean="0">
                <a:cs typeface="Times New Roman" pitchFamily="18" charset="0"/>
              </a:rPr>
              <a:t>waste</a:t>
            </a:r>
          </a:p>
          <a:p>
            <a:pPr marL="381000" lvl="2" indent="-3810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2000" b="1" i="1" dirty="0">
                <a:ea typeface="+mn-ea"/>
                <a:cs typeface="Times New Roman" pitchFamily="18" charset="0"/>
              </a:rPr>
              <a:t>List of Wastes (</a:t>
            </a:r>
            <a:r>
              <a:rPr lang="en-GB" sz="2000" b="1" i="1" dirty="0" err="1">
                <a:ea typeface="+mn-ea"/>
                <a:cs typeface="Times New Roman" pitchFamily="18" charset="0"/>
              </a:rPr>
              <a:t>LoW</a:t>
            </a:r>
            <a:r>
              <a:rPr lang="en-GB" sz="2000" b="1" i="1" dirty="0">
                <a:ea typeface="+mn-ea"/>
                <a:cs typeface="Times New Roman" pitchFamily="18" charset="0"/>
              </a:rPr>
              <a:t>) (last amended by 2014/955/EU) </a:t>
            </a:r>
          </a:p>
          <a:p>
            <a:pPr marL="1263650" lvl="2" indent="-381000">
              <a:spcAft>
                <a:spcPts val="600"/>
              </a:spcAft>
              <a:buFont typeface="Wingdings" pitchFamily="2" charset="2"/>
              <a:buChar char="§"/>
              <a:defRPr/>
            </a:pPr>
            <a:r>
              <a:rPr lang="en-GB" sz="1800" dirty="0">
                <a:cs typeface="Times New Roman" pitchFamily="18" charset="0"/>
              </a:rPr>
              <a:t>Basis for the statistical waste nomenclature EWC-Stat</a:t>
            </a:r>
          </a:p>
          <a:p>
            <a:pPr marL="381000" lvl="2" indent="-3810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2000" b="1" i="1" dirty="0">
                <a:ea typeface="+mn-ea"/>
                <a:cs typeface="Times New Roman" pitchFamily="18" charset="0"/>
              </a:rPr>
              <a:t>Landfill Directive 1999/31/EC</a:t>
            </a:r>
          </a:p>
          <a:p>
            <a:pPr marL="1225550" lvl="2" indent="-342900">
              <a:spcAft>
                <a:spcPts val="600"/>
              </a:spcAft>
              <a:buFont typeface="Wingdings" pitchFamily="2" charset="2"/>
              <a:buChar char="§"/>
              <a:defRPr/>
            </a:pPr>
            <a:r>
              <a:rPr lang="en-GB" sz="1800" dirty="0">
                <a:cs typeface="Times New Roman" pitchFamily="18" charset="0"/>
              </a:rPr>
              <a:t>Definition of landfills</a:t>
            </a:r>
          </a:p>
          <a:p>
            <a:pPr marL="381000" lvl="1" indent="-381000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i="1" dirty="0">
                <a:ea typeface="+mn-ea"/>
                <a:cs typeface="Times New Roman" pitchFamily="18" charset="0"/>
              </a:rPr>
              <a:t>Incineration Directive </a:t>
            </a:r>
            <a:r>
              <a:rPr lang="en-GB" i="1" dirty="0" smtClean="0">
                <a:ea typeface="+mn-ea"/>
                <a:cs typeface="Times New Roman" pitchFamily="18" charset="0"/>
              </a:rPr>
              <a:t>2000/76/EC</a:t>
            </a:r>
          </a:p>
          <a:p>
            <a:pPr marL="1250950" lvl="2" indent="-381000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GB" sz="1800" dirty="0" smtClean="0">
                <a:cs typeface="Times New Roman" pitchFamily="18" charset="0"/>
              </a:rPr>
              <a:t>Replaced </a:t>
            </a:r>
            <a:r>
              <a:rPr lang="en-GB" sz="1800" dirty="0">
                <a:cs typeface="Times New Roman" pitchFamily="18" charset="0"/>
              </a:rPr>
              <a:t>by directive </a:t>
            </a:r>
            <a:r>
              <a:rPr lang="en-GB" sz="1800" dirty="0" smtClean="0">
                <a:cs typeface="Times New Roman" pitchFamily="18" charset="0"/>
              </a:rPr>
              <a:t>2010/75/EU </a:t>
            </a:r>
            <a:r>
              <a:rPr lang="en-GB" sz="1800" dirty="0">
                <a:cs typeface="Times New Roman" pitchFamily="18" charset="0"/>
              </a:rPr>
              <a:t>as from 07/01/2014</a:t>
            </a:r>
          </a:p>
          <a:p>
            <a:pPr marL="1263650" lvl="2" indent="-38100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/>
            </a:pPr>
            <a:r>
              <a:rPr lang="en-GB" sz="1800" dirty="0">
                <a:cs typeface="Times New Roman" pitchFamily="18" charset="0"/>
              </a:rPr>
              <a:t>Definition of incineration</a:t>
            </a: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xmlns="" val="2934949422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33176"/>
        </a:solidFill>
        <a:ln>
          <a:solidFill>
            <a:srgbClr val="133176"/>
          </a:solidFill>
        </a:ln>
      </a:spPr>
      <a:bodyPr anchor="ctr"/>
      <a:lstStyle>
        <a:defPPr algn="ctr" defTabSz="457200" fontAlgn="auto">
          <a:spcBef>
            <a:spcPts val="0"/>
          </a:spcBef>
          <a:spcAft>
            <a:spcPts val="0"/>
          </a:spcAft>
          <a:defRPr sz="1800" b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 err="1" smtClean="0">
            <a:solidFill>
              <a:srgbClr val="0F5494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118</TotalTime>
  <Words>1213</Words>
  <Application>Microsoft Office PowerPoint</Application>
  <PresentationFormat>On-screen Show (4:3)</PresentationFormat>
  <Paragraphs>319</Paragraphs>
  <Slides>26</Slides>
  <Notes>26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Default Design</vt:lpstr>
      <vt:lpstr>Explanatory meeting on the acquis  Environment &amp; sustainable development indicators</vt:lpstr>
      <vt:lpstr>Scope of this presentation</vt:lpstr>
      <vt:lpstr>1. Environmental accounts</vt:lpstr>
      <vt:lpstr>Modules European environmental accounts (Regulation 691/2011) </vt:lpstr>
      <vt:lpstr>Features of data transmissions</vt:lpstr>
      <vt:lpstr>2. Waste statistics  Regulation 2150/2002/EC</vt:lpstr>
      <vt:lpstr>Structure Waste Stats Regulation </vt:lpstr>
      <vt:lpstr>Slide 8</vt:lpstr>
      <vt:lpstr>Other European waste legislation</vt:lpstr>
      <vt:lpstr>3. Sustainable development</vt:lpstr>
      <vt:lpstr>Different levels of SDG reporting</vt:lpstr>
      <vt:lpstr>EU SDG monitoring: policy background</vt:lpstr>
      <vt:lpstr>Eurostat 2018 EU SDG monitoring package</vt:lpstr>
      <vt:lpstr>Eurostat uses 3 categories of data for the EU SDG report</vt:lpstr>
      <vt:lpstr>Slide 15</vt:lpstr>
      <vt:lpstr>Slide 16</vt:lpstr>
      <vt:lpstr>SDG indicator sets: comparison</vt:lpstr>
      <vt:lpstr>Slide 18</vt:lpstr>
      <vt:lpstr>Slide 19</vt:lpstr>
      <vt:lpstr>Summary </vt:lpstr>
      <vt:lpstr>Slide 21</vt:lpstr>
      <vt:lpstr>Slide 22</vt:lpstr>
      <vt:lpstr>Quality Report</vt:lpstr>
      <vt:lpstr>Quality report</vt:lpstr>
      <vt:lpstr>Slide 25</vt:lpstr>
      <vt:lpstr>Slide 26</vt:lpstr>
    </vt:vector>
  </TitlesOfParts>
  <Company>European Commission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Explanatory meeting on the acquis  Environment &amp; sustainable development indicators</dc:title>
  <dc:creator>DE LA FUENTE NUNO Arturo (ESTAT)</dc:creator>
  <cp:lastModifiedBy>Petrika Jorgji</cp:lastModifiedBy>
  <cp:revision>13</cp:revision>
  <dcterms:created xsi:type="dcterms:W3CDTF">2019-01-22T07:45:10Z</dcterms:created>
  <dcterms:modified xsi:type="dcterms:W3CDTF">2019-02-20T16:51:04Z</dcterms:modified>
</cp:coreProperties>
</file>