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7" r:id="rId2"/>
    <p:sldId id="434" r:id="rId3"/>
    <p:sldId id="419" r:id="rId4"/>
    <p:sldId id="417" r:id="rId5"/>
    <p:sldId id="435" r:id="rId6"/>
    <p:sldId id="437" r:id="rId7"/>
    <p:sldId id="442" r:id="rId8"/>
    <p:sldId id="443" r:id="rId9"/>
    <p:sldId id="446" r:id="rId10"/>
    <p:sldId id="444" r:id="rId11"/>
    <p:sldId id="433" r:id="rId12"/>
    <p:sldId id="447" r:id="rId13"/>
    <p:sldId id="374" r:id="rId14"/>
    <p:sldId id="438" r:id="rId15"/>
    <p:sldId id="326" r:id="rId16"/>
  </p:sldIdLst>
  <p:sldSz cx="9144000" cy="6858000" type="screen4x3"/>
  <p:notesSz cx="6718300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ENNIE Herve (ESTAT)" initials="hr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  <a:srgbClr val="615577"/>
    <a:srgbClr val="484149"/>
    <a:srgbClr val="990099"/>
    <a:srgbClr val="FFD624"/>
    <a:srgbClr val="4F3977"/>
    <a:srgbClr val="B4D608"/>
    <a:srgbClr val="CC0099"/>
    <a:srgbClr val="0000CC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98" autoAdjust="0"/>
    <p:restoredTop sz="87429" autoAdjust="0"/>
  </p:normalViewPr>
  <p:slideViewPr>
    <p:cSldViewPr>
      <p:cViewPr varScale="1">
        <p:scale>
          <a:sx n="79" d="100"/>
          <a:sy n="79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850" y="-78"/>
      </p:cViewPr>
      <p:guideLst>
        <p:guide orient="horz" pos="3104"/>
        <p:guide pos="211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9" y="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5990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9" y="935990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231D5A1-3150-4ED7-BD4B-956906AF6C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093874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9" y="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4" y="4681539"/>
            <a:ext cx="5375275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5990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9" y="9359901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597" tIns="45299" rIns="90597" bIns="4529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377A50E-529D-485A-8F84-29881EFDA9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83886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4426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75617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36193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58609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24319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76877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1559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46746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99567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77A50E-529D-485A-8F84-29881EFDA93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526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alt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2877E8-8BCA-4E10-A05C-2620D1C3838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3156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6B1F5-583D-4F5D-8297-ED9FDB3DD4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35117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7C0C1-ED0D-4BD2-A0F0-8256C5CFA6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59796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5888"/>
            <a:ext cx="2133600" cy="476250"/>
          </a:xfrm>
        </p:spPr>
        <p:txBody>
          <a:bodyPr/>
          <a:lstStyle>
            <a:lvl1pPr>
              <a:defRPr sz="1200" dirty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300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8313" y="6297613"/>
            <a:ext cx="2133600" cy="476250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F89CB955-70ED-490A-9DCE-D1C03C3E942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79952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E7E4-6898-4EA4-A925-19DEB0EB54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60875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8E8A-E585-483E-B4BC-29CA0864ADA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4596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8F027-8173-4397-9697-83BA4ED058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4051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93D60-D7D9-484D-9AD7-B8C9C01AF6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0618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7EAD5-BB70-4449-BAEA-54E9791D85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276769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F4EB0-4A4F-4360-A1E3-3A944777C8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17502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E7DF5-4D9E-441F-A365-26F72DFED0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60825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C82A-0057-46DE-8378-8CDC5ED973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3041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Et dolor fragum</a:t>
            </a:r>
            <a:endParaRPr lang="en-GB" altLang="en-US" smtClean="0"/>
          </a:p>
          <a:p>
            <a:pPr lvl="1"/>
            <a:r>
              <a:rPr lang="en-GB" altLang="en-US" smtClean="0"/>
              <a:t>Et dolor fragum</a:t>
            </a:r>
          </a:p>
          <a:p>
            <a:pPr lvl="2"/>
            <a:r>
              <a:rPr lang="en-GB" altLang="en-US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9FA4E71-8B43-459B-80A5-65438D840A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74" r:id="rId12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arko.pasanen@ec.europa.e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ec.europa.eu/eurostat/web/hicp/" TargetMode="External"/><Relationship Id="rId7" Type="http://schemas.openxmlformats.org/officeDocument/2006/relationships/hyperlink" Target="https://ec.europa.eu/eurostat/web/products-manuals-and-guidelines/-/KS-GQ-17-01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circabc.europa.eu/faces/jsp/extension/wai/navigation/container.jsp?FormBanner:_idcl=navigationTitle&amp;FormBanner_SUBMIT=1&amp;org.apache.myfaces.trinidad.faces.STATE=DUMMY&amp;id=a49e1760-625a-46a1-98eb-1104d1695c8a&amp;javax.faces.ViewState=o7vJR37PUagBrQLVP+gAT6DgtZ6F0JEp84Y4T/6FNSN9mXJALH1jCvj3HArXB6mbs7W3dOn/7ykTx6M7cSfrUb4lA+yC4w9wnE9ixn4FWe75yCiUQ4rKlHwKEYN7J6LsGpAhirZvXamkM/QiYsg6ngUMf3w=" TargetMode="External"/><Relationship Id="rId5" Type="http://schemas.openxmlformats.org/officeDocument/2006/relationships/hyperlink" Target="https://circabc.europa.eu/faces/jsp/extension/wai/navigation/container.jsp?FormPrincipal:_idcl=FormPrincipal:_idJsp36&amp;FormPrincipal_SUBMIT=1&amp;id=7b031f10-ac19-4da3-a36f-58708a70133d&amp;javax.faces.ViewState=o7vJR37PUagBrQLVP+gAT6DgtZ6F0JEp84Y4T/6FNSN9mXJALH1jCu6tA2G+yOi8s7W3dOn/7ykTx6M7cSfrUb4lA+yC4w9wnE9ixn4FWe75yCiUQ4rKlHwKEYN7J6Lszi18oC6M0cIDrUU/+ncLNQhM8Kk=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s://ec.europa.eu/eurostat/web/housing-price-statistics/overview" TargetMode="External"/><Relationship Id="rId9" Type="http://schemas.openxmlformats.org/officeDocument/2006/relationships/hyperlink" Target="https://ec.europa.eu/eurostat/documents/7590317/0/Technical-Manual-OOH-HPI-2017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legal-content/EN/ALL/?uri=uriserv:OJ.L_.2016.135.01.0011.01.ENG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427984" y="1641475"/>
            <a:ext cx="4104060" cy="2089150"/>
          </a:xfrm>
          <a:ln>
            <a:noFill/>
          </a:ln>
        </p:spPr>
        <p:txBody>
          <a:bodyPr/>
          <a:lstStyle/>
          <a:p>
            <a:pPr eaLnBrk="1" hangingPunct="1"/>
            <a:r>
              <a:rPr lang="en-GB" sz="3200" dirty="0" smtClean="0"/>
              <a:t>Harmonised indices:</a:t>
            </a:r>
            <a:br>
              <a:rPr lang="en-GB" sz="3200" dirty="0" smtClean="0"/>
            </a:br>
            <a:r>
              <a:rPr lang="en-GB" sz="3200" dirty="0" smtClean="0"/>
              <a:t>HICP, HICP-CT, OOHPI, HPI</a:t>
            </a:r>
            <a:endParaRPr lang="en-GB" altLang="en-US" sz="3200" b="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68313" y="5590009"/>
            <a:ext cx="3815655" cy="791319"/>
          </a:xfrm>
        </p:spPr>
        <p:txBody>
          <a:bodyPr/>
          <a:lstStyle/>
          <a:p>
            <a:r>
              <a:rPr lang="en-GB" sz="1400" dirty="0" smtClean="0"/>
              <a:t>Unit C4</a:t>
            </a:r>
            <a:r>
              <a:rPr lang="en-GB" sz="1400" dirty="0"/>
              <a:t>: Price </a:t>
            </a:r>
            <a:r>
              <a:rPr lang="en-GB" sz="1400" dirty="0" smtClean="0"/>
              <a:t>statistics, </a:t>
            </a:r>
            <a:r>
              <a:rPr lang="en-GB" sz="1400" dirty="0"/>
              <a:t>Purchasing Power </a:t>
            </a:r>
            <a:r>
              <a:rPr lang="en-GB" sz="1400" dirty="0" smtClean="0"/>
              <a:t>Parities, </a:t>
            </a:r>
            <a:r>
              <a:rPr lang="en-GB" sz="1400" dirty="0"/>
              <a:t>Housing statistics</a:t>
            </a:r>
            <a:endParaRPr lang="en-GB" altLang="en-US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4297" y="6309320"/>
            <a:ext cx="2951559" cy="371747"/>
          </a:xfrm>
        </p:spPr>
        <p:txBody>
          <a:bodyPr/>
          <a:lstStyle/>
          <a:p>
            <a:pPr>
              <a:defRPr/>
            </a:pPr>
            <a:r>
              <a:rPr lang="en-GB" i="1" dirty="0" smtClean="0">
                <a:solidFill>
                  <a:srgbClr val="000099"/>
                </a:solidFill>
                <a:hlinkClick r:id="rId3"/>
              </a:rPr>
              <a:t>jarko.pasanen@ec.europa.eu</a:t>
            </a:r>
            <a:endParaRPr lang="en-GB" i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493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3" name="Straight Arrow Connector 672"/>
          <p:cNvCxnSpPr>
            <a:stCxn id="28" idx="0"/>
            <a:endCxn id="8" idx="2"/>
          </p:cNvCxnSpPr>
          <p:nvPr/>
        </p:nvCxnSpPr>
        <p:spPr bwMode="auto">
          <a:xfrm flipH="1" flipV="1">
            <a:off x="4733128" y="4353163"/>
            <a:ext cx="2806000" cy="1703834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77" name="Straight Arrow Connector 676"/>
          <p:cNvCxnSpPr>
            <a:stCxn id="29" idx="0"/>
            <a:endCxn id="8" idx="2"/>
          </p:cNvCxnSpPr>
          <p:nvPr/>
        </p:nvCxnSpPr>
        <p:spPr bwMode="auto">
          <a:xfrm flipH="1" flipV="1">
            <a:off x="4733128" y="4353163"/>
            <a:ext cx="3474872" cy="996090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29" name="Straight Arrow Connector 728"/>
          <p:cNvCxnSpPr/>
          <p:nvPr/>
        </p:nvCxnSpPr>
        <p:spPr bwMode="auto">
          <a:xfrm>
            <a:off x="2084258" y="828317"/>
            <a:ext cx="1191598" cy="2299715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20" name="Straight Arrow Connector 719"/>
          <p:cNvCxnSpPr>
            <a:stCxn id="135" idx="2"/>
            <a:endCxn id="9" idx="0"/>
          </p:cNvCxnSpPr>
          <p:nvPr/>
        </p:nvCxnSpPr>
        <p:spPr bwMode="auto">
          <a:xfrm flipH="1">
            <a:off x="4682491" y="828317"/>
            <a:ext cx="3504098" cy="944499"/>
          </a:xfrm>
          <a:prstGeom prst="straightConnector1">
            <a:avLst/>
          </a:prstGeom>
          <a:noFill/>
          <a:ln w="381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84" name="Straight Arrow Connector 683"/>
          <p:cNvCxnSpPr/>
          <p:nvPr/>
        </p:nvCxnSpPr>
        <p:spPr bwMode="auto">
          <a:xfrm flipV="1">
            <a:off x="2769793" y="4282249"/>
            <a:ext cx="1202190" cy="1138188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309017" y="3152834"/>
            <a:ext cx="2848221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implementing acts</a:t>
            </a:r>
          </a:p>
          <a:p>
            <a:pPr algn="ctr"/>
            <a:endParaRPr lang="en-GB" sz="2400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1772816"/>
            <a:ext cx="2381222" cy="1046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Implementing measures</a:t>
            </a:r>
          </a:p>
          <a:p>
            <a:pPr algn="ctr"/>
            <a:r>
              <a:rPr lang="en-GB" sz="1400" b="0" dirty="0" smtClean="0">
                <a:solidFill>
                  <a:schemeClr val="tx1"/>
                </a:solidFill>
              </a:rPr>
              <a:t>1749/1996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374" y="3508218"/>
            <a:ext cx="2042885" cy="6771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Sub-indices</a:t>
            </a:r>
          </a:p>
          <a:p>
            <a:pPr algn="ctr"/>
            <a:r>
              <a:rPr lang="en-GB" sz="1400" b="0" dirty="0" smtClean="0">
                <a:solidFill>
                  <a:schemeClr val="tx1"/>
                </a:solidFill>
              </a:rPr>
              <a:t>2214/1996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74" y="2491807"/>
            <a:ext cx="2032292" cy="892552"/>
          </a:xfrm>
          <a:prstGeom prst="rect">
            <a:avLst/>
          </a:prstGeom>
          <a:solidFill>
            <a:schemeClr val="accent6">
              <a:lumMod val="20000"/>
              <a:lumOff val="80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Weights</a:t>
            </a:r>
          </a:p>
          <a:p>
            <a:pPr algn="ctr"/>
            <a:r>
              <a:rPr lang="en-GB" sz="1400" b="0" strike="sngStrike" dirty="0" smtClean="0">
                <a:solidFill>
                  <a:schemeClr val="tx1"/>
                </a:solidFill>
              </a:rPr>
              <a:t>2454/1997</a:t>
            </a:r>
          </a:p>
          <a:p>
            <a:pPr algn="ctr"/>
            <a:r>
              <a:rPr lang="en-GB" sz="1400" b="0" dirty="0" smtClean="0">
                <a:solidFill>
                  <a:schemeClr val="tx1"/>
                </a:solidFill>
              </a:rPr>
              <a:t>1114/2010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72000" y="5349253"/>
            <a:ext cx="1872000" cy="677108"/>
          </a:xfrm>
          <a:prstGeom prst="rect">
            <a:avLst/>
          </a:prstGeom>
          <a:solidFill>
            <a:schemeClr val="accent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Insurance </a:t>
            </a:r>
          </a:p>
          <a:p>
            <a:pPr algn="ctr"/>
            <a:r>
              <a:rPr lang="en-GB" sz="1400" b="0" dirty="0" smtClean="0">
                <a:solidFill>
                  <a:schemeClr val="tx1"/>
                </a:solidFill>
              </a:rPr>
              <a:t>1617/1999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374" y="4309185"/>
            <a:ext cx="2042885" cy="1046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>
                <a:solidFill>
                  <a:schemeClr val="tx1"/>
                </a:solidFill>
              </a:rPr>
              <a:t>Revised sub-indices </a:t>
            </a:r>
            <a:r>
              <a:rPr lang="en-GB" sz="1400" b="0" dirty="0" smtClean="0">
                <a:solidFill>
                  <a:schemeClr val="tx1"/>
                </a:solidFill>
              </a:rPr>
              <a:t>1749/1999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15781" y="6056997"/>
            <a:ext cx="1246694" cy="677108"/>
          </a:xfrm>
          <a:prstGeom prst="rect">
            <a:avLst/>
          </a:prstGeom>
          <a:solidFill>
            <a:schemeClr val="accent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Tariffs</a:t>
            </a:r>
          </a:p>
          <a:p>
            <a:pPr algn="ctr"/>
            <a:r>
              <a:rPr lang="en-GB" sz="1400" b="0" dirty="0">
                <a:solidFill>
                  <a:schemeClr val="tx1"/>
                </a:solidFill>
              </a:rPr>
              <a:t>2646/1998</a:t>
            </a:r>
            <a:endParaRPr lang="en-GB" sz="1400" b="0" dirty="0" smtClean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394198" y="4817390"/>
            <a:ext cx="1809858" cy="1785104"/>
          </a:xfrm>
          <a:prstGeom prst="rect">
            <a:avLst/>
          </a:prstGeom>
          <a:solidFill>
            <a:schemeClr val="accent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Health, </a:t>
            </a:r>
            <a:r>
              <a:rPr lang="en-GB" sz="2400" b="0" dirty="0">
                <a:solidFill>
                  <a:schemeClr val="tx1"/>
                </a:solidFill>
              </a:rPr>
              <a:t>education and social protection </a:t>
            </a:r>
            <a:r>
              <a:rPr lang="en-GB" sz="1400" b="0" dirty="0" smtClean="0">
                <a:solidFill>
                  <a:schemeClr val="tx1"/>
                </a:solidFill>
              </a:rPr>
              <a:t>2166/1999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250589" y="4411277"/>
            <a:ext cx="1872000" cy="677108"/>
          </a:xfrm>
          <a:prstGeom prst="rect">
            <a:avLst/>
          </a:prstGeom>
          <a:solidFill>
            <a:schemeClr val="accent6">
              <a:lumMod val="20000"/>
              <a:lumOff val="80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Reductions </a:t>
            </a:r>
            <a:r>
              <a:rPr lang="en-GB" sz="1400" b="0" dirty="0" smtClean="0">
                <a:solidFill>
                  <a:schemeClr val="tx1"/>
                </a:solidFill>
              </a:rPr>
              <a:t>2602/2000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117419" y="5418046"/>
            <a:ext cx="1395643" cy="126188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Service </a:t>
            </a:r>
            <a:r>
              <a:rPr lang="en-GB" sz="2400" b="0" dirty="0">
                <a:solidFill>
                  <a:schemeClr val="tx1"/>
                </a:solidFill>
              </a:rPr>
              <a:t>charges </a:t>
            </a:r>
            <a:r>
              <a:rPr lang="en-GB" sz="1400" b="0" dirty="0" smtClean="0">
                <a:solidFill>
                  <a:schemeClr val="tx1"/>
                </a:solidFill>
              </a:rPr>
              <a:t>1920/2001</a:t>
            </a:r>
          </a:p>
          <a:p>
            <a:pPr algn="ctr"/>
            <a:r>
              <a:rPr lang="en-GB" sz="1400" b="0" dirty="0" smtClean="0">
                <a:solidFill>
                  <a:schemeClr val="tx1"/>
                </a:solidFill>
              </a:rPr>
              <a:t> &amp; corrigenda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41374" y="1321508"/>
            <a:ext cx="2042884" cy="1046440"/>
          </a:xfrm>
          <a:prstGeom prst="rect">
            <a:avLst/>
          </a:prstGeom>
          <a:solidFill>
            <a:schemeClr val="accent6">
              <a:lumMod val="20000"/>
              <a:lumOff val="80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>
                <a:solidFill>
                  <a:schemeClr val="tx1"/>
                </a:solidFill>
              </a:rPr>
              <a:t>Temporal coverage </a:t>
            </a:r>
            <a:r>
              <a:rPr lang="en-GB" sz="1400" b="0" dirty="0" smtClean="0">
                <a:solidFill>
                  <a:schemeClr val="tx1"/>
                </a:solidFill>
              </a:rPr>
              <a:t>701/2006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7250589" y="3369343"/>
            <a:ext cx="1872000" cy="892552"/>
          </a:xfrm>
          <a:prstGeom prst="rect">
            <a:avLst/>
          </a:prstGeom>
          <a:solidFill>
            <a:schemeClr val="accent6">
              <a:lumMod val="20000"/>
              <a:lumOff val="80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Revisions </a:t>
            </a:r>
            <a:r>
              <a:rPr lang="en-GB" sz="1400" b="0" dirty="0" smtClean="0">
                <a:solidFill>
                  <a:schemeClr val="tx1"/>
                </a:solidFill>
              </a:rPr>
              <a:t>1921/2001 </a:t>
            </a:r>
          </a:p>
          <a:p>
            <a:pPr algn="ctr"/>
            <a:r>
              <a:rPr lang="en-GB" sz="1400" b="0" dirty="0" smtClean="0">
                <a:solidFill>
                  <a:schemeClr val="tx1"/>
                </a:solidFill>
              </a:rPr>
              <a:t>&amp; </a:t>
            </a:r>
            <a:r>
              <a:rPr lang="en-GB" sz="1400" b="0" dirty="0">
                <a:solidFill>
                  <a:schemeClr val="tx1"/>
                </a:solidFill>
              </a:rPr>
              <a:t>corrigenda</a:t>
            </a:r>
            <a:endParaRPr lang="en-GB" sz="1400" b="0" dirty="0" smtClean="0">
              <a:solidFill>
                <a:schemeClr val="tx1"/>
              </a:solidFill>
            </a:endParaRPr>
          </a:p>
        </p:txBody>
      </p:sp>
      <p:grpSp>
        <p:nvGrpSpPr>
          <p:cNvPr id="842" name="Group 841"/>
          <p:cNvGrpSpPr/>
          <p:nvPr/>
        </p:nvGrpSpPr>
        <p:grpSpPr>
          <a:xfrm>
            <a:off x="41374" y="151209"/>
            <a:ext cx="9081215" cy="1415772"/>
            <a:chOff x="41374" y="151209"/>
            <a:chExt cx="9081215" cy="1415772"/>
          </a:xfrm>
        </p:grpSpPr>
        <p:sp>
          <p:nvSpPr>
            <p:cNvPr id="12" name="TextBox 11"/>
            <p:cNvSpPr txBox="1"/>
            <p:nvPr/>
          </p:nvSpPr>
          <p:spPr>
            <a:xfrm>
              <a:off x="2143307" y="151209"/>
              <a:ext cx="2484000" cy="141577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0" dirty="0">
                  <a:solidFill>
                    <a:schemeClr val="tx1"/>
                  </a:solidFill>
                </a:rPr>
                <a:t>Coverage of goods and services </a:t>
              </a:r>
              <a:r>
                <a:rPr lang="en-GB" sz="1400" b="0" dirty="0" smtClean="0">
                  <a:solidFill>
                    <a:schemeClr val="tx1"/>
                  </a:solidFill>
                </a:rPr>
                <a:t>1687/1998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96948" y="151209"/>
              <a:ext cx="2484000" cy="141577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0" dirty="0">
                  <a:solidFill>
                    <a:schemeClr val="tx1"/>
                  </a:solidFill>
                </a:rPr>
                <a:t>Geographic and population coverage </a:t>
              </a:r>
              <a:endParaRPr lang="en-GB" sz="2400" b="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GB" sz="1400" b="0" dirty="0" smtClean="0">
                  <a:solidFill>
                    <a:schemeClr val="tx1"/>
                  </a:solidFill>
                </a:rPr>
                <a:t>1688/1998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1374" y="151209"/>
              <a:ext cx="2032292" cy="104644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99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0" dirty="0" smtClean="0">
                  <a:solidFill>
                    <a:schemeClr val="tx1"/>
                  </a:solidFill>
                </a:rPr>
                <a:t>Timing of prices</a:t>
              </a:r>
            </a:p>
            <a:p>
              <a:pPr algn="ctr"/>
              <a:r>
                <a:rPr lang="en-GB" sz="1400" b="0" dirty="0" smtClean="0">
                  <a:solidFill>
                    <a:schemeClr val="tx1"/>
                  </a:solidFill>
                </a:rPr>
                <a:t>2601/2000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250589" y="151209"/>
              <a:ext cx="1872000" cy="67710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0" dirty="0">
                  <a:solidFill>
                    <a:schemeClr val="tx1"/>
                  </a:solidFill>
                </a:rPr>
                <a:t>Sampling </a:t>
              </a:r>
              <a:r>
                <a:rPr lang="en-GB" sz="1400" b="0" dirty="0" smtClean="0">
                  <a:solidFill>
                    <a:schemeClr val="tx1"/>
                  </a:solidFill>
                </a:rPr>
                <a:t>1334/2007</a:t>
              </a:r>
            </a:p>
          </p:txBody>
        </p:sp>
      </p:grpSp>
      <p:sp>
        <p:nvSpPr>
          <p:cNvPr id="140" name="TextBox 139"/>
          <p:cNvSpPr txBox="1"/>
          <p:nvPr/>
        </p:nvSpPr>
        <p:spPr>
          <a:xfrm>
            <a:off x="5337534" y="5484281"/>
            <a:ext cx="1578247" cy="1046440"/>
          </a:xfrm>
          <a:prstGeom prst="rect">
            <a:avLst/>
          </a:prstGeom>
          <a:solidFill>
            <a:schemeClr val="accent1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Seasonal products </a:t>
            </a:r>
            <a:r>
              <a:rPr lang="en-GB" sz="1400" b="0" dirty="0" smtClean="0">
                <a:solidFill>
                  <a:schemeClr val="tx1"/>
                </a:solidFill>
              </a:rPr>
              <a:t>330/2009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7250589" y="977699"/>
            <a:ext cx="1872000" cy="1415772"/>
          </a:xfrm>
          <a:prstGeom prst="rect">
            <a:avLst/>
          </a:prstGeom>
          <a:solidFill>
            <a:schemeClr val="accent6">
              <a:lumMod val="20000"/>
              <a:lumOff val="80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</a:rPr>
              <a:t>Index </a:t>
            </a:r>
            <a:r>
              <a:rPr lang="en-GB" sz="2400" b="0" dirty="0">
                <a:solidFill>
                  <a:schemeClr val="tx1"/>
                </a:solidFill>
              </a:rPr>
              <a:t>reference period </a:t>
            </a:r>
            <a:r>
              <a:rPr lang="en-GB" sz="1400" b="0" dirty="0" smtClean="0">
                <a:solidFill>
                  <a:schemeClr val="tx1"/>
                </a:solidFill>
              </a:rPr>
              <a:t>1708/2005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7250589" y="2542853"/>
            <a:ext cx="1872000" cy="677108"/>
          </a:xfrm>
          <a:prstGeom prst="rect">
            <a:avLst/>
          </a:prstGeom>
          <a:solidFill>
            <a:schemeClr val="accent6">
              <a:lumMod val="20000"/>
              <a:lumOff val="80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strike="sngStrike" dirty="0" smtClean="0">
                <a:solidFill>
                  <a:schemeClr val="tx1"/>
                </a:solidFill>
              </a:rPr>
              <a:t>2015=100</a:t>
            </a:r>
          </a:p>
          <a:p>
            <a:pPr algn="ctr"/>
            <a:r>
              <a:rPr lang="en-GB" sz="1400" b="0" strike="sngStrike" dirty="0" smtClean="0">
                <a:solidFill>
                  <a:schemeClr val="tx1"/>
                </a:solidFill>
              </a:rPr>
              <a:t>2015/2010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41374" y="5434490"/>
            <a:ext cx="2032292" cy="67710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i="1" strike="sngStrike" dirty="0" smtClean="0">
                <a:solidFill>
                  <a:schemeClr val="bg1"/>
                </a:solidFill>
              </a:rPr>
              <a:t>HICP-CT</a:t>
            </a:r>
          </a:p>
          <a:p>
            <a:pPr algn="ctr"/>
            <a:r>
              <a:rPr lang="en-GB" sz="1400" b="0" i="1" strike="sngStrike" dirty="0" smtClean="0">
                <a:solidFill>
                  <a:schemeClr val="bg1"/>
                </a:solidFill>
              </a:rPr>
              <a:t>119/2013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6210612" y="3128032"/>
            <a:ext cx="958662" cy="6771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0F5494"/>
                </a:solidFill>
              </a:rPr>
              <a:t>OOH</a:t>
            </a:r>
          </a:p>
          <a:p>
            <a:pPr algn="ctr"/>
            <a:r>
              <a:rPr lang="en-GB" sz="1400" b="0" dirty="0" smtClean="0">
                <a:solidFill>
                  <a:srgbClr val="0F5494"/>
                </a:solidFill>
              </a:rPr>
              <a:t>93/2013</a:t>
            </a:r>
          </a:p>
        </p:txBody>
      </p:sp>
      <p:cxnSp>
        <p:nvCxnSpPr>
          <p:cNvPr id="672" name="Straight Arrow Connector 671"/>
          <p:cNvCxnSpPr>
            <a:stCxn id="140" idx="0"/>
            <a:endCxn id="8" idx="2"/>
          </p:cNvCxnSpPr>
          <p:nvPr/>
        </p:nvCxnSpPr>
        <p:spPr bwMode="auto">
          <a:xfrm flipH="1" flipV="1">
            <a:off x="4733128" y="4353163"/>
            <a:ext cx="1393530" cy="1131118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0" name="Straight Arrow Connector 679"/>
          <p:cNvCxnSpPr>
            <a:stCxn id="58" idx="0"/>
            <a:endCxn id="8" idx="2"/>
          </p:cNvCxnSpPr>
          <p:nvPr/>
        </p:nvCxnSpPr>
        <p:spPr bwMode="auto">
          <a:xfrm flipV="1">
            <a:off x="4299127" y="4353163"/>
            <a:ext cx="434001" cy="464227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6" name="Straight Arrow Connector 685"/>
          <p:cNvCxnSpPr>
            <a:stCxn id="104" idx="1"/>
          </p:cNvCxnSpPr>
          <p:nvPr/>
        </p:nvCxnSpPr>
        <p:spPr bwMode="auto">
          <a:xfrm flipH="1">
            <a:off x="6124077" y="3815619"/>
            <a:ext cx="1126512" cy="493566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90" name="Straight Arrow Connector 689"/>
          <p:cNvCxnSpPr>
            <a:endCxn id="8" idx="1"/>
          </p:cNvCxnSpPr>
          <p:nvPr/>
        </p:nvCxnSpPr>
        <p:spPr bwMode="auto">
          <a:xfrm flipV="1">
            <a:off x="2117419" y="3752999"/>
            <a:ext cx="1191598" cy="119915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92" name="Straight Arrow Connector 691"/>
          <p:cNvCxnSpPr>
            <a:stCxn id="9" idx="2"/>
            <a:endCxn id="8" idx="0"/>
          </p:cNvCxnSpPr>
          <p:nvPr/>
        </p:nvCxnSpPr>
        <p:spPr bwMode="auto">
          <a:xfrm>
            <a:off x="4682491" y="2819256"/>
            <a:ext cx="50637" cy="333578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04" name="Straight Arrow Connector 703"/>
          <p:cNvCxnSpPr>
            <a:stCxn id="11" idx="3"/>
            <a:endCxn id="8" idx="1"/>
          </p:cNvCxnSpPr>
          <p:nvPr/>
        </p:nvCxnSpPr>
        <p:spPr bwMode="auto">
          <a:xfrm>
            <a:off x="2073666" y="2938083"/>
            <a:ext cx="1235351" cy="814916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07" name="Straight Arrow Connector 706"/>
          <p:cNvCxnSpPr>
            <a:stCxn id="34" idx="0"/>
            <a:endCxn id="10" idx="2"/>
          </p:cNvCxnSpPr>
          <p:nvPr/>
        </p:nvCxnSpPr>
        <p:spPr bwMode="auto">
          <a:xfrm flipV="1">
            <a:off x="1062817" y="4185326"/>
            <a:ext cx="0" cy="123859"/>
          </a:xfrm>
          <a:prstGeom prst="straightConnector1">
            <a:avLst/>
          </a:prstGeom>
          <a:noFill/>
          <a:ln w="381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11" name="Straight Arrow Connector 710"/>
          <p:cNvCxnSpPr/>
          <p:nvPr/>
        </p:nvCxnSpPr>
        <p:spPr bwMode="auto">
          <a:xfrm>
            <a:off x="1106870" y="5355625"/>
            <a:ext cx="1752424" cy="62421"/>
          </a:xfrm>
          <a:prstGeom prst="straightConnector1">
            <a:avLst/>
          </a:prstGeom>
          <a:noFill/>
          <a:ln w="3810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17" name="Straight Arrow Connector 716"/>
          <p:cNvCxnSpPr>
            <a:stCxn id="9" idx="0"/>
            <a:endCxn id="12" idx="2"/>
          </p:cNvCxnSpPr>
          <p:nvPr/>
        </p:nvCxnSpPr>
        <p:spPr bwMode="auto">
          <a:xfrm flipH="1" flipV="1">
            <a:off x="3385307" y="1566981"/>
            <a:ext cx="1297184" cy="205835"/>
          </a:xfrm>
          <a:prstGeom prst="straightConnector1">
            <a:avLst/>
          </a:prstGeom>
          <a:noFill/>
          <a:ln w="381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23" name="Straight Arrow Connector 722"/>
          <p:cNvCxnSpPr>
            <a:stCxn id="9" idx="0"/>
            <a:endCxn id="16" idx="2"/>
          </p:cNvCxnSpPr>
          <p:nvPr/>
        </p:nvCxnSpPr>
        <p:spPr bwMode="auto">
          <a:xfrm flipV="1">
            <a:off x="4682491" y="1566981"/>
            <a:ext cx="1256457" cy="205835"/>
          </a:xfrm>
          <a:prstGeom prst="straightConnector1">
            <a:avLst/>
          </a:prstGeom>
          <a:noFill/>
          <a:ln w="381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26" name="Straight Arrow Connector 725"/>
          <p:cNvCxnSpPr/>
          <p:nvPr/>
        </p:nvCxnSpPr>
        <p:spPr bwMode="auto">
          <a:xfrm flipH="1">
            <a:off x="6068417" y="1844728"/>
            <a:ext cx="1122238" cy="1250911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36" name="Straight Arrow Connector 735"/>
          <p:cNvCxnSpPr/>
          <p:nvPr/>
        </p:nvCxnSpPr>
        <p:spPr bwMode="auto">
          <a:xfrm flipH="1" flipV="1">
            <a:off x="6124077" y="4341297"/>
            <a:ext cx="1115292" cy="311840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6" name="Straight Arrow Connector 745"/>
          <p:cNvCxnSpPr>
            <a:stCxn id="146" idx="0"/>
            <a:endCxn id="145" idx="2"/>
          </p:cNvCxnSpPr>
          <p:nvPr/>
        </p:nvCxnSpPr>
        <p:spPr bwMode="auto">
          <a:xfrm flipV="1">
            <a:off x="8186589" y="2393471"/>
            <a:ext cx="0" cy="149382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749" name="Rectangle 748"/>
          <p:cNvSpPr/>
          <p:nvPr/>
        </p:nvSpPr>
        <p:spPr>
          <a:xfrm>
            <a:off x="41374" y="3508218"/>
            <a:ext cx="2042884" cy="2629805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  <p:sp>
        <p:nvSpPr>
          <p:cNvPr id="750" name="Rectangle 749"/>
          <p:cNvSpPr/>
          <p:nvPr/>
        </p:nvSpPr>
        <p:spPr>
          <a:xfrm>
            <a:off x="7250589" y="971849"/>
            <a:ext cx="1893411" cy="2248112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  <p:cxnSp>
        <p:nvCxnSpPr>
          <p:cNvPr id="761" name="Straight Connector 760"/>
          <p:cNvCxnSpPr/>
          <p:nvPr/>
        </p:nvCxnSpPr>
        <p:spPr bwMode="auto">
          <a:xfrm>
            <a:off x="2143307" y="151209"/>
            <a:ext cx="0" cy="1415772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5" name="Straight Connector 764"/>
          <p:cNvCxnSpPr/>
          <p:nvPr/>
        </p:nvCxnSpPr>
        <p:spPr bwMode="auto">
          <a:xfrm flipH="1">
            <a:off x="2143307" y="1566981"/>
            <a:ext cx="1348573" cy="3995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0" name="Straight Connector 769"/>
          <p:cNvCxnSpPr/>
          <p:nvPr/>
        </p:nvCxnSpPr>
        <p:spPr bwMode="auto">
          <a:xfrm flipH="1">
            <a:off x="2143308" y="151209"/>
            <a:ext cx="7000692" cy="0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6" name="Straight Connector 775"/>
          <p:cNvCxnSpPr/>
          <p:nvPr/>
        </p:nvCxnSpPr>
        <p:spPr bwMode="auto">
          <a:xfrm flipH="1">
            <a:off x="3490954" y="1570976"/>
            <a:ext cx="926" cy="1248280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0" name="Straight Connector 779"/>
          <p:cNvCxnSpPr/>
          <p:nvPr/>
        </p:nvCxnSpPr>
        <p:spPr bwMode="auto">
          <a:xfrm>
            <a:off x="3490954" y="2819256"/>
            <a:ext cx="2400831" cy="0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3" name="Straight Connector 782"/>
          <p:cNvCxnSpPr/>
          <p:nvPr/>
        </p:nvCxnSpPr>
        <p:spPr bwMode="auto">
          <a:xfrm>
            <a:off x="5868144" y="1570976"/>
            <a:ext cx="0" cy="1248280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6" name="Straight Connector 785"/>
          <p:cNvCxnSpPr/>
          <p:nvPr/>
        </p:nvCxnSpPr>
        <p:spPr bwMode="auto">
          <a:xfrm flipH="1">
            <a:off x="9144000" y="151209"/>
            <a:ext cx="1" cy="707886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9" name="Straight Connector 788"/>
          <p:cNvCxnSpPr>
            <a:endCxn id="16" idx="3"/>
          </p:cNvCxnSpPr>
          <p:nvPr/>
        </p:nvCxnSpPr>
        <p:spPr bwMode="auto">
          <a:xfrm flipH="1">
            <a:off x="7180948" y="828317"/>
            <a:ext cx="1963054" cy="30778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5" name="Straight Connector 794"/>
          <p:cNvCxnSpPr/>
          <p:nvPr/>
        </p:nvCxnSpPr>
        <p:spPr bwMode="auto">
          <a:xfrm>
            <a:off x="7190655" y="828317"/>
            <a:ext cx="0" cy="742659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9" name="Straight Connector 798"/>
          <p:cNvCxnSpPr/>
          <p:nvPr/>
        </p:nvCxnSpPr>
        <p:spPr bwMode="auto">
          <a:xfrm>
            <a:off x="5868144" y="1570977"/>
            <a:ext cx="1312804" cy="0"/>
          </a:xfrm>
          <a:prstGeom prst="line">
            <a:avLst/>
          </a:prstGeom>
          <a:noFill/>
          <a:ln w="508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8" name="Straight Connector 807"/>
          <p:cNvCxnSpPr/>
          <p:nvPr/>
        </p:nvCxnSpPr>
        <p:spPr bwMode="auto">
          <a:xfrm flipH="1">
            <a:off x="2073666" y="6741368"/>
            <a:ext cx="7070336" cy="45979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1" name="Straight Connector 810"/>
          <p:cNvCxnSpPr/>
          <p:nvPr/>
        </p:nvCxnSpPr>
        <p:spPr bwMode="auto">
          <a:xfrm>
            <a:off x="2127308" y="5400083"/>
            <a:ext cx="0" cy="1439954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3" name="Straight Connector 812"/>
          <p:cNvCxnSpPr/>
          <p:nvPr/>
        </p:nvCxnSpPr>
        <p:spPr bwMode="auto">
          <a:xfrm>
            <a:off x="2067741" y="5383007"/>
            <a:ext cx="1326457" cy="17076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9" name="Straight Connector 818"/>
          <p:cNvCxnSpPr/>
          <p:nvPr/>
        </p:nvCxnSpPr>
        <p:spPr bwMode="auto">
          <a:xfrm>
            <a:off x="3370888" y="4859048"/>
            <a:ext cx="0" cy="528017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1" name="Straight Connector 820"/>
          <p:cNvCxnSpPr/>
          <p:nvPr/>
        </p:nvCxnSpPr>
        <p:spPr bwMode="auto">
          <a:xfrm flipH="1">
            <a:off x="3382164" y="4804317"/>
            <a:ext cx="1821893" cy="18803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3" name="Straight Connector 822"/>
          <p:cNvCxnSpPr/>
          <p:nvPr/>
        </p:nvCxnSpPr>
        <p:spPr bwMode="auto">
          <a:xfrm>
            <a:off x="5204056" y="4804317"/>
            <a:ext cx="0" cy="735832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6" name="Straight Connector 825"/>
          <p:cNvCxnSpPr/>
          <p:nvPr/>
        </p:nvCxnSpPr>
        <p:spPr bwMode="auto">
          <a:xfrm flipH="1">
            <a:off x="5204056" y="5499531"/>
            <a:ext cx="1691540" cy="0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1" name="Straight Connector 830"/>
          <p:cNvCxnSpPr/>
          <p:nvPr/>
        </p:nvCxnSpPr>
        <p:spPr bwMode="auto">
          <a:xfrm>
            <a:off x="6915781" y="5322372"/>
            <a:ext cx="0" cy="177159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4" name="Straight Connector 833"/>
          <p:cNvCxnSpPr/>
          <p:nvPr/>
        </p:nvCxnSpPr>
        <p:spPr bwMode="auto">
          <a:xfrm flipH="1" flipV="1">
            <a:off x="6915781" y="5353042"/>
            <a:ext cx="2228221" cy="15272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8" name="Straight Connector 837"/>
          <p:cNvCxnSpPr/>
          <p:nvPr/>
        </p:nvCxnSpPr>
        <p:spPr bwMode="auto">
          <a:xfrm>
            <a:off x="9122589" y="5383007"/>
            <a:ext cx="9853" cy="1366230"/>
          </a:xfrm>
          <a:prstGeom prst="line">
            <a:avLst/>
          </a:prstGeom>
          <a:noFill/>
          <a:ln w="508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0" name="Straight Arrow Connector 859"/>
          <p:cNvCxnSpPr>
            <a:stCxn id="103" idx="3"/>
          </p:cNvCxnSpPr>
          <p:nvPr/>
        </p:nvCxnSpPr>
        <p:spPr bwMode="auto">
          <a:xfrm>
            <a:off x="2084258" y="1844728"/>
            <a:ext cx="1191598" cy="1337507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8" name="Straight Arrow Connector 67"/>
          <p:cNvCxnSpPr>
            <a:stCxn id="164" idx="1"/>
          </p:cNvCxnSpPr>
          <p:nvPr/>
        </p:nvCxnSpPr>
        <p:spPr bwMode="auto">
          <a:xfrm flipH="1">
            <a:off x="6118467" y="3466586"/>
            <a:ext cx="92145" cy="193079"/>
          </a:xfrm>
          <a:prstGeom prst="straightConnector1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4793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</a:t>
            </a:r>
            <a:r>
              <a:rPr lang="en-GB" dirty="0" smtClean="0"/>
              <a:t>&amp; metadata transmission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0" dirty="0" smtClean="0"/>
              <a:t>Single entry point for data exchange:</a:t>
            </a:r>
          </a:p>
          <a:p>
            <a:r>
              <a:rPr lang="en-GB" b="1" i="0" dirty="0" smtClean="0"/>
              <a:t>EDAMIS</a:t>
            </a:r>
            <a:r>
              <a:rPr lang="en-GB" i="0" dirty="0" smtClean="0"/>
              <a:t>*</a:t>
            </a:r>
          </a:p>
          <a:p>
            <a:endParaRPr lang="en-GB" i="0" dirty="0" smtClean="0"/>
          </a:p>
          <a:p>
            <a:pPr marL="0" indent="0">
              <a:buNone/>
            </a:pPr>
            <a:r>
              <a:rPr lang="en-GB" i="0" dirty="0" smtClean="0"/>
              <a:t>Annual metadata &amp; inventories reported </a:t>
            </a:r>
            <a:br>
              <a:rPr lang="en-GB" i="0" dirty="0" smtClean="0"/>
            </a:br>
            <a:r>
              <a:rPr lang="en-GB" i="0" dirty="0" smtClean="0"/>
              <a:t>using: </a:t>
            </a:r>
          </a:p>
          <a:p>
            <a:r>
              <a:rPr lang="en-GB" b="1" i="0" dirty="0" smtClean="0"/>
              <a:t>ESS MH</a:t>
            </a:r>
            <a:r>
              <a:rPr lang="en-GB" i="0" dirty="0" smtClean="0"/>
              <a:t>**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GB" sz="1600" i="0" dirty="0" smtClean="0"/>
              <a:t>*Electronic Dataflow Administration and Management Information System</a:t>
            </a:r>
          </a:p>
          <a:p>
            <a:pPr marL="0" indent="0">
              <a:buNone/>
            </a:pPr>
            <a:r>
              <a:rPr lang="en-GB" sz="1600" i="0" dirty="0" smtClean="0"/>
              <a:t>**The European Statistical System Metadata Handler </a:t>
            </a:r>
            <a:endParaRPr lang="en-GB" sz="160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 rot="19545160">
            <a:off x="7064188" y="2947129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rgbClr val="484149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Access with EU Login</a:t>
            </a:r>
          </a:p>
        </p:txBody>
      </p:sp>
    </p:spTree>
    <p:extLst>
      <p:ext uri="{BB962C8B-B14F-4D97-AF65-F5344CB8AC3E}">
        <p14:creationId xmlns:p14="http://schemas.microsoft.com/office/powerpoint/2010/main" xmlns="" val="331501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&amp; metadata </a:t>
            </a:r>
            <a:r>
              <a:rPr lang="en-GB" dirty="0"/>
              <a:t>flows to Eurostat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2" y="2276391"/>
            <a:ext cx="8675688" cy="3633788"/>
          </a:xfrm>
        </p:spPr>
        <p:txBody>
          <a:bodyPr/>
          <a:lstStyle/>
          <a:p>
            <a:pPr marL="0" indent="-457200">
              <a:spcAft>
                <a:spcPts val="1200"/>
              </a:spcAft>
              <a:buNone/>
              <a:tabLst>
                <a:tab pos="1435100" algn="l"/>
              </a:tabLst>
            </a:pPr>
            <a:r>
              <a:rPr lang="en-GB" i="0" dirty="0" smtClean="0"/>
              <a:t>Monthly: 	HICP &amp; HICP-CT</a:t>
            </a:r>
          </a:p>
          <a:p>
            <a:pPr marL="0" indent="-457200">
              <a:spcAft>
                <a:spcPts val="1200"/>
              </a:spcAft>
              <a:buNone/>
              <a:tabLst>
                <a:tab pos="1435100" algn="l"/>
              </a:tabLst>
            </a:pPr>
            <a:r>
              <a:rPr lang="en-GB" i="0" dirty="0" smtClean="0"/>
              <a:t>Quarterly: 	OOHPI, HPI</a:t>
            </a:r>
          </a:p>
          <a:p>
            <a:pPr marL="1792288" indent="-1792288">
              <a:spcAft>
                <a:spcPts val="1200"/>
              </a:spcAft>
              <a:buNone/>
              <a:tabLst>
                <a:tab pos="1792288" algn="l"/>
              </a:tabLst>
            </a:pPr>
            <a:r>
              <a:rPr lang="en-GB" i="0" dirty="0" smtClean="0"/>
              <a:t>Annually:	ECOICOP weights</a:t>
            </a:r>
            <a:br>
              <a:rPr lang="en-GB" i="0" dirty="0" smtClean="0"/>
            </a:br>
            <a:r>
              <a:rPr lang="en-GB" i="0" dirty="0" smtClean="0"/>
              <a:t>Country weight  </a:t>
            </a:r>
            <a:br>
              <a:rPr lang="en-GB" i="0" dirty="0" smtClean="0"/>
            </a:br>
            <a:r>
              <a:rPr lang="en-GB" i="0" dirty="0" smtClean="0"/>
              <a:t>Metadata and inventory updates</a:t>
            </a:r>
            <a:br>
              <a:rPr lang="en-GB" i="0" dirty="0" smtClean="0"/>
            </a:br>
            <a:r>
              <a:rPr lang="en-GB" i="0" dirty="0" smtClean="0"/>
              <a:t>Administered prices classification updates* </a:t>
            </a:r>
            <a:br>
              <a:rPr lang="en-GB" i="0" dirty="0" smtClean="0"/>
            </a:br>
            <a:r>
              <a:rPr lang="en-GB" i="0" dirty="0" smtClean="0"/>
              <a:t>House sales*</a:t>
            </a:r>
          </a:p>
          <a:p>
            <a:pPr marL="1792288" indent="-1792288">
              <a:spcAft>
                <a:spcPts val="1200"/>
              </a:spcAft>
              <a:buNone/>
              <a:tabLst>
                <a:tab pos="1792288" algn="l"/>
              </a:tabLst>
            </a:pPr>
            <a:r>
              <a:rPr lang="en-GB" sz="1800" i="0" dirty="0" smtClean="0"/>
              <a:t>							*voluntary</a:t>
            </a:r>
          </a:p>
          <a:p>
            <a:pPr marL="1792288" indent="-1792288">
              <a:spcAft>
                <a:spcPts val="1200"/>
              </a:spcAft>
              <a:buNone/>
              <a:tabLst>
                <a:tab pos="1792288" algn="l"/>
              </a:tabLst>
            </a:pPr>
            <a:endParaRPr lang="en-GB" i="0" dirty="0" smtClean="0"/>
          </a:p>
          <a:p>
            <a:pPr marL="1792288" indent="-1792288">
              <a:spcAft>
                <a:spcPts val="1200"/>
              </a:spcAft>
              <a:buNone/>
              <a:tabLst>
                <a:tab pos="1792288" algn="l"/>
              </a:tabLst>
            </a:pPr>
            <a:endParaRPr lang="en-GB" i="0" dirty="0" smtClean="0"/>
          </a:p>
          <a:p>
            <a:pPr marL="0" indent="0">
              <a:buNone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4088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Information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29234"/>
            <a:ext cx="7236804" cy="36337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altLang="en-US" sz="2200" i="0" dirty="0" smtClean="0"/>
              <a:t>Data, metadata &amp; legislation are easily accessible </a:t>
            </a:r>
            <a:br>
              <a:rPr lang="en-GB" altLang="en-US" sz="2200" i="0" dirty="0" smtClean="0"/>
            </a:br>
            <a:r>
              <a:rPr lang="en-GB" altLang="en-US" sz="2200" i="0" dirty="0" smtClean="0"/>
              <a:t>via </a:t>
            </a:r>
            <a:r>
              <a:rPr lang="en-GB" altLang="en-US" sz="2200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Eurostat web portal</a:t>
            </a:r>
          </a:p>
          <a:p>
            <a:pPr>
              <a:spcBef>
                <a:spcPts val="0"/>
              </a:spcBef>
            </a:pPr>
            <a:r>
              <a:rPr lang="en-GB" altLang="en-US" sz="2200" i="0" dirty="0" smtClean="0"/>
              <a:t>HICP: </a:t>
            </a:r>
            <a:r>
              <a:rPr lang="en-GB" altLang="en-US" sz="2200" i="0" dirty="0" smtClean="0">
                <a:hlinkClick r:id="rId3"/>
              </a:rPr>
              <a:t>https://ec.europa.eu/eurostat/web/hicp/</a:t>
            </a:r>
            <a:endParaRPr lang="en-GB" altLang="en-US" sz="2200" i="0" dirty="0" smtClean="0"/>
          </a:p>
          <a:p>
            <a:pPr>
              <a:spcBef>
                <a:spcPts val="0"/>
              </a:spcBef>
            </a:pPr>
            <a:r>
              <a:rPr lang="en-GB" altLang="en-US" sz="2200" i="0" dirty="0" smtClean="0"/>
              <a:t>Housing price statistics: </a:t>
            </a:r>
            <a:r>
              <a:rPr lang="en-GB" altLang="en-US" sz="2200" i="0" dirty="0" smtClean="0">
                <a:hlinkClick r:id="rId4"/>
              </a:rPr>
              <a:t>https://ec.europa.eu/eurostat/web/housing-price-statistics/overview</a:t>
            </a:r>
            <a:endParaRPr lang="en-GB" altLang="en-US" sz="2200" i="0" dirty="0" smtClean="0"/>
          </a:p>
          <a:p>
            <a:pPr>
              <a:spcBef>
                <a:spcPts val="0"/>
              </a:spcBef>
            </a:pPr>
            <a:endParaRPr lang="en-GB" altLang="en-US" sz="2200" i="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GB" altLang="en-US" sz="2200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CIRCABC*</a:t>
            </a:r>
          </a:p>
          <a:p>
            <a:pPr>
              <a:spcBef>
                <a:spcPts val="0"/>
              </a:spcBef>
            </a:pPr>
            <a:r>
              <a:rPr lang="en-GB" altLang="en-US" sz="2200" i="0" dirty="0" smtClean="0">
                <a:hlinkClick r:id="rId5"/>
              </a:rPr>
              <a:t>Price Statistics</a:t>
            </a:r>
            <a:r>
              <a:rPr lang="en-GB" altLang="en-US" sz="2200" i="0" dirty="0" smtClean="0"/>
              <a:t> </a:t>
            </a:r>
            <a:r>
              <a:rPr lang="en-GB" altLang="en-US" sz="2200" i="0" dirty="0"/>
              <a:t>(public/restricted)</a:t>
            </a:r>
          </a:p>
          <a:p>
            <a:pPr>
              <a:spcBef>
                <a:spcPts val="0"/>
              </a:spcBef>
            </a:pPr>
            <a:r>
              <a:rPr lang="en-GB" altLang="en-US" sz="2200" i="0" dirty="0">
                <a:hlinkClick r:id="rId6"/>
              </a:rPr>
              <a:t>Real Estate Statistics</a:t>
            </a:r>
            <a:r>
              <a:rPr lang="en-GB" altLang="en-US" sz="2200" i="0" dirty="0"/>
              <a:t> (public</a:t>
            </a:r>
            <a:r>
              <a:rPr lang="en-GB" altLang="en-US" sz="2200" i="0" dirty="0" smtClean="0"/>
              <a:t>)</a:t>
            </a:r>
          </a:p>
          <a:p>
            <a:pPr>
              <a:spcBef>
                <a:spcPts val="0"/>
              </a:spcBef>
            </a:pPr>
            <a:endParaRPr lang="en-GB" altLang="en-US" sz="2000" i="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1600" i="0" dirty="0" smtClean="0"/>
              <a:t>*Communication </a:t>
            </a:r>
            <a:r>
              <a:rPr lang="en-US" sz="1600" i="0" dirty="0"/>
              <a:t>and Information Resource Centre for Administrations, Businesses and Citizens</a:t>
            </a:r>
            <a:endParaRPr lang="en-GB" altLang="en-US" sz="1600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pic>
        <p:nvPicPr>
          <p:cNvPr id="5" name="Picture 4">
            <a:hlinkClick r:id="rId7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04348" y="3050039"/>
            <a:ext cx="936104" cy="1326026"/>
          </a:xfrm>
          <a:prstGeom prst="rect">
            <a:avLst/>
          </a:prstGeom>
          <a:effectLst>
            <a:glow rad="952500">
              <a:schemeClr val="accent1">
                <a:alpha val="40000"/>
              </a:schemeClr>
            </a:glow>
          </a:effectLst>
        </p:spPr>
      </p:pic>
      <p:pic>
        <p:nvPicPr>
          <p:cNvPr id="15" name="Picture 14">
            <a:hlinkClick r:id="rId9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704348" y="4448555"/>
            <a:ext cx="936104" cy="1335821"/>
          </a:xfrm>
          <a:prstGeom prst="rect">
            <a:avLst/>
          </a:prstGeom>
          <a:effectLst>
            <a:glow rad="698500">
              <a:schemeClr val="accent1"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7452320" y="2607295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F549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</a:t>
            </a:r>
            <a:r>
              <a:rPr lang="en-GB" sz="2000" dirty="0" smtClean="0">
                <a:solidFill>
                  <a:srgbClr val="0F549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anuals</a:t>
            </a:r>
          </a:p>
        </p:txBody>
      </p:sp>
    </p:spTree>
    <p:extLst>
      <p:ext uri="{BB962C8B-B14F-4D97-AF65-F5344CB8AC3E}">
        <p14:creationId xmlns:p14="http://schemas.microsoft.com/office/powerpoint/2010/main" xmlns="" val="292671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Future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1"/>
            <a:ext cx="8229600" cy="4496991"/>
          </a:xfrm>
        </p:spPr>
        <p:txBody>
          <a:bodyPr/>
          <a:lstStyle/>
          <a:p>
            <a:pPr marL="0" indent="0">
              <a:buNone/>
            </a:pPr>
            <a:r>
              <a:rPr lang="en-GB" sz="2200" i="0" dirty="0" smtClean="0"/>
              <a:t>Current implementing acts are being combined into a new consolidated text </a:t>
            </a:r>
            <a:r>
              <a:rPr lang="en-GB" sz="2200" i="0" dirty="0" smtClean="0">
                <a:solidFill>
                  <a:schemeClr val="tx1"/>
                </a:solidFill>
                <a:sym typeface="Wingdings"/>
              </a:rPr>
              <a:t>Expected to be ready 2020, no fundamental changes</a:t>
            </a:r>
          </a:p>
          <a:p>
            <a:pPr>
              <a:spcAft>
                <a:spcPts val="600"/>
              </a:spcAft>
            </a:pPr>
            <a:r>
              <a:rPr lang="en-GB" sz="1800" b="0" i="0" dirty="0" smtClean="0"/>
              <a:t>Reviewing of the text and transposing relevant provisions; Modernising the provisions, e.g. to allow for use of new data sources (e.g. scanner data); Including provisions as regards new implementing powers, e.g. on inventories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i="0" dirty="0" smtClean="0"/>
              <a:t>Implementing new UN COICOP</a:t>
            </a:r>
            <a:r>
              <a:rPr lang="en-GB" sz="2200" b="0" i="0" dirty="0" smtClean="0"/>
              <a:t>, </a:t>
            </a:r>
            <a:r>
              <a:rPr lang="en-GB" sz="2200" i="0" dirty="0" smtClean="0">
                <a:solidFill>
                  <a:schemeClr val="tx1"/>
                </a:solidFill>
                <a:sym typeface="Wingdings"/>
              </a:rPr>
              <a:t>2024?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b="0" i="0" dirty="0" smtClean="0"/>
              <a:t>SDMX based HICP data transmissions using global CPI DSD </a:t>
            </a:r>
            <a:r>
              <a:rPr lang="en-GB" sz="2200" i="0" dirty="0" smtClean="0">
                <a:solidFill>
                  <a:schemeClr val="tx1"/>
                </a:solidFill>
                <a:sym typeface="Wingdings"/>
              </a:rPr>
              <a:t>2020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sz="2200" i="0" dirty="0" smtClean="0"/>
              <a:t>Quarterly house sales</a:t>
            </a:r>
            <a:endParaRPr lang="en-GB" sz="220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77050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636912"/>
            <a:ext cx="7848872" cy="1296144"/>
          </a:xfrm>
        </p:spPr>
        <p:txBody>
          <a:bodyPr/>
          <a:lstStyle/>
          <a:p>
            <a:pPr marL="0" indent="0" algn="ctr">
              <a:buNone/>
            </a:pPr>
            <a:r>
              <a:rPr lang="en-GB" sz="2000" i="0" dirty="0">
                <a:solidFill>
                  <a:srgbClr val="000099"/>
                </a:solidFill>
              </a:rPr>
              <a:t>Trusted statistics. Informed Europeans. Better decisions.</a:t>
            </a:r>
          </a:p>
          <a:p>
            <a:pPr marL="0" indent="0" algn="ctr">
              <a:buNone/>
            </a:pPr>
            <a:r>
              <a:rPr lang="en-GB" sz="3600" i="0" dirty="0" smtClean="0">
                <a:solidFill>
                  <a:srgbClr val="000099"/>
                </a:solidFill>
              </a:rPr>
              <a:t>We </a:t>
            </a:r>
            <a:r>
              <a:rPr lang="en-GB" sz="3600" i="0" dirty="0">
                <a:solidFill>
                  <a:srgbClr val="000099"/>
                </a:solidFill>
              </a:rPr>
              <a:t>provide high-quality statistics for </a:t>
            </a:r>
            <a:r>
              <a:rPr lang="en-GB" sz="3600" i="0" dirty="0" smtClean="0">
                <a:solidFill>
                  <a:srgbClr val="000099"/>
                </a:solidFill>
              </a:rPr>
              <a:t>Europe</a:t>
            </a:r>
            <a:endParaRPr lang="en-GB" sz="3600" dirty="0">
              <a:solidFill>
                <a:srgbClr val="000099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165304"/>
            <a:ext cx="2621285" cy="86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872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Domain(s):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67745" y="3257644"/>
            <a:ext cx="1018456" cy="50405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fi-FI" i="0" dirty="0" smtClean="0"/>
              <a:t>HICP</a:t>
            </a:r>
            <a:endParaRPr lang="en-GB" i="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771801" y="3859381"/>
            <a:ext cx="1368152" cy="418055"/>
          </a:xfrm>
          <a:prstGeom prst="rect">
            <a:avLst/>
          </a:prstGeom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i-FI" sz="2000" b="0" i="0" kern="0" dirty="0" smtClean="0"/>
              <a:t>HICP-CT</a:t>
            </a:r>
            <a:endParaRPr lang="en-GB" sz="2000" b="0" i="0" kern="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74109" y="4730506"/>
            <a:ext cx="1312506" cy="396923"/>
          </a:xfrm>
          <a:prstGeom prst="rect">
            <a:avLst/>
          </a:prstGeom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i-FI" sz="2000" b="0" i="0" kern="0" dirty="0" smtClean="0"/>
              <a:t>HICP-AP</a:t>
            </a:r>
            <a:endParaRPr lang="en-GB" sz="2000" b="0" i="0" kern="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644008" y="3857647"/>
            <a:ext cx="1080120" cy="419789"/>
          </a:xfrm>
          <a:prstGeom prst="rect">
            <a:avLst/>
          </a:prstGeom>
          <a:solidFill>
            <a:srgbClr val="615577"/>
          </a:solidFill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i-FI" sz="2000" b="0" i="0" kern="0" dirty="0" smtClean="0"/>
              <a:t>OOHPI</a:t>
            </a:r>
            <a:endParaRPr lang="en-GB" sz="2000" b="0" i="0" kern="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281736" y="3212976"/>
            <a:ext cx="1018456" cy="504056"/>
          </a:xfrm>
          <a:prstGeom prst="rect">
            <a:avLst/>
          </a:prstGeom>
          <a:solidFill>
            <a:srgbClr val="615577"/>
          </a:solidFill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i-FI" b="0" i="0" kern="0" dirty="0" smtClean="0"/>
              <a:t>HPI</a:t>
            </a:r>
            <a:endParaRPr lang="en-GB" b="0" i="0" kern="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264565" y="4683372"/>
            <a:ext cx="996999" cy="703115"/>
          </a:xfrm>
          <a:prstGeom prst="rect">
            <a:avLst/>
          </a:prstGeom>
          <a:solidFill>
            <a:srgbClr val="615577"/>
          </a:solidFill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GB" sz="1800" b="0" i="0" kern="0" dirty="0" smtClean="0"/>
              <a:t>House sales</a:t>
            </a:r>
            <a:endParaRPr lang="en-GB" sz="1800" b="0" i="0" kern="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561936" y="5378014"/>
            <a:ext cx="941353" cy="504056"/>
          </a:xfrm>
          <a:prstGeom prst="rect">
            <a:avLst/>
          </a:prstGeom>
          <a:solidFill>
            <a:srgbClr val="008000"/>
          </a:solidFill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i-FI" b="0" i="0" kern="0" dirty="0" smtClean="0"/>
              <a:t>CREI</a:t>
            </a:r>
            <a:endParaRPr lang="en-GB" b="0" i="0" kern="0" dirty="0"/>
          </a:p>
        </p:txBody>
      </p:sp>
      <p:sp>
        <p:nvSpPr>
          <p:cNvPr id="13" name="Rounded Rectangle 12"/>
          <p:cNvSpPr/>
          <p:nvPr/>
        </p:nvSpPr>
        <p:spPr>
          <a:xfrm>
            <a:off x="2123728" y="2996952"/>
            <a:ext cx="4320481" cy="1474497"/>
          </a:xfrm>
          <a:prstGeom prst="roundRect">
            <a:avLst/>
          </a:prstGeom>
          <a:solidFill>
            <a:srgbClr val="7030A0">
              <a:alpha val="17000"/>
            </a:srgbClr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  <p:sp>
        <p:nvSpPr>
          <p:cNvPr id="14" name="Rounded Rectangle 13"/>
          <p:cNvSpPr/>
          <p:nvPr/>
        </p:nvSpPr>
        <p:spPr>
          <a:xfrm>
            <a:off x="2123728" y="4538007"/>
            <a:ext cx="4320481" cy="1074102"/>
          </a:xfrm>
          <a:prstGeom prst="roundRect">
            <a:avLst/>
          </a:prstGeom>
          <a:solidFill>
            <a:schemeClr val="bg2">
              <a:lumMod val="40000"/>
              <a:lumOff val="60000"/>
              <a:alpha val="17000"/>
            </a:schemeClr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IE" sz="1800" b="0" dirty="0"/>
          </a:p>
        </p:txBody>
      </p:sp>
      <p:sp>
        <p:nvSpPr>
          <p:cNvPr id="17" name="TextBox 16"/>
          <p:cNvSpPr txBox="1"/>
          <p:nvPr/>
        </p:nvSpPr>
        <p:spPr>
          <a:xfrm>
            <a:off x="561311" y="3536751"/>
            <a:ext cx="1676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0F5494"/>
                </a:solidFill>
              </a:rPr>
              <a:t>obligatory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4745" y="4834874"/>
            <a:ext cx="1580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0" dirty="0" smtClean="0">
                <a:solidFill>
                  <a:srgbClr val="0F5494"/>
                </a:solidFill>
              </a:rPr>
              <a:t>voluntary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 flipH="1">
            <a:off x="4341433" y="2348880"/>
            <a:ext cx="14543" cy="3744416"/>
          </a:xfrm>
          <a:prstGeom prst="line">
            <a:avLst/>
          </a:prstGeom>
          <a:ln w="2540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79712" y="2454145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0" dirty="0" smtClean="0">
                <a:solidFill>
                  <a:srgbClr val="0F5494"/>
                </a:solidFill>
              </a:rPr>
              <a:t>price statistics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01870" y="2456227"/>
            <a:ext cx="3050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0" dirty="0">
                <a:solidFill>
                  <a:srgbClr val="0F5494"/>
                </a:solidFill>
              </a:rPr>
              <a:t>r</a:t>
            </a:r>
            <a:r>
              <a:rPr lang="en-GB" sz="2000" b="0" dirty="0" smtClean="0">
                <a:solidFill>
                  <a:srgbClr val="0F5494"/>
                </a:solidFill>
              </a:rPr>
              <a:t>eal estate statistics</a:t>
            </a:r>
          </a:p>
        </p:txBody>
      </p:sp>
    </p:spTree>
    <p:extLst>
      <p:ext uri="{BB962C8B-B14F-4D97-AF65-F5344CB8AC3E}">
        <p14:creationId xmlns:p14="http://schemas.microsoft.com/office/powerpoint/2010/main" xmlns="" val="171590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HICP - main purpose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GB" i="0" dirty="0" smtClean="0"/>
              <a:t>The harmonised index of consumer prices ‘</a:t>
            </a:r>
            <a:r>
              <a:rPr lang="en-GB" i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HICP</a:t>
            </a:r>
            <a:r>
              <a:rPr lang="en-GB" i="0" dirty="0" smtClean="0"/>
              <a:t>’ measure the changes over time in the prices of consumer goods and services acquired by households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i="0" dirty="0" smtClean="0"/>
              <a:t>It serves two main purposes: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b="0" dirty="0" smtClean="0"/>
              <a:t>the measure of </a:t>
            </a:r>
            <a:r>
              <a:rPr lang="en-GB" sz="2400" b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price stability </a:t>
            </a:r>
            <a:r>
              <a:rPr lang="en-GB" sz="2400" b="0" dirty="0" smtClean="0"/>
              <a:t>in the European Central Bank's monetary policy strategy; </a:t>
            </a:r>
          </a:p>
          <a:p>
            <a:pPr lvl="1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400" b="0" dirty="0" smtClean="0"/>
              <a:t>the indicator for assessing </a:t>
            </a:r>
            <a:r>
              <a:rPr lang="en-GB" sz="2400" b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price convergence </a:t>
            </a:r>
            <a:r>
              <a:rPr lang="en-GB" sz="2400" b="0" dirty="0" smtClean="0"/>
              <a:t>with a view to a country's possible membership in the monetary union. </a:t>
            </a:r>
          </a:p>
          <a:p>
            <a:pPr marL="0" indent="0">
              <a:buNone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6759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HICP – other uses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i="0" dirty="0" smtClean="0"/>
              <a:t>In addition to the specific EU uses, the HICP is used </a:t>
            </a:r>
            <a:r>
              <a:rPr lang="en-GB" i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like any other consumer price index</a:t>
            </a:r>
            <a:r>
              <a:rPr lang="en-GB" i="0" dirty="0" smtClean="0"/>
              <a:t>: for economic analyses, indexing contracts, etc.</a:t>
            </a:r>
          </a:p>
          <a:p>
            <a:pPr marL="0" indent="0">
              <a:buNone/>
            </a:pPr>
            <a:endParaRPr lang="en-GB" i="0" dirty="0" smtClean="0"/>
          </a:p>
          <a:p>
            <a:pPr marL="0" indent="0">
              <a:buNone/>
            </a:pPr>
            <a:r>
              <a:rPr lang="en-GB" i="0" dirty="0" smtClean="0"/>
              <a:t>HICP at constant tax rates ‘</a:t>
            </a:r>
            <a:r>
              <a:rPr lang="en-GB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HICP-CT</a:t>
            </a:r>
            <a:r>
              <a:rPr lang="en-GB" i="0" dirty="0" smtClean="0"/>
              <a:t>’ and HICP – administered prices ‘</a:t>
            </a:r>
            <a:r>
              <a:rPr lang="en-GB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HICP-AP</a:t>
            </a:r>
            <a:r>
              <a:rPr lang="en-GB" i="0" dirty="0" smtClean="0"/>
              <a:t>’ are analytical indices that give a measure of government influence on inflation</a:t>
            </a:r>
          </a:p>
          <a:p>
            <a:pPr marL="0" indent="0">
              <a:buNone/>
            </a:pPr>
            <a:endParaRPr lang="en-GB" i="0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750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052736"/>
            <a:ext cx="8229600" cy="936625"/>
          </a:xfrm>
        </p:spPr>
        <p:txBody>
          <a:bodyPr/>
          <a:lstStyle/>
          <a:p>
            <a:r>
              <a:rPr lang="en-GB" dirty="0" smtClean="0"/>
              <a:t>HPI, house sales and OOHPI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441" y="2290589"/>
            <a:ext cx="8229600" cy="3633788"/>
          </a:xfrm>
        </p:spPr>
        <p:txBody>
          <a:bodyPr/>
          <a:lstStyle/>
          <a:p>
            <a:r>
              <a:rPr lang="en-US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House price index ‘HPI’ </a:t>
            </a:r>
            <a:r>
              <a:rPr lang="en-US" i="0" dirty="0" smtClean="0"/>
              <a:t>measures </a:t>
            </a:r>
            <a:r>
              <a:rPr lang="en-US" i="0" dirty="0"/>
              <a:t>the changes in the transaction prices of </a:t>
            </a:r>
            <a:r>
              <a:rPr lang="en-US" i="0" dirty="0" smtClean="0"/>
              <a:t>dwellings purchased </a:t>
            </a:r>
            <a:r>
              <a:rPr lang="en-US" i="0" dirty="0"/>
              <a:t>by </a:t>
            </a:r>
            <a:r>
              <a:rPr lang="en-US" i="0" dirty="0" smtClean="0"/>
              <a:t>households </a:t>
            </a:r>
            <a:r>
              <a:rPr lang="en-US" i="0" dirty="0"/>
              <a:t> </a:t>
            </a:r>
          </a:p>
          <a:p>
            <a:r>
              <a:rPr lang="en-US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House sales </a:t>
            </a:r>
            <a:r>
              <a:rPr lang="en-US" i="0" dirty="0"/>
              <a:t>covers the total value of dwellings </a:t>
            </a:r>
            <a:r>
              <a:rPr lang="en-US" i="0" dirty="0" smtClean="0"/>
              <a:t>purchased by households </a:t>
            </a:r>
            <a:r>
              <a:rPr lang="en-US" i="0" dirty="0"/>
              <a:t> </a:t>
            </a:r>
          </a:p>
          <a:p>
            <a:r>
              <a:rPr lang="en-US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Owner-occupied housing price index ‘OOHPI’ </a:t>
            </a:r>
            <a:r>
              <a:rPr lang="en-US" i="0" dirty="0" smtClean="0"/>
              <a:t>measures </a:t>
            </a:r>
            <a:r>
              <a:rPr lang="en-US" i="0" dirty="0"/>
              <a:t>the changes in the transaction prices of dwellings purchased for own-use and </a:t>
            </a:r>
            <a:r>
              <a:rPr lang="en-US" i="0" dirty="0" smtClean="0"/>
              <a:t>of </a:t>
            </a:r>
            <a:r>
              <a:rPr lang="en-US" i="0" dirty="0"/>
              <a:t>all goods and services that households </a:t>
            </a:r>
            <a:r>
              <a:rPr lang="en-US" i="0" dirty="0" smtClean="0"/>
              <a:t>buy in </a:t>
            </a:r>
            <a:r>
              <a:rPr lang="en-US" i="0" dirty="0"/>
              <a:t>their role as </a:t>
            </a:r>
            <a:r>
              <a:rPr lang="en-US" i="0" dirty="0" smtClean="0"/>
              <a:t>owner-occupiers </a:t>
            </a:r>
            <a:r>
              <a:rPr lang="en-US" i="0" dirty="0"/>
              <a:t>of </a:t>
            </a:r>
            <a:r>
              <a:rPr lang="en-US" i="0" dirty="0" smtClean="0"/>
              <a:t>dwellings</a:t>
            </a:r>
            <a:endParaRPr lang="en-US" i="0" dirty="0"/>
          </a:p>
          <a:p>
            <a:pPr marL="0" indent="0">
              <a:buNone/>
            </a:pPr>
            <a:endParaRPr lang="en-GB" i="0" dirty="0" smtClean="0"/>
          </a:p>
          <a:p>
            <a:pPr marL="0" indent="0">
              <a:buNone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936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052736"/>
            <a:ext cx="8229600" cy="936625"/>
          </a:xfrm>
        </p:spPr>
        <p:txBody>
          <a:bodyPr/>
          <a:lstStyle/>
          <a:p>
            <a:r>
              <a:rPr lang="en-GB" dirty="0" smtClean="0"/>
              <a:t>HPI, house sales and OOHPI - use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441" y="2290589"/>
            <a:ext cx="8229600" cy="3633788"/>
          </a:xfrm>
        </p:spPr>
        <p:txBody>
          <a:bodyPr/>
          <a:lstStyle/>
          <a:p>
            <a:r>
              <a:rPr lang="en-US" i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HPI </a:t>
            </a:r>
            <a:r>
              <a:rPr lang="en-US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and</a:t>
            </a:r>
            <a:r>
              <a:rPr lang="en-US" i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house sales </a:t>
            </a:r>
            <a:r>
              <a:rPr lang="en-US" i="0" dirty="0" smtClean="0"/>
              <a:t>are </a:t>
            </a:r>
            <a:r>
              <a:rPr lang="en-US" i="0" dirty="0"/>
              <a:t>set up to give insight of the housing market. Moreover, </a:t>
            </a:r>
            <a:r>
              <a:rPr lang="en-US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HPI</a:t>
            </a:r>
            <a:r>
              <a:rPr lang="en-US" i="0" dirty="0"/>
              <a:t> is one headline indicator of the macroeconomic imbalance procedure </a:t>
            </a:r>
            <a:r>
              <a:rPr lang="en-US" i="0" dirty="0" smtClean="0"/>
              <a:t>scoreboard.</a:t>
            </a:r>
            <a:endParaRPr lang="en-US" i="0" dirty="0"/>
          </a:p>
          <a:p>
            <a:r>
              <a:rPr lang="en-US" i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OOHPI </a:t>
            </a:r>
            <a:r>
              <a:rPr lang="en-US" i="0" dirty="0"/>
              <a:t>was </a:t>
            </a:r>
            <a:r>
              <a:rPr lang="en-US" i="0" dirty="0" smtClean="0"/>
              <a:t>developed as a potential way to include owner-occupiers housing costs to the HICP</a:t>
            </a:r>
            <a:endParaRPr lang="en-US" i="0" dirty="0"/>
          </a:p>
          <a:p>
            <a:pPr marL="0" indent="0">
              <a:buNone/>
            </a:pPr>
            <a:endParaRPr lang="en-GB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518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Legal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435280" cy="3633788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i="0" dirty="0"/>
              <a:t>The legal framework of ‘harmonised indices’ (HICP, HICP-CT, OOHPI, HPI) consists of a basic act supplemented with implementing acts</a:t>
            </a:r>
          </a:p>
          <a:p>
            <a:pPr>
              <a:spcAft>
                <a:spcPts val="1200"/>
              </a:spcAft>
            </a:pPr>
            <a:r>
              <a:rPr lang="en-GB" i="0" dirty="0"/>
              <a:t>The </a:t>
            </a:r>
            <a:r>
              <a:rPr lang="en-GB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basic act</a:t>
            </a:r>
            <a:r>
              <a:rPr lang="en-GB" i="0" dirty="0"/>
              <a:t>, i.e. the </a:t>
            </a:r>
            <a:r>
              <a:rPr lang="en-GB" i="0" dirty="0">
                <a:solidFill>
                  <a:srgbClr val="FF0000"/>
                </a:solidFill>
                <a:hlinkClick r:id="rId2"/>
              </a:rPr>
              <a:t>Regulation (EC) No 2016/792</a:t>
            </a:r>
            <a:r>
              <a:rPr lang="en-GB" i="0" dirty="0">
                <a:solidFill>
                  <a:srgbClr val="FF0000"/>
                </a:solidFill>
              </a:rPr>
              <a:t> </a:t>
            </a:r>
            <a:r>
              <a:rPr lang="en-GB" i="0" dirty="0"/>
              <a:t>specifies the most important requirements that are needed to follow when producing the harmonised indices</a:t>
            </a:r>
          </a:p>
          <a:p>
            <a:r>
              <a:rPr lang="en-GB" i="0" dirty="0"/>
              <a:t>The </a:t>
            </a:r>
            <a:r>
              <a:rPr lang="en-GB" i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implementing acts </a:t>
            </a:r>
            <a:r>
              <a:rPr lang="en-GB" i="0" dirty="0"/>
              <a:t>describe a number of specific detailed issues that Member States should apply when producing the indices</a:t>
            </a:r>
          </a:p>
          <a:p>
            <a:pPr marL="0" indent="0">
              <a:buNone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7289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legislation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507288" cy="4680520"/>
          </a:xfrm>
        </p:spPr>
        <p:txBody>
          <a:bodyPr/>
          <a:lstStyle/>
          <a:p>
            <a:pPr marL="0" indent="0">
              <a:buNone/>
            </a:pPr>
            <a:r>
              <a:rPr lang="en-US" i="0" dirty="0" smtClean="0"/>
              <a:t>29 </a:t>
            </a:r>
            <a:r>
              <a:rPr lang="en-US" i="0" dirty="0"/>
              <a:t>entries in Official Journal</a:t>
            </a:r>
          </a:p>
          <a:p>
            <a:pPr marL="0" indent="0">
              <a:buNone/>
            </a:pPr>
            <a:r>
              <a:rPr lang="en-US" i="0" dirty="0"/>
              <a:t>	2 repealed – old </a:t>
            </a:r>
            <a:r>
              <a:rPr lang="en-US" i="0" dirty="0" smtClean="0"/>
              <a:t>basic act &amp; weights regulation</a:t>
            </a:r>
            <a:endParaRPr lang="en-US" i="0" dirty="0"/>
          </a:p>
          <a:p>
            <a:pPr marL="0" indent="0">
              <a:buNone/>
            </a:pPr>
            <a:r>
              <a:rPr lang="en-US" i="0" dirty="0"/>
              <a:t>	</a:t>
            </a:r>
            <a:r>
              <a:rPr lang="en-US" i="0" dirty="0" smtClean="0"/>
              <a:t>2 </a:t>
            </a:r>
            <a:r>
              <a:rPr lang="en-US" i="0" dirty="0"/>
              <a:t>void – </a:t>
            </a:r>
            <a:r>
              <a:rPr lang="en-US" i="0" dirty="0" smtClean="0"/>
              <a:t>HICP-CT, 2015=100 </a:t>
            </a:r>
            <a:endParaRPr lang="en-US" i="0" dirty="0"/>
          </a:p>
          <a:p>
            <a:pPr marL="0" indent="0">
              <a:buNone/>
            </a:pPr>
            <a:r>
              <a:rPr lang="en-US" i="0" dirty="0"/>
              <a:t>	</a:t>
            </a:r>
            <a:r>
              <a:rPr lang="en-US" i="0" dirty="0" smtClean="0"/>
              <a:t>25 </a:t>
            </a:r>
            <a:r>
              <a:rPr lang="en-US" i="0" dirty="0"/>
              <a:t>in force </a:t>
            </a:r>
          </a:p>
          <a:p>
            <a:pPr lvl="3"/>
            <a:r>
              <a:rPr lang="en-US" sz="2400" dirty="0">
                <a:solidFill>
                  <a:srgbClr val="0F5494"/>
                </a:solidFill>
              </a:rPr>
              <a:t>1 </a:t>
            </a:r>
            <a:r>
              <a:rPr lang="en-US" sz="2400" dirty="0" smtClean="0">
                <a:solidFill>
                  <a:srgbClr val="0F5494"/>
                </a:solidFill>
              </a:rPr>
              <a:t>basic act</a:t>
            </a:r>
            <a:endParaRPr lang="en-US" sz="2400" dirty="0">
              <a:solidFill>
                <a:srgbClr val="0F5494"/>
              </a:solidFill>
            </a:endParaRPr>
          </a:p>
          <a:p>
            <a:pPr lvl="3"/>
            <a:r>
              <a:rPr lang="en-US" sz="2400" dirty="0" smtClean="0">
                <a:solidFill>
                  <a:srgbClr val="0F5494"/>
                </a:solidFill>
              </a:rPr>
              <a:t>18 </a:t>
            </a:r>
            <a:r>
              <a:rPr lang="en-US" sz="2400" dirty="0">
                <a:solidFill>
                  <a:srgbClr val="0F5494"/>
                </a:solidFill>
              </a:rPr>
              <a:t>implementing regulations</a:t>
            </a:r>
          </a:p>
          <a:p>
            <a:pPr lvl="3"/>
            <a:r>
              <a:rPr lang="en-US" sz="2400" dirty="0" smtClean="0">
                <a:solidFill>
                  <a:srgbClr val="0F5494"/>
                </a:solidFill>
              </a:rPr>
              <a:t> 6 </a:t>
            </a:r>
            <a:r>
              <a:rPr lang="en-US" sz="2400" dirty="0">
                <a:solidFill>
                  <a:srgbClr val="0F5494"/>
                </a:solidFill>
              </a:rPr>
              <a:t>corrigenda</a:t>
            </a:r>
          </a:p>
          <a:p>
            <a:pPr lvl="3"/>
            <a:endParaRPr lang="en-US" sz="2400" dirty="0">
              <a:solidFill>
                <a:srgbClr val="0F5494"/>
              </a:solidFill>
            </a:endParaRPr>
          </a:p>
          <a:p>
            <a:pPr marL="0" indent="0">
              <a:buNone/>
            </a:pPr>
            <a:r>
              <a:rPr lang="en-US" sz="2800" i="0" dirty="0" smtClean="0">
                <a:solidFill>
                  <a:schemeClr val="tx1"/>
                </a:solidFill>
                <a:latin typeface="Arial" charset="0"/>
                <a:sym typeface="Wingdings"/>
              </a:rPr>
              <a:t>14 </a:t>
            </a:r>
            <a:r>
              <a:rPr lang="en-US" sz="2800" i="0" dirty="0">
                <a:solidFill>
                  <a:schemeClr val="tx1"/>
                </a:solidFill>
                <a:latin typeface="Arial" charset="0"/>
                <a:sym typeface="Wingdings"/>
              </a:rPr>
              <a:t>independent / consolidated </a:t>
            </a:r>
            <a:r>
              <a:rPr lang="en-US" sz="2800" i="0" dirty="0" smtClean="0">
                <a:solidFill>
                  <a:schemeClr val="tx1"/>
                </a:solidFill>
                <a:latin typeface="Arial" charset="0"/>
                <a:sym typeface="Wingdings"/>
              </a:rPr>
              <a:t>implementing </a:t>
            </a:r>
            <a:r>
              <a:rPr lang="en-US" sz="2800" i="0" dirty="0">
                <a:solidFill>
                  <a:schemeClr val="tx1"/>
                </a:solidFill>
                <a:latin typeface="Arial" charset="0"/>
                <a:sym typeface="Wingdings"/>
              </a:rPr>
              <a:t>acts  </a:t>
            </a:r>
            <a:endParaRPr lang="en-US" sz="2800" i="0" dirty="0"/>
          </a:p>
          <a:p>
            <a:pPr marL="0" indent="0">
              <a:buNone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5" name="Right Brace 4"/>
          <p:cNvSpPr/>
          <p:nvPr/>
        </p:nvSpPr>
        <p:spPr bwMode="auto">
          <a:xfrm>
            <a:off x="6012160" y="4481244"/>
            <a:ext cx="360040" cy="936104"/>
          </a:xfrm>
          <a:prstGeom prst="rightBrace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 smtClean="0">
              <a:ln>
                <a:noFill/>
              </a:ln>
              <a:solidFill>
                <a:srgbClr val="FFD624"/>
              </a:solidFill>
              <a:effectLst/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9584" y="4409236"/>
            <a:ext cx="1988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dirty="0" smtClean="0">
                <a:solidFill>
                  <a:srgbClr val="0F5494"/>
                </a:solidFill>
                <a:hlinkClick r:id="rId2" action="ppaction://hlinksldjump"/>
              </a:rPr>
              <a:t>15 acts listed in Art. 12(3</a:t>
            </a:r>
            <a:r>
              <a:rPr lang="en-US" sz="2200" b="0" dirty="0" smtClean="0">
                <a:solidFill>
                  <a:srgbClr val="0F5494"/>
                </a:solidFill>
              </a:rPr>
              <a:t>)</a:t>
            </a:r>
            <a:endParaRPr lang="en-GB" sz="2200" b="0" dirty="0" err="1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714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Implementing acts in force  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2721643"/>
            <a:ext cx="5180805" cy="409173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9CB955-70ED-490A-9DCE-D1C03C3E9425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988840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solidFill>
                  <a:srgbClr val="0F5494"/>
                </a:solidFill>
              </a:rPr>
              <a:t>Adopted </a:t>
            </a:r>
            <a:r>
              <a:rPr lang="en-US" sz="2000" b="0" dirty="0">
                <a:solidFill>
                  <a:srgbClr val="0F5494"/>
                </a:solidFill>
              </a:rPr>
              <a:t>on the basis </a:t>
            </a:r>
            <a:r>
              <a:rPr lang="en-US" sz="2000" b="0" dirty="0" smtClean="0">
                <a:solidFill>
                  <a:srgbClr val="0F5494"/>
                </a:solidFill>
              </a:rPr>
              <a:t>the repealed Regulation </a:t>
            </a:r>
            <a:r>
              <a:rPr lang="en-US" sz="2000" b="0" dirty="0">
                <a:solidFill>
                  <a:srgbClr val="0F5494"/>
                </a:solidFill>
              </a:rPr>
              <a:t>(EC) No 2494/95. </a:t>
            </a:r>
            <a:r>
              <a:rPr lang="en-US" sz="2000" b="0" dirty="0" smtClean="0">
                <a:solidFill>
                  <a:srgbClr val="0F5494"/>
                </a:solidFill>
              </a:rPr>
              <a:t>Remain applicable under the new basic act. </a:t>
            </a:r>
            <a:endParaRPr lang="en-GB" sz="2000" b="0" dirty="0" err="1" smtClean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91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6459</TotalTime>
  <Words>583</Words>
  <Application>Microsoft Office PowerPoint</Application>
  <PresentationFormat>On-screen Show (4:3)</PresentationFormat>
  <Paragraphs>140</Paragraphs>
  <Slides>15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Estat_blue_EN</vt:lpstr>
      <vt:lpstr>Harmonised indices: HICP, HICP-CT, OOHPI, HPI</vt:lpstr>
      <vt:lpstr>Domain(s):</vt:lpstr>
      <vt:lpstr>HICP - main purpose</vt:lpstr>
      <vt:lpstr>HICP – other uses</vt:lpstr>
      <vt:lpstr>HPI, house sales and OOHPI</vt:lpstr>
      <vt:lpstr>HPI, house sales and OOHPI - use</vt:lpstr>
      <vt:lpstr>Legal framework</vt:lpstr>
      <vt:lpstr>Summary of legislation</vt:lpstr>
      <vt:lpstr>Implementing acts in force  </vt:lpstr>
      <vt:lpstr>Slide 10</vt:lpstr>
      <vt:lpstr>Data &amp; metadata transmission</vt:lpstr>
      <vt:lpstr>Data &amp; metadata flows to Eurostat</vt:lpstr>
      <vt:lpstr>Information sources</vt:lpstr>
      <vt:lpstr>Future </vt:lpstr>
      <vt:lpstr>Slide 15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Jarko.PASANEN@ec.europa.eu</dc:creator>
  <cp:lastModifiedBy>Petrika Jorgji</cp:lastModifiedBy>
  <cp:revision>382</cp:revision>
  <cp:lastPrinted>2017-01-09T09:15:20Z</cp:lastPrinted>
  <dcterms:created xsi:type="dcterms:W3CDTF">2012-10-01T09:35:40Z</dcterms:created>
  <dcterms:modified xsi:type="dcterms:W3CDTF">2019-02-20T16:52:06Z</dcterms:modified>
</cp:coreProperties>
</file>