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61" r:id="rId2"/>
    <p:sldId id="276" r:id="rId3"/>
    <p:sldId id="286" r:id="rId4"/>
    <p:sldId id="291" r:id="rId5"/>
    <p:sldId id="292" r:id="rId6"/>
    <p:sldId id="293" r:id="rId7"/>
    <p:sldId id="294" r:id="rId8"/>
    <p:sldId id="296" r:id="rId9"/>
    <p:sldId id="298" r:id="rId10"/>
    <p:sldId id="290" r:id="rId11"/>
    <p:sldId id="299" r:id="rId12"/>
    <p:sldId id="314" r:id="rId13"/>
    <p:sldId id="328" r:id="rId14"/>
    <p:sldId id="348" r:id="rId15"/>
    <p:sldId id="318" r:id="rId16"/>
    <p:sldId id="324" r:id="rId17"/>
    <p:sldId id="334" r:id="rId18"/>
    <p:sldId id="335" r:id="rId19"/>
    <p:sldId id="347" r:id="rId20"/>
  </p:sldIdLst>
  <p:sldSz cx="9144000" cy="6858000" type="screen4x3"/>
  <p:notesSz cx="6797675" cy="99266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EFF"/>
    <a:srgbClr val="99CCFF"/>
    <a:srgbClr val="0F5494"/>
    <a:srgbClr val="FFD624"/>
    <a:srgbClr val="3166CF"/>
    <a:srgbClr val="3E6FD2"/>
    <a:srgbClr val="2D5EC1"/>
    <a:srgbClr val="808080"/>
    <a:srgbClr val="009FB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91" autoAdjust="0"/>
  </p:normalViewPr>
  <p:slideViewPr>
    <p:cSldViewPr>
      <p:cViewPr varScale="1">
        <p:scale>
          <a:sx n="78" d="100"/>
          <a:sy n="78" d="100"/>
        </p:scale>
        <p:origin x="-113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4020" y="-102"/>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xmlns="" val="1500096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xmlns="" val="807406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ec.europa.eu/eurostat/ramon/nomenclatures/index.cfm?TargetUrl=ACT_OTH_DFLT_LAYOUT&amp;StrNom=CN_2013&amp;StrLanguageCode=EN" TargetMode="External"/><Relationship Id="rId3" Type="http://schemas.openxmlformats.org/officeDocument/2006/relationships/hyperlink" Target="http://unstats.un.org/unsd/trade/sitcrev4.htm" TargetMode="External"/><Relationship Id="rId7" Type="http://schemas.openxmlformats.org/officeDocument/2006/relationships/hyperlink" Target="http://ec.europa.eu/eurostat/ramon/nomenclatures/index.cfm?TargetUrl=ACT_OTH_DFLT_LAYOUT&amp;StrNom=CPA_2008&amp;StrLanguageCode=EN"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ec.europa.eu/eurostat/ramon/nomenclatures/index.cfm?TargetUrl=ACT_OTH_DFLT_LAYOUT&amp;StrNom=CPC_2&amp;StrLanguageCode=EN" TargetMode="External"/><Relationship Id="rId5" Type="http://schemas.openxmlformats.org/officeDocument/2006/relationships/hyperlink" Target="http://ec.europa.eu/eurostat/ramon/nomenclatures/index.cfm?TargetUrl=ACT_OTH_DFLT_LAYOUT&amp;StrNom=HS_2012&amp;StrLanguageCode=EN" TargetMode="External"/><Relationship Id="rId4" Type="http://schemas.openxmlformats.org/officeDocument/2006/relationships/hyperlink" Target="http://ec.europa.eu/eurostat/ramon/nomenclatures/index.cfm?TargetUrl=ACT_OTH_DFLT_LAYOUT&amp;StrNom=ISIC_4&amp;StrLanguageCode=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dirty="0" err="1" smtClean="0"/>
              <a:t>Extracted</a:t>
            </a:r>
            <a:r>
              <a:rPr lang="fr-BE" dirty="0" smtClean="0"/>
              <a:t> </a:t>
            </a:r>
            <a:r>
              <a:rPr lang="fr-BE" dirty="0" err="1" smtClean="0"/>
              <a:t>from</a:t>
            </a:r>
            <a:r>
              <a:rPr lang="fr-BE" dirty="0" smtClean="0"/>
              <a:t> NACE </a:t>
            </a:r>
            <a:r>
              <a:rPr lang="fr-BE" dirty="0" err="1" smtClean="0"/>
              <a:t>rev</a:t>
            </a:r>
            <a:r>
              <a:rPr lang="fr-BE" dirty="0" smtClean="0"/>
              <a:t> 2 book</a:t>
            </a:r>
            <a:endParaRPr lang="fr-BE" baseline="0" dirty="0" smtClean="0"/>
          </a:p>
          <a:p>
            <a:endParaRPr lang="fr-BE" baseline="0" dirty="0" smtClean="0"/>
          </a:p>
          <a:p>
            <a:r>
              <a:rPr lang="fr-BE" baseline="0" dirty="0" smtClean="0"/>
              <a:t>STIC 	</a:t>
            </a:r>
            <a:r>
              <a:rPr lang="en-GB" dirty="0" smtClean="0">
                <a:hlinkClick r:id="rId3"/>
              </a:rPr>
              <a:t>Standard International Trade Classification, Revision 4 (2006) </a:t>
            </a:r>
            <a:endParaRPr lang="en-GB" dirty="0" smtClean="0"/>
          </a:p>
          <a:p>
            <a:endParaRPr lang="fr-BE" dirty="0" smtClean="0"/>
          </a:p>
          <a:p>
            <a:r>
              <a:rPr lang="fr-BE" dirty="0" smtClean="0"/>
              <a:t>ISIC</a:t>
            </a:r>
            <a:r>
              <a:rPr lang="fr-BE" baseline="0" dirty="0" smtClean="0"/>
              <a:t> 	</a:t>
            </a:r>
            <a:r>
              <a:rPr lang="en-GB" dirty="0" smtClean="0">
                <a:hlinkClick r:id="rId4"/>
              </a:rPr>
              <a:t>International Standard Industrial Classification of All Economic Activities, Revision 4 (2008) </a:t>
            </a:r>
            <a:endParaRPr lang="en-GB" dirty="0" smtClean="0"/>
          </a:p>
          <a:p>
            <a:endParaRPr lang="fr-BE" dirty="0" smtClean="0"/>
          </a:p>
          <a:p>
            <a:r>
              <a:rPr lang="fr-BE" dirty="0" smtClean="0"/>
              <a:t>HS 	</a:t>
            </a:r>
            <a:r>
              <a:rPr lang="en-GB" dirty="0" smtClean="0">
                <a:hlinkClick r:id="rId5"/>
              </a:rPr>
              <a:t>Harmonized Commodity Description and Coding System, 2012 </a:t>
            </a:r>
            <a:endParaRPr lang="en-GB" dirty="0" smtClean="0"/>
          </a:p>
          <a:p>
            <a:endParaRPr lang="fr-BE" dirty="0" smtClean="0"/>
          </a:p>
          <a:p>
            <a:r>
              <a:rPr lang="fr-BE" dirty="0" smtClean="0"/>
              <a:t>CPC 	</a:t>
            </a:r>
            <a:r>
              <a:rPr lang="en-GB" dirty="0" smtClean="0">
                <a:hlinkClick r:id="rId6"/>
              </a:rPr>
              <a:t>Central Product Classification, version 2 (2008) </a:t>
            </a:r>
            <a:endParaRPr lang="en-GB" dirty="0" smtClean="0"/>
          </a:p>
          <a:p>
            <a:endParaRPr lang="fr-BE" dirty="0" smtClean="0"/>
          </a:p>
          <a:p>
            <a:r>
              <a:rPr lang="fr-BE" dirty="0" smtClean="0"/>
              <a:t>CPA	</a:t>
            </a:r>
            <a:r>
              <a:rPr lang="en-GB" dirty="0" smtClean="0">
                <a:hlinkClick r:id="rId7"/>
              </a:rPr>
              <a:t>Statistical Classification of Products by Activity in the European Economic Community, 2008 version </a:t>
            </a:r>
            <a:endParaRPr lang="en-GB" dirty="0" smtClean="0"/>
          </a:p>
          <a:p>
            <a:endParaRPr lang="fr-BE" dirty="0" smtClean="0"/>
          </a:p>
          <a:p>
            <a:r>
              <a:rPr lang="fr-BE" dirty="0" smtClean="0"/>
              <a:t>CN	</a:t>
            </a:r>
            <a:r>
              <a:rPr lang="en-GB" dirty="0" smtClean="0">
                <a:hlinkClick r:id="rId8"/>
              </a:rPr>
              <a:t>Combined Nomenclature, 2013 </a:t>
            </a:r>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9</a:t>
            </a:fld>
            <a:endParaRPr lang="en-GB"/>
          </a:p>
        </p:txBody>
      </p:sp>
    </p:spTree>
    <p:extLst>
      <p:ext uri="{BB962C8B-B14F-4D97-AF65-F5344CB8AC3E}">
        <p14:creationId xmlns:p14="http://schemas.microsoft.com/office/powerpoint/2010/main" xmlns="" val="2093457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pic>
        <p:nvPicPr>
          <p:cNvPr id="5" name="Picture 6" descr="LOGO CE-EN-quadri.eps"/>
          <p:cNvPicPr>
            <a:picLocks noChangeAspect="1"/>
          </p:cNvPicPr>
          <p:nvPr userDrawn="1"/>
        </p:nvPicPr>
        <p:blipFill>
          <a:blip r:embed="rId2" cstate="print"/>
          <a:srcRect/>
          <a:stretch>
            <a:fillRect/>
          </a:stretch>
        </p:blipFill>
        <p:spPr bwMode="auto">
          <a:xfrm>
            <a:off x="3906000" y="309600"/>
            <a:ext cx="1584325" cy="1100138"/>
          </a:xfrm>
          <a:prstGeom prst="rect">
            <a:avLst/>
          </a:prstGeom>
          <a:noFill/>
          <a:ln w="9525">
            <a:noFill/>
            <a:miter lim="800000"/>
            <a:headEnd/>
            <a:tailEnd/>
          </a:ln>
        </p:spPr>
      </p:pic>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641600"/>
            <a:ext cx="4536504" cy="2088232"/>
          </a:xfrm>
        </p:spPr>
        <p:txBody>
          <a:bodyPr/>
          <a:lstStyle>
            <a:lvl1pPr indent="0">
              <a:defRPr sz="4800">
                <a:solidFill>
                  <a:srgbClr val="FFD624"/>
                </a:solidFill>
              </a:defRPr>
            </a:lvl1pPr>
          </a:lstStyle>
          <a:p>
            <a:r>
              <a:rPr lang="en-GB" dirty="0" smtClean="0"/>
              <a:t>Title</a:t>
            </a:r>
            <a:endParaRPr lang="en-GB" dirty="0"/>
          </a:p>
        </p:txBody>
      </p:sp>
      <p:sp>
        <p:nvSpPr>
          <p:cNvPr id="3" name="Content Placeholder 2"/>
          <p:cNvSpPr>
            <a:spLocks noGrp="1"/>
          </p:cNvSpPr>
          <p:nvPr>
            <p:ph idx="1" hasCustomPrompt="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r>
              <a:rPr lang="en-US" smtClean="0"/>
              <a:t>0-Introduction</a:t>
            </a: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r>
              <a:rPr lang="en-GB" smtClean="0"/>
              <a:t>Prodcom ESTP course 15-16 October 2013</a:t>
            </a: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5" name="Picture 5" descr="LOGO CE-EN-NEG-quadri.ai"/>
          <p:cNvPicPr>
            <a:picLocks noChangeAspect="1"/>
          </p:cNvPicPr>
          <p:nvPr userDrawn="1"/>
        </p:nvPicPr>
        <p:blipFill>
          <a:blip r:embed="rId2" cstate="print"/>
          <a:srcRect/>
          <a:stretch>
            <a:fillRect/>
          </a:stretch>
        </p:blipFill>
        <p:spPr bwMode="auto">
          <a:xfrm>
            <a:off x="3920400" y="3600"/>
            <a:ext cx="1511300" cy="1511300"/>
          </a:xfrm>
          <a:prstGeom prst="rect">
            <a:avLst/>
          </a:prstGeom>
          <a:noFill/>
          <a:ln w="9525">
            <a:noFill/>
            <a:miter lim="800000"/>
            <a:headEnd/>
            <a:tailEnd/>
          </a:ln>
        </p:spPr>
      </p:pic>
      <p:sp>
        <p:nvSpPr>
          <p:cNvPr id="6" name="Rectangle 5"/>
          <p:cNvSpPr/>
          <p:nvPr userDrawn="1"/>
        </p:nvSpPr>
        <p:spPr>
          <a:xfrm>
            <a:off x="4262438" y="6669360"/>
            <a:ext cx="596900" cy="198438"/>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p>
        </p:txBody>
      </p:sp>
      <p:sp>
        <p:nvSpPr>
          <p:cNvPr id="2" name="Title 1"/>
          <p:cNvSpPr>
            <a:spLocks noGrp="1"/>
          </p:cNvSpPr>
          <p:nvPr>
            <p:ph type="title"/>
          </p:nvPr>
        </p:nvSpPr>
        <p:spPr>
          <a:xfrm>
            <a:off x="468313" y="1556271"/>
            <a:ext cx="8229600" cy="936625"/>
          </a:xfrm>
        </p:spPr>
        <p:txBody>
          <a:bodyPr/>
          <a:lstStyle/>
          <a:p>
            <a:r>
              <a:rPr lang="en-US" smtClean="0"/>
              <a:t>Click to edit Master title style</a:t>
            </a:r>
            <a:endParaRPr lang="en-GB" dirty="0"/>
          </a:p>
        </p:txBody>
      </p:sp>
      <p:sp>
        <p:nvSpPr>
          <p:cNvPr id="7" name="Rectangle 4"/>
          <p:cNvSpPr>
            <a:spLocks noGrp="1" noChangeArrowheads="1"/>
          </p:cNvSpPr>
          <p:nvPr>
            <p:ph type="dt" sz="half" idx="10"/>
          </p:nvPr>
        </p:nvSpPr>
        <p:spPr/>
        <p:txBody>
          <a:bodyPr/>
          <a:lstStyle>
            <a:lvl1pPr>
              <a:defRPr/>
            </a:lvl1pPr>
          </a:lstStyle>
          <a:p>
            <a:pPr>
              <a:defRPr/>
            </a:pPr>
            <a:r>
              <a:rPr lang="en-US" smtClean="0"/>
              <a:t>0-Introduction</a:t>
            </a:r>
            <a:endParaRPr lang="en-GB" dirty="0"/>
          </a:p>
        </p:txBody>
      </p:sp>
      <p:sp>
        <p:nvSpPr>
          <p:cNvPr id="8" name="Rectangle 5"/>
          <p:cNvSpPr>
            <a:spLocks noGrp="1" noChangeArrowheads="1"/>
          </p:cNvSpPr>
          <p:nvPr>
            <p:ph type="ftr" sz="quarter" idx="11"/>
          </p:nvPr>
        </p:nvSpPr>
        <p:spPr>
          <a:xfrm>
            <a:off x="3124200" y="6237288"/>
            <a:ext cx="2895600" cy="484187"/>
          </a:xfrm>
        </p:spPr>
        <p:txBody>
          <a:bodyPr/>
          <a:lstStyle>
            <a:lvl1pPr>
              <a:defRPr/>
            </a:lvl1pPr>
          </a:lstStyle>
          <a:p>
            <a:pPr>
              <a:defRPr/>
            </a:pPr>
            <a:r>
              <a:rPr lang="en-GB" smtClean="0"/>
              <a:t>Prodcom ESTP course 15-16 October 2013</a:t>
            </a:r>
            <a:endParaRPr lang="en-GB"/>
          </a:p>
        </p:txBody>
      </p:sp>
      <p:sp>
        <p:nvSpPr>
          <p:cNvPr id="9" name="Rectangle 6"/>
          <p:cNvSpPr>
            <a:spLocks noGrp="1" noChangeArrowheads="1"/>
          </p:cNvSpPr>
          <p:nvPr>
            <p:ph type="sldNum" sz="quarter" idx="12"/>
          </p:nvPr>
        </p:nvSpPr>
        <p:spPr/>
        <p:txBody>
          <a:bodyPr/>
          <a:lstStyle>
            <a:lvl1pPr>
              <a:defRPr/>
            </a:lvl1pPr>
          </a:lstStyle>
          <a:p>
            <a:pPr>
              <a:defRPr/>
            </a:pPr>
            <a:fld id="{46861DAA-5BBC-4812-876F-0D7C7B9EA75C}" type="slidenum">
              <a:rPr lang="en-GB"/>
              <a:pPr>
                <a:defRPr/>
              </a:pPr>
              <a:t>‹#›</a:t>
            </a:fld>
            <a:endParaRPr lang="en-GB"/>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
        <p:nvSpPr>
          <p:cNvPr id="8" name="Rectangle 7"/>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pic>
        <p:nvPicPr>
          <p:cNvPr id="9" name="Picture 5" descr="LOGO CE-EN-NEG-quadri.ai"/>
          <p:cNvPicPr>
            <a:picLocks noChangeAspect="1"/>
          </p:cNvPicPr>
          <p:nvPr userDrawn="1"/>
        </p:nvPicPr>
        <p:blipFill>
          <a:blip r:embed="rId2" cstate="print"/>
          <a:srcRect/>
          <a:stretch>
            <a:fillRect/>
          </a:stretch>
        </p:blipFill>
        <p:spPr bwMode="auto">
          <a:xfrm>
            <a:off x="3920400" y="3600"/>
            <a:ext cx="1511300" cy="1511300"/>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8"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4"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3"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0-Introduction</a:t>
            </a:r>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smtClean="0"/>
              <a:t>Prodcom ESTP course 15-16 October 2013</a:t>
            </a: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endParaRPr lang="en-GB" dirty="0" smtClean="0"/>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r>
              <a:rPr lang="en-US" smtClean="0"/>
              <a:t>0-Introduction</a:t>
            </a: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r>
              <a:rPr lang="en-US" smtClean="0"/>
              <a:t>Prodcom ESTP course 15-16 October 2013</a:t>
            </a: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hdr="0"/>
  <p:txStyles>
    <p:title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circabc.europa.eu/faces/jsp/extension/wai/navigation/container.jsp?FormPrincipal:_idcl=navigationLibrary&amp;FormPrincipal_SUBMIT=1&amp;org.apache.myfaces.trinidad.faces.STATE=DUMMY&amp;id=754c5065-2d5e-435f-8868-25972c60bee8&amp;javax.faces.ViewState=rO0ABXVyABNbTGphdmEubGFuZy5PYmplY3Q7kM5YnxBzKWwCAAB4cAAAAAN0AAE3cHQAKy9qc3AvZXh0ZW5zaW9uL3dhaS9uYXZpZ2F0aW9uL2NvbnRhaW5lci5qc3A=" TargetMode="External"/><Relationship Id="rId3" Type="http://schemas.openxmlformats.org/officeDocument/2006/relationships/hyperlink" Target="https://circabc.europa.eu/faces/jsp/extension/wai/navigation/container.jsp?FormPrincipal:_idcl=navigationLibrary&amp;FormPrincipal_SUBMIT=1&amp;org.apache.myfaces.trinidad.faces.STATE=DUMMY&amp;id=564fb0e3-eba5-43d5-b16c-d09720c719bb&amp;javax.faces.ViewState=rO0ABXVyABNbTGphdmEubGFuZy5PYmplY3Q7kM5YnxBzKWwCAAB4cAAAAAN0AAIxMXB0ACsvanNwL2V4dGVuc2lvbi93YWkvbmF2aWdhdGlvbi9jb250YWluZXIuanNw" TargetMode="External"/><Relationship Id="rId7" Type="http://schemas.openxmlformats.org/officeDocument/2006/relationships/hyperlink" Target="https://circabc.europa.eu/faces/jsp/extension/wai/navigation/container.jsp?FormPrincipal:_idcl=navigationLibrary&amp;FormPrincipal_SUBMIT=1&amp;org.apache.myfaces.trinidad.faces.STATE=DUMMY&amp;id=564fb0e3-eba5-43d5-b16c-d09720c719bb&amp;javax.faces.ViewState=rO0ABXVyABNbTGphdmEubGFuZy5PYmplY3Q7kM5YnxBzKWwCAAB4cAAAAAN0AAE3cHQAKy9qc3AvZXh0ZW5zaW9uL3dhaS9uYXZpZ2F0aW9uL2NvbnRhaW5lci5qc3A="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hyperlink" Target="https://circabc.europa.eu/d/a/workspace/SpacesStore/14401a15-c8e8-480d-8afd-5c7d2d1c8c81/technical%20handbook%20version%205.4(0).pdf" TargetMode="External"/><Relationship Id="rId5" Type="http://schemas.openxmlformats.org/officeDocument/2006/relationships/hyperlink" Target="https://circabc.europa.eu/faces/jsp/extension/wai/navigation/container.jsp?FormPrincipal:_idcl=navigationLibrary&amp;FormPrincipal_SUBMIT=1&amp;org.apache.myfaces.trinidad.faces.STATE=DUMMY&amp;id=fa3a77d0-ac25-4891-b1e2-8e45d63b11fb&amp;javax.faces.ViewState=rO0ABXVyABNbTGphdmEubGFuZy5PYmplY3Q7kM5YnxBzKWwCAAB4cAAAAAN0AAIxMXB0ACsvanNwL2V4dGVuc2lvbi93YWkvbmF2aWdhdGlvbi9jb250YWluZXIuanNw" TargetMode="External"/><Relationship Id="rId10" Type="http://schemas.openxmlformats.org/officeDocument/2006/relationships/package" Target="../embeddings/Microsoft_Office_Word_Document1.docx"/><Relationship Id="rId4" Type="http://schemas.openxmlformats.org/officeDocument/2006/relationships/hyperlink" Target="https://circabc.europa.eu/faces/jsp/extension/wai/navigation/container.jsp?FormPrincipal:_idcl=navigationLibrary&amp;FormPrincipal_SUBMIT=1&amp;org.apache.myfaces.trinidad.faces.STATE=DUMMY&amp;id=e3ec959a-9c53-4f49-98de-102c82e8cac4&amp;javax.faces.ViewState=rO0ABXVyABNbTGphdmEubGFuZy5PYmplY3Q7kM5YnxBzKWwCAAB4cAAAAAN0AAIxMXB0ACsvanNwL2V4dGVuc2lvbi93YWkvbmF2aWdhdGlvbi9jb250YWluZXIuanNw" TargetMode="External"/><Relationship Id="rId9" Type="http://schemas.openxmlformats.org/officeDocument/2006/relationships/hyperlink" Target="https://circabc.europa.eu/faces/jsp/extension/wai/navigation/container.jsp?FormPrincipal:_idcl=navigationLibrary&amp;FormPrincipal_SUBMIT=1&amp;org.apache.myfaces.trinidad.faces.STATE=DUMMY&amp;id=15bbad7e-e303-403b-b3ee-37bcec0ba214&amp;javax.faces.ViewState=o7vJR37PUagBrQLVP+gAT6DgtZ6F0JEp84Y4T/6FNSN9mXJALH1jCqNScyQQCjP/Zl80g/sCBywDHL33oAl0fqcxT33b+OkjR6uFIjCmOu4IqtWVH5DzwEpXarAV2Z+LGNGtoiCHZ1P4YrXosNx1l/N0Vq6+tNcIOvzq7Q=="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eur-lex.europa.eu/LexUriServ/LexUriServ.do?uri=OJ:L:1991:374:0001:0003:EN: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eur-lex.europa.eu/LexUriServ/LexUriServ.do?uri=OJ:L:2004:163:0071:0072:EN: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132856"/>
            <a:ext cx="8064896" cy="2088232"/>
          </a:xfrm>
        </p:spPr>
        <p:txBody>
          <a:bodyPr/>
          <a:lstStyle/>
          <a:p>
            <a:r>
              <a:rPr lang="en-GB" sz="2400" dirty="0" smtClean="0"/>
              <a:t>Explanatory meeting, 12-13 </a:t>
            </a:r>
            <a:r>
              <a:rPr lang="en-GB" sz="2400" dirty="0"/>
              <a:t>February </a:t>
            </a:r>
            <a:r>
              <a:rPr lang="en-GB" sz="2400" dirty="0" smtClean="0"/>
              <a:t>2019</a:t>
            </a:r>
            <a:br>
              <a:rPr lang="en-GB" sz="2400" dirty="0" smtClean="0"/>
            </a:br>
            <a:r>
              <a:rPr lang="en-GB" sz="4800" noProof="0" dirty="0" smtClean="0">
                <a:solidFill>
                  <a:srgbClr val="FFD624"/>
                </a:solidFill>
                <a:effectLst/>
              </a:rPr>
              <a:t/>
            </a:r>
            <a:br>
              <a:rPr lang="en-GB" sz="4800" noProof="0" dirty="0" smtClean="0">
                <a:solidFill>
                  <a:srgbClr val="FFD624"/>
                </a:solidFill>
                <a:effectLst/>
              </a:rPr>
            </a:br>
            <a:r>
              <a:rPr lang="en-GB" sz="2800" noProof="0" dirty="0" smtClean="0">
                <a:solidFill>
                  <a:srgbClr val="FFD624"/>
                </a:solidFill>
                <a:effectLst/>
              </a:rPr>
              <a:t>Industrial production Statistics - PRODCOM</a:t>
            </a:r>
            <a:br>
              <a:rPr lang="en-GB" sz="2800" noProof="0" dirty="0" smtClean="0">
                <a:solidFill>
                  <a:srgbClr val="FFD624"/>
                </a:solidFill>
                <a:effectLst/>
              </a:rPr>
            </a:br>
            <a:endParaRPr lang="en-GB" sz="2800" noProof="0" dirty="0"/>
          </a:p>
        </p:txBody>
      </p:sp>
      <p:sp>
        <p:nvSpPr>
          <p:cNvPr id="6" name="Slide Number Placeholder 5"/>
          <p:cNvSpPr>
            <a:spLocks noGrp="1"/>
          </p:cNvSpPr>
          <p:nvPr>
            <p:ph type="sldNum" sz="quarter" idx="12"/>
          </p:nvPr>
        </p:nvSpPr>
        <p:spPr/>
        <p:txBody>
          <a:bodyPr/>
          <a:lstStyle/>
          <a:p>
            <a:pPr>
              <a:defRPr/>
            </a:pPr>
            <a:fld id="{2BB59E6E-B967-488E-B209-8B7FA0D7AF99}" type="slidenum">
              <a:rPr lang="en-GB" smtClean="0"/>
              <a:pPr>
                <a:defRPr/>
              </a:pPr>
              <a:t>1</a:t>
            </a:fld>
            <a:endParaRPr lang="en-GB" dirty="0"/>
          </a:p>
        </p:txBody>
      </p:sp>
      <p:sp>
        <p:nvSpPr>
          <p:cNvPr id="8" name="TextBox 7"/>
          <p:cNvSpPr txBox="1"/>
          <p:nvPr/>
        </p:nvSpPr>
        <p:spPr>
          <a:xfrm>
            <a:off x="683568" y="4881354"/>
            <a:ext cx="7848872" cy="707886"/>
          </a:xfrm>
          <a:prstGeom prst="rect">
            <a:avLst/>
          </a:prstGeom>
          <a:noFill/>
        </p:spPr>
        <p:txBody>
          <a:bodyPr wrap="square" rtlCol="0">
            <a:spAutoFit/>
          </a:bodyPr>
          <a:lstStyle/>
          <a:p>
            <a:r>
              <a:rPr lang="en-GB" sz="2000" b="0" dirty="0" smtClean="0">
                <a:solidFill>
                  <a:schemeClr val="bg1"/>
                </a:solidFill>
              </a:rPr>
              <a:t>Directorate G: Business and Trade Statistics</a:t>
            </a:r>
          </a:p>
          <a:p>
            <a:r>
              <a:rPr lang="en-GB" sz="2000" b="0" dirty="0" smtClean="0">
                <a:solidFill>
                  <a:schemeClr val="bg1"/>
                </a:solidFill>
              </a:rPr>
              <a:t>Unit G3: Business cycle, Short-term statistics</a:t>
            </a:r>
            <a:endParaRPr lang="en-GB" sz="2000" b="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err="1" smtClean="0"/>
              <a:t>Some</a:t>
            </a:r>
            <a:r>
              <a:rPr lang="fr-BE" dirty="0" smtClean="0"/>
              <a:t> </a:t>
            </a:r>
            <a:r>
              <a:rPr lang="fr-BE" dirty="0" err="1" smtClean="0"/>
              <a:t>examples</a:t>
            </a:r>
            <a:r>
              <a:rPr lang="fr-BE" dirty="0" smtClean="0"/>
              <a:t>: </a:t>
            </a:r>
            <a:r>
              <a:rPr lang="fr-BE" dirty="0" err="1" smtClean="0"/>
              <a:t>products</a:t>
            </a:r>
            <a:r>
              <a:rPr lang="fr-BE" dirty="0" smtClean="0"/>
              <a:t>/productions types</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10</a:t>
            </a:fld>
            <a:endParaRPr lang="en-GB"/>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7067" y="2968296"/>
            <a:ext cx="8057144" cy="115238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7067" y="4244275"/>
            <a:ext cx="7980953" cy="93333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7067" y="5301208"/>
            <a:ext cx="8009525" cy="8047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7067" y="2573142"/>
            <a:ext cx="8014287" cy="42381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376755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The </a:t>
            </a:r>
            <a:r>
              <a:rPr lang="en-GB" noProof="0" dirty="0" err="1" smtClean="0"/>
              <a:t>Prodcom</a:t>
            </a:r>
            <a:r>
              <a:rPr lang="en-GB" noProof="0" dirty="0" smtClean="0"/>
              <a:t> list</a:t>
            </a:r>
            <a:endParaRPr lang="en-GB" noProof="0"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11</a:t>
            </a:fld>
            <a:endParaRPr lang="en-GB"/>
          </a:p>
        </p:txBody>
      </p:sp>
      <p:sp>
        <p:nvSpPr>
          <p:cNvPr id="6" name="Content Placeholder 5"/>
          <p:cNvSpPr>
            <a:spLocks noGrp="1"/>
          </p:cNvSpPr>
          <p:nvPr>
            <p:ph idx="1"/>
          </p:nvPr>
        </p:nvSpPr>
        <p:spPr/>
        <p:txBody>
          <a:bodyPr/>
          <a:lstStyle/>
          <a:p>
            <a:r>
              <a:rPr lang="en-GB" noProof="0" dirty="0" smtClean="0"/>
              <a:t>More than 3800 headings </a:t>
            </a:r>
            <a:r>
              <a:rPr lang="en-GB" noProof="0" dirty="0"/>
              <a:t>relating to manufactured products</a:t>
            </a:r>
          </a:p>
          <a:p>
            <a:r>
              <a:rPr lang="en-GB" noProof="0" dirty="0"/>
              <a:t>8-digit code</a:t>
            </a:r>
          </a:p>
          <a:p>
            <a:r>
              <a:rPr lang="en-GB" noProof="0" dirty="0"/>
              <a:t>Digits 1-4 refer to the NACE class in which the producing enterprise is normally classified </a:t>
            </a:r>
          </a:p>
          <a:p>
            <a:r>
              <a:rPr lang="en-GB" noProof="0" dirty="0"/>
              <a:t>Digits 1-6 refer to a CPA heading </a:t>
            </a:r>
          </a:p>
          <a:p>
            <a:r>
              <a:rPr lang="en-GB" noProof="0" dirty="0"/>
              <a:t>Each heading normally corresponds to one or more Combined Nomenclature codes</a:t>
            </a:r>
          </a:p>
        </p:txBody>
      </p:sp>
    </p:spTree>
    <p:extLst>
      <p:ext uri="{BB962C8B-B14F-4D97-AF65-F5344CB8AC3E}">
        <p14:creationId xmlns:p14="http://schemas.microsoft.com/office/powerpoint/2010/main" xmlns="" val="1280491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Variables</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12</a:t>
            </a:fld>
            <a:endParaRPr lang="en-GB"/>
          </a:p>
        </p:txBody>
      </p:sp>
      <p:sp>
        <p:nvSpPr>
          <p:cNvPr id="6" name="Content Placeholder 5"/>
          <p:cNvSpPr>
            <a:spLocks noGrp="1"/>
          </p:cNvSpPr>
          <p:nvPr>
            <p:ph idx="1"/>
          </p:nvPr>
        </p:nvSpPr>
        <p:spPr/>
        <p:txBody>
          <a:bodyPr/>
          <a:lstStyle/>
          <a:p>
            <a:r>
              <a:rPr lang="en-GB" dirty="0" smtClean="0"/>
              <a:t>Production </a:t>
            </a:r>
            <a:r>
              <a:rPr lang="en-GB" dirty="0"/>
              <a:t>sold</a:t>
            </a:r>
          </a:p>
          <a:p>
            <a:pPr marL="914400" lvl="1" indent="-457200">
              <a:buFont typeface="+mj-lt"/>
              <a:buAutoNum type="alphaLcParenR"/>
            </a:pPr>
            <a:r>
              <a:rPr lang="en-GB" dirty="0"/>
              <a:t>the value of production sold during the survey </a:t>
            </a:r>
            <a:r>
              <a:rPr lang="en-GB" dirty="0" smtClean="0"/>
              <a:t>period;</a:t>
            </a:r>
            <a:endParaRPr lang="en-GB" dirty="0"/>
          </a:p>
          <a:p>
            <a:pPr marL="914400" lvl="1" indent="-457200">
              <a:buFont typeface="+mj-lt"/>
              <a:buAutoNum type="alphaLcParenR"/>
            </a:pPr>
            <a:r>
              <a:rPr lang="en-GB" dirty="0" smtClean="0"/>
              <a:t>the volume </a:t>
            </a:r>
            <a:r>
              <a:rPr lang="en-GB" dirty="0"/>
              <a:t>of production sold during the survey </a:t>
            </a:r>
            <a:r>
              <a:rPr lang="en-GB" dirty="0" smtClean="0"/>
              <a:t>period.</a:t>
            </a:r>
          </a:p>
          <a:p>
            <a:pPr marL="400050"/>
            <a:r>
              <a:rPr lang="en-GB" dirty="0" smtClean="0"/>
              <a:t>Total </a:t>
            </a:r>
            <a:r>
              <a:rPr lang="en-GB" dirty="0"/>
              <a:t>Production</a:t>
            </a:r>
          </a:p>
          <a:p>
            <a:pPr marL="914400" lvl="1" indent="-457200">
              <a:buFont typeface="+mj-lt"/>
              <a:buAutoNum type="alphaLcParenR"/>
            </a:pPr>
            <a:r>
              <a:rPr lang="en-GB" dirty="0"/>
              <a:t>the physical volume of actual production during the survey period, including any which is incorporated into the manufacture of other products from the same undertaking</a:t>
            </a:r>
            <a:r>
              <a:rPr lang="en-GB" dirty="0" smtClean="0"/>
              <a:t>.</a:t>
            </a:r>
            <a:endParaRPr lang="en-GB" dirty="0"/>
          </a:p>
        </p:txBody>
      </p:sp>
    </p:spTree>
    <p:extLst>
      <p:ext uri="{BB962C8B-B14F-4D97-AF65-F5344CB8AC3E}">
        <p14:creationId xmlns:p14="http://schemas.microsoft.com/office/powerpoint/2010/main" xmlns="" val="1695586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Heading types</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13</a:t>
            </a:fld>
            <a:endParaRPr lang="en-GB"/>
          </a:p>
        </p:txBody>
      </p:sp>
      <p:sp>
        <p:nvSpPr>
          <p:cNvPr id="6" name="Content Placeholder 5"/>
          <p:cNvSpPr>
            <a:spLocks noGrp="1"/>
          </p:cNvSpPr>
          <p:nvPr>
            <p:ph idx="1"/>
          </p:nvPr>
        </p:nvSpPr>
        <p:spPr/>
        <p:txBody>
          <a:bodyPr/>
          <a:lstStyle/>
          <a:p>
            <a:pPr lvl="0"/>
            <a:r>
              <a:rPr lang="en-GB" dirty="0" smtClean="0"/>
              <a:t>S : Value </a:t>
            </a:r>
            <a:r>
              <a:rPr lang="en-GB" dirty="0"/>
              <a:t>and volume </a:t>
            </a:r>
            <a:r>
              <a:rPr lang="en-GB" dirty="0" smtClean="0"/>
              <a:t>(if unit is specified) of </a:t>
            </a:r>
            <a:r>
              <a:rPr lang="en-GB" dirty="0"/>
              <a:t>sold production should be reported.</a:t>
            </a:r>
          </a:p>
          <a:p>
            <a:pPr lvl="0"/>
            <a:r>
              <a:rPr lang="en-GB" dirty="0" smtClean="0"/>
              <a:t>T</a:t>
            </a:r>
            <a:r>
              <a:rPr lang="en-GB" dirty="0"/>
              <a:t> </a:t>
            </a:r>
            <a:r>
              <a:rPr lang="en-GB" dirty="0" smtClean="0"/>
              <a:t>: Value </a:t>
            </a:r>
            <a:r>
              <a:rPr lang="en-GB" dirty="0"/>
              <a:t>of sold production and the volume of both sold and total </a:t>
            </a:r>
            <a:r>
              <a:rPr lang="en-GB" dirty="0" smtClean="0"/>
              <a:t>production must be reported.</a:t>
            </a:r>
            <a:endParaRPr lang="en-GB" dirty="0"/>
          </a:p>
          <a:p>
            <a:pPr lvl="0"/>
            <a:r>
              <a:rPr lang="en-GB" dirty="0" smtClean="0"/>
              <a:t>I </a:t>
            </a:r>
            <a:r>
              <a:rPr lang="en-GB" dirty="0"/>
              <a:t>(Industrial </a:t>
            </a:r>
            <a:r>
              <a:rPr lang="en-GB" dirty="0" smtClean="0"/>
              <a:t>Services): No </a:t>
            </a:r>
            <a:r>
              <a:rPr lang="en-GB" dirty="0"/>
              <a:t>volume data is required </a:t>
            </a:r>
            <a:r>
              <a:rPr lang="en-GB" dirty="0" smtClean="0"/>
              <a:t>(fee paid)</a:t>
            </a:r>
          </a:p>
          <a:p>
            <a:pPr lvl="0"/>
            <a:r>
              <a:rPr lang="en-GB" dirty="0" smtClean="0"/>
              <a:t>V : only the total </a:t>
            </a:r>
            <a:r>
              <a:rPr lang="en-GB" dirty="0"/>
              <a:t>volume should be reported.</a:t>
            </a:r>
          </a:p>
          <a:p>
            <a:pPr marL="0" indent="0">
              <a:buNone/>
            </a:pPr>
            <a:endParaRPr lang="en-GB" dirty="0"/>
          </a:p>
        </p:txBody>
      </p:sp>
    </p:spTree>
    <p:extLst>
      <p:ext uri="{BB962C8B-B14F-4D97-AF65-F5344CB8AC3E}">
        <p14:creationId xmlns:p14="http://schemas.microsoft.com/office/powerpoint/2010/main" xmlns="" val="20394692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transmission</a:t>
            </a:r>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14</a:t>
            </a:fld>
            <a:endParaRPr lang="en-GB"/>
          </a:p>
        </p:txBody>
      </p:sp>
      <p:sp>
        <p:nvSpPr>
          <p:cNvPr id="6" name="Content Placeholder 5"/>
          <p:cNvSpPr>
            <a:spLocks noGrp="1"/>
          </p:cNvSpPr>
          <p:nvPr>
            <p:ph idx="1"/>
          </p:nvPr>
        </p:nvSpPr>
        <p:spPr/>
        <p:txBody>
          <a:bodyPr/>
          <a:lstStyle/>
          <a:p>
            <a:r>
              <a:rPr lang="en-GB" sz="2000" b="1" dirty="0" err="1">
                <a:solidFill>
                  <a:schemeClr val="accent2">
                    <a:lumMod val="75000"/>
                  </a:schemeClr>
                </a:solidFill>
              </a:rPr>
              <a:t>eDAMIS</a:t>
            </a:r>
            <a:endParaRPr lang="en-GB" sz="2000" b="1" dirty="0">
              <a:solidFill>
                <a:schemeClr val="accent2">
                  <a:lumMod val="75000"/>
                </a:schemeClr>
              </a:solidFill>
            </a:endParaRPr>
          </a:p>
          <a:p>
            <a:pPr lvl="1"/>
            <a:r>
              <a:rPr lang="en-GB" sz="1800" b="0" dirty="0" smtClean="0"/>
              <a:t>See </a:t>
            </a:r>
            <a:r>
              <a:rPr lang="en-GB" sz="1800" dirty="0">
                <a:hlinkClick r:id="rId2" action="ppaction://hlinksldjump"/>
              </a:rPr>
              <a:t>STS SDMX data transmission guide </a:t>
            </a:r>
            <a:r>
              <a:rPr lang="en-GB" sz="1800" b="0" dirty="0"/>
              <a:t>on </a:t>
            </a:r>
            <a:r>
              <a:rPr lang="en-GB" sz="1800" b="0" dirty="0" smtClean="0"/>
              <a:t>CIRCABC</a:t>
            </a:r>
          </a:p>
          <a:p>
            <a:pPr marL="457200" lvl="1" indent="0">
              <a:buNone/>
            </a:pPr>
            <a:endParaRPr lang="en-GB" sz="1800" b="0" dirty="0" smtClean="0"/>
          </a:p>
          <a:p>
            <a:pPr marL="342900" lvl="1" indent="-342900">
              <a:buFont typeface="Arial" pitchFamily="34" charset="0"/>
              <a:buChar char="•"/>
            </a:pPr>
            <a:r>
              <a:rPr lang="en-GB" dirty="0">
                <a:solidFill>
                  <a:schemeClr val="accent2">
                    <a:lumMod val="75000"/>
                  </a:schemeClr>
                </a:solidFill>
                <a:ea typeface="+mn-ea"/>
                <a:cs typeface="+mn-cs"/>
              </a:rPr>
              <a:t>ESS Metadata Handler (ESS MH) and guidelines for </a:t>
            </a:r>
            <a:r>
              <a:rPr lang="en-GB" dirty="0" smtClean="0">
                <a:solidFill>
                  <a:schemeClr val="accent2">
                    <a:lumMod val="75000"/>
                  </a:schemeClr>
                </a:solidFill>
                <a:ea typeface="+mn-ea"/>
                <a:cs typeface="+mn-cs"/>
              </a:rPr>
              <a:t>metadata</a:t>
            </a:r>
            <a:endParaRPr lang="en-GB" dirty="0">
              <a:solidFill>
                <a:schemeClr val="accent2">
                  <a:lumMod val="75000"/>
                </a:schemeClr>
              </a:solidFill>
              <a:ea typeface="+mn-ea"/>
              <a:cs typeface="+mn-cs"/>
            </a:endParaRPr>
          </a:p>
        </p:txBody>
      </p:sp>
    </p:spTree>
    <p:extLst>
      <p:ext uri="{BB962C8B-B14F-4D97-AF65-F5344CB8AC3E}">
        <p14:creationId xmlns:p14="http://schemas.microsoft.com/office/powerpoint/2010/main" xmlns="" val="3577250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a:t>
            </a:r>
            <a:r>
              <a:rPr lang="en-GB" noProof="0" dirty="0" smtClean="0"/>
              <a:t>quality reporting standards of ESS</a:t>
            </a:r>
            <a:endParaRPr lang="en-GB" noProof="0"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15</a:t>
            </a:fld>
            <a:endParaRPr lang="en-GB"/>
          </a:p>
        </p:txBody>
      </p:sp>
      <p:sp>
        <p:nvSpPr>
          <p:cNvPr id="6" name="Content Placeholder 5"/>
          <p:cNvSpPr>
            <a:spLocks noGrp="1"/>
          </p:cNvSpPr>
          <p:nvPr>
            <p:ph idx="1"/>
          </p:nvPr>
        </p:nvSpPr>
        <p:spPr/>
        <p:txBody>
          <a:bodyPr/>
          <a:lstStyle/>
          <a:p>
            <a:pPr>
              <a:spcAft>
                <a:spcPts val="1200"/>
              </a:spcAft>
            </a:pPr>
            <a:r>
              <a:rPr lang="en-GB" sz="1800" dirty="0"/>
              <a:t>Commission Regulation 912/2004 </a:t>
            </a:r>
            <a:r>
              <a:rPr lang="en-GB" sz="1800" dirty="0" smtClean="0"/>
              <a:t>(PRODCOM Implementing Regulation):</a:t>
            </a:r>
            <a:endParaRPr lang="en-GB" sz="1800" dirty="0"/>
          </a:p>
          <a:p>
            <a:pPr marL="0" indent="0">
              <a:spcAft>
                <a:spcPts val="1200"/>
              </a:spcAft>
              <a:buNone/>
            </a:pPr>
            <a:r>
              <a:rPr lang="en-GB" sz="1400" dirty="0">
                <a:cs typeface="Arial" charset="0"/>
              </a:rPr>
              <a:t>- Article 6 "… Member States are also to provide Eurostat with the necessary information about their survey methods, samples and coverage for the purpose of documentation of compliance with the principles of the PRODCOM methodology as laid down in the manual of PRODCOM methodology."</a:t>
            </a:r>
          </a:p>
          <a:p>
            <a:pPr marL="457200" lvl="1" indent="0">
              <a:buNone/>
            </a:pPr>
            <a:endParaRPr lang="en-GB" noProof="0" dirty="0" smtClean="0"/>
          </a:p>
          <a:p>
            <a:r>
              <a:rPr lang="en-GB" noProof="0" dirty="0" smtClean="0"/>
              <a:t>19 quality and metadata concepts defined in an ESMS file</a:t>
            </a:r>
            <a:endParaRPr lang="en-GB" noProof="0" dirty="0"/>
          </a:p>
        </p:txBody>
      </p:sp>
    </p:spTree>
    <p:extLst>
      <p:ext uri="{BB962C8B-B14F-4D97-AF65-F5344CB8AC3E}">
        <p14:creationId xmlns:p14="http://schemas.microsoft.com/office/powerpoint/2010/main" xmlns="" val="24163898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268760"/>
            <a:ext cx="8229600" cy="936625"/>
          </a:xfrm>
        </p:spPr>
        <p:txBody>
          <a:bodyPr/>
          <a:lstStyle/>
          <a:p>
            <a:r>
              <a:rPr lang="en-GB" dirty="0" smtClean="0"/>
              <a:t>Guidelines &amp; Resources: r</a:t>
            </a:r>
            <a:r>
              <a:rPr lang="en-GB" noProof="0" dirty="0" err="1" smtClean="0"/>
              <a:t>eference</a:t>
            </a:r>
            <a:r>
              <a:rPr lang="en-GB" noProof="0" dirty="0" smtClean="0"/>
              <a:t> documents on CIRCA</a:t>
            </a:r>
            <a:endParaRPr lang="en-GB" noProof="0"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16</a:t>
            </a:fld>
            <a:endParaRPr lang="en-GB"/>
          </a:p>
        </p:txBody>
      </p:sp>
      <p:sp>
        <p:nvSpPr>
          <p:cNvPr id="6" name="Content Placeholder 5"/>
          <p:cNvSpPr>
            <a:spLocks noGrp="1"/>
          </p:cNvSpPr>
          <p:nvPr>
            <p:ph idx="1"/>
          </p:nvPr>
        </p:nvSpPr>
        <p:spPr>
          <a:xfrm>
            <a:off x="457200" y="2132856"/>
            <a:ext cx="8229600" cy="4065836"/>
          </a:xfrm>
        </p:spPr>
        <p:txBody>
          <a:bodyPr/>
          <a:lstStyle/>
          <a:p>
            <a:pPr marL="0" indent="0">
              <a:buNone/>
            </a:pPr>
            <a:r>
              <a:rPr lang="en-GB" b="1" dirty="0"/>
              <a:t>PRODCOM</a:t>
            </a:r>
            <a:r>
              <a:rPr lang="en-GB" dirty="0"/>
              <a:t> </a:t>
            </a:r>
            <a:r>
              <a:rPr lang="en-GB" b="1" dirty="0"/>
              <a:t>Technical Handbook </a:t>
            </a:r>
            <a:r>
              <a:rPr lang="en-GB" dirty="0"/>
              <a:t>V5.4 available on CIRCABC </a:t>
            </a:r>
          </a:p>
          <a:p>
            <a:r>
              <a:rPr lang="en-GB" dirty="0">
                <a:hlinkClick r:id="rId3"/>
              </a:rPr>
              <a:t>Library</a:t>
            </a:r>
            <a:r>
              <a:rPr lang="en-GB" dirty="0"/>
              <a:t> &gt; </a:t>
            </a:r>
            <a:r>
              <a:rPr lang="en-GB" dirty="0" err="1">
                <a:hlinkClick r:id="rId4"/>
              </a:rPr>
              <a:t>technical_manuals</a:t>
            </a:r>
            <a:r>
              <a:rPr lang="en-GB" dirty="0"/>
              <a:t> &gt; </a:t>
            </a:r>
            <a:r>
              <a:rPr lang="en-GB" dirty="0" err="1">
                <a:hlinkClick r:id="rId5"/>
              </a:rPr>
              <a:t>data_transmission</a:t>
            </a:r>
            <a:r>
              <a:rPr lang="en-GB" dirty="0"/>
              <a:t> </a:t>
            </a:r>
          </a:p>
          <a:p>
            <a:pPr marL="0" indent="0">
              <a:buNone/>
            </a:pPr>
            <a:r>
              <a:rPr lang="en-GB" dirty="0"/>
              <a:t>&gt; </a:t>
            </a:r>
            <a:r>
              <a:rPr lang="en-GB" dirty="0" smtClean="0">
                <a:hlinkClick r:id="rId6"/>
              </a:rPr>
              <a:t>Technical Handbook version 5.4</a:t>
            </a:r>
            <a:endParaRPr lang="en-GB" dirty="0"/>
          </a:p>
          <a:p>
            <a:r>
              <a:rPr lang="en-GB" noProof="0" dirty="0" smtClean="0">
                <a:hlinkClick r:id="rId7"/>
              </a:rPr>
              <a:t>Library</a:t>
            </a:r>
            <a:r>
              <a:rPr lang="en-GB" noProof="0" dirty="0" smtClean="0"/>
              <a:t> &gt; </a:t>
            </a:r>
            <a:r>
              <a:rPr lang="en-GB" noProof="0" dirty="0" smtClean="0">
                <a:hlinkClick r:id="rId8"/>
              </a:rPr>
              <a:t>25-Quality</a:t>
            </a:r>
            <a:r>
              <a:rPr lang="en-GB" noProof="0" dirty="0" smtClean="0"/>
              <a:t> &gt; </a:t>
            </a:r>
            <a:r>
              <a:rPr lang="en-GB" noProof="0" dirty="0" err="1" smtClean="0">
                <a:hlinkClick r:id="rId9"/>
              </a:rPr>
              <a:t>quality_reports</a:t>
            </a:r>
            <a:r>
              <a:rPr lang="en-GB" noProof="0" dirty="0" smtClean="0">
                <a:hlinkClick r:id="rId9"/>
              </a:rPr>
              <a:t> </a:t>
            </a: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smtClean="0"/>
          </a:p>
          <a:p>
            <a:endParaRPr lang="en-GB" noProof="0" dirty="0" smtClean="0"/>
          </a:p>
        </p:txBody>
      </p:sp>
      <p:graphicFrame>
        <p:nvGraphicFramePr>
          <p:cNvPr id="9" name="Object 8"/>
          <p:cNvGraphicFramePr>
            <a:graphicFrameLocks noChangeAspect="1"/>
          </p:cNvGraphicFramePr>
          <p:nvPr>
            <p:extLst>
              <p:ext uri="{D42A27DB-BD31-4B8C-83A1-F6EECF244321}">
                <p14:modId xmlns:p14="http://schemas.microsoft.com/office/powerpoint/2010/main" xmlns="" val="1178319848"/>
              </p:ext>
            </p:extLst>
          </p:nvPr>
        </p:nvGraphicFramePr>
        <p:xfrm>
          <a:off x="754063" y="4509120"/>
          <a:ext cx="7586662" cy="1872208"/>
        </p:xfrm>
        <a:graphic>
          <a:graphicData uri="http://schemas.openxmlformats.org/presentationml/2006/ole">
            <p:oleObj spid="_x0000_s3084" name="Document" r:id="rId10" imgW="7582514" imgH="2335524" progId="Word.Document.12">
              <p:embed/>
            </p:oleObj>
          </a:graphicData>
        </a:graphic>
      </p:graphicFrame>
    </p:spTree>
    <p:extLst>
      <p:ext uri="{BB962C8B-B14F-4D97-AF65-F5344CB8AC3E}">
        <p14:creationId xmlns:p14="http://schemas.microsoft.com/office/powerpoint/2010/main" xmlns="" val="15770209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Quality checks in Eurostat</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17</a:t>
            </a:fld>
            <a:endParaRPr lang="en-GB"/>
          </a:p>
        </p:txBody>
      </p:sp>
      <p:sp>
        <p:nvSpPr>
          <p:cNvPr id="6" name="Content Placeholder 5"/>
          <p:cNvSpPr>
            <a:spLocks noGrp="1"/>
          </p:cNvSpPr>
          <p:nvPr>
            <p:ph idx="1"/>
          </p:nvPr>
        </p:nvSpPr>
        <p:spPr/>
        <p:txBody>
          <a:bodyPr/>
          <a:lstStyle/>
          <a:p>
            <a:pPr lvl="0"/>
            <a:r>
              <a:rPr lang="en-GB" dirty="0"/>
              <a:t>consistency with the </a:t>
            </a:r>
            <a:r>
              <a:rPr lang="en-GB" dirty="0" err="1"/>
              <a:t>Prodcom</a:t>
            </a:r>
            <a:r>
              <a:rPr lang="en-GB" dirty="0"/>
              <a:t> List </a:t>
            </a:r>
          </a:p>
          <a:p>
            <a:pPr lvl="1"/>
            <a:r>
              <a:rPr lang="en-GB" dirty="0"/>
              <a:t>completeness of </a:t>
            </a:r>
            <a:r>
              <a:rPr lang="en-GB" dirty="0" err="1"/>
              <a:t>Prodcom</a:t>
            </a:r>
            <a:r>
              <a:rPr lang="en-GB" dirty="0"/>
              <a:t> headings, </a:t>
            </a:r>
          </a:p>
          <a:p>
            <a:pPr lvl="1"/>
            <a:r>
              <a:rPr lang="en-GB" dirty="0"/>
              <a:t>production type, </a:t>
            </a:r>
          </a:p>
          <a:p>
            <a:pPr lvl="1"/>
            <a:r>
              <a:rPr lang="en-GB" dirty="0"/>
              <a:t>measurement unit and so on </a:t>
            </a:r>
          </a:p>
          <a:p>
            <a:pPr lvl="0"/>
            <a:r>
              <a:rPr lang="en-GB" dirty="0"/>
              <a:t>correctness of </a:t>
            </a:r>
            <a:r>
              <a:rPr lang="en-GB" dirty="0" smtClean="0"/>
              <a:t>formatting</a:t>
            </a:r>
          </a:p>
          <a:p>
            <a:pPr lvl="0"/>
            <a:r>
              <a:rPr lang="en-GB" dirty="0"/>
              <a:t>If some validations checks fail, the data might be ignored and not used in EU aggregates. </a:t>
            </a:r>
            <a:endParaRPr lang="en-GB" dirty="0" smtClean="0"/>
          </a:p>
          <a:p>
            <a:pPr lvl="1"/>
            <a:r>
              <a:rPr lang="en-GB" dirty="0" smtClean="0"/>
              <a:t>countries </a:t>
            </a:r>
            <a:r>
              <a:rPr lang="en-GB" dirty="0"/>
              <a:t>are informed about errors and asked to correct </a:t>
            </a:r>
            <a:r>
              <a:rPr lang="en-GB" dirty="0" smtClean="0"/>
              <a:t>them</a:t>
            </a:r>
            <a:endParaRPr lang="en-GB" dirty="0"/>
          </a:p>
        </p:txBody>
      </p:sp>
    </p:spTree>
    <p:extLst>
      <p:ext uri="{BB962C8B-B14F-4D97-AF65-F5344CB8AC3E}">
        <p14:creationId xmlns:p14="http://schemas.microsoft.com/office/powerpoint/2010/main" xmlns="" val="37595938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052736"/>
            <a:ext cx="8229600" cy="936625"/>
          </a:xfrm>
        </p:spPr>
        <p:txBody>
          <a:bodyPr/>
          <a:lstStyle/>
          <a:p>
            <a:r>
              <a:rPr lang="en-GB" dirty="0" smtClean="0"/>
              <a:t>Plausibility checks</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18</a:t>
            </a:fld>
            <a:endParaRPr lang="en-GB"/>
          </a:p>
        </p:txBody>
      </p:sp>
      <p:sp>
        <p:nvSpPr>
          <p:cNvPr id="6" name="Content Placeholder 5"/>
          <p:cNvSpPr>
            <a:spLocks noGrp="1"/>
          </p:cNvSpPr>
          <p:nvPr>
            <p:ph idx="1"/>
          </p:nvPr>
        </p:nvSpPr>
        <p:spPr>
          <a:xfrm>
            <a:off x="457200" y="1772816"/>
            <a:ext cx="8229600" cy="4536504"/>
          </a:xfrm>
        </p:spPr>
        <p:txBody>
          <a:bodyPr/>
          <a:lstStyle/>
          <a:p>
            <a:pPr lvl="0"/>
            <a:r>
              <a:rPr lang="en-GB" dirty="0"/>
              <a:t>After the validation of reporting countries’ inputs, the following plausibility checks are applied:</a:t>
            </a:r>
          </a:p>
          <a:p>
            <a:pPr lvl="2"/>
            <a:r>
              <a:rPr lang="en-GB" dirty="0"/>
              <a:t>The value is zero but the volume is non-zero (or vice-versa)</a:t>
            </a:r>
          </a:p>
          <a:p>
            <a:pPr lvl="2"/>
            <a:r>
              <a:rPr lang="en-GB" dirty="0"/>
              <a:t>The value and volume are zero but they are marked confidential</a:t>
            </a:r>
          </a:p>
          <a:p>
            <a:pPr lvl="2"/>
            <a:r>
              <a:rPr lang="en-GB" dirty="0"/>
              <a:t>The number of enterprises is blank or zero but production is reported </a:t>
            </a:r>
          </a:p>
          <a:p>
            <a:pPr lvl="0"/>
            <a:r>
              <a:rPr lang="en-GB" dirty="0"/>
              <a:t>Visual checks. For instance: </a:t>
            </a:r>
            <a:endParaRPr lang="en-GB" dirty="0" smtClean="0"/>
          </a:p>
          <a:p>
            <a:pPr lvl="2"/>
            <a:r>
              <a:rPr lang="en-GB" dirty="0">
                <a:ea typeface="+mn-ea"/>
                <a:cs typeface="+mn-cs"/>
              </a:rPr>
              <a:t>production of olive oil in a Nordic </a:t>
            </a:r>
            <a:r>
              <a:rPr lang="en-GB" dirty="0" smtClean="0">
                <a:ea typeface="+mn-ea"/>
                <a:cs typeface="+mn-cs"/>
              </a:rPr>
              <a:t>country;</a:t>
            </a:r>
          </a:p>
          <a:p>
            <a:pPr lvl="2"/>
            <a:r>
              <a:rPr lang="en-GB" dirty="0" smtClean="0">
                <a:ea typeface="+mn-ea"/>
                <a:cs typeface="+mn-cs"/>
              </a:rPr>
              <a:t>production </a:t>
            </a:r>
            <a:r>
              <a:rPr lang="en-GB" dirty="0">
                <a:ea typeface="+mn-ea"/>
                <a:cs typeface="+mn-cs"/>
              </a:rPr>
              <a:t>of ships in a land-locked country; </a:t>
            </a:r>
          </a:p>
          <a:p>
            <a:r>
              <a:rPr lang="en-GB" dirty="0" smtClean="0"/>
              <a:t>Year-to-year validations (aimed at detecting data </a:t>
            </a:r>
            <a:r>
              <a:rPr lang="en-GB" dirty="0"/>
              <a:t>issues with impact on EU or national </a:t>
            </a:r>
            <a:r>
              <a:rPr lang="en-GB" dirty="0" smtClean="0"/>
              <a:t>totals):</a:t>
            </a:r>
            <a:endParaRPr lang="en-GB" dirty="0"/>
          </a:p>
          <a:p>
            <a:pPr marL="0" indent="0">
              <a:buNone/>
            </a:pPr>
            <a:r>
              <a:rPr lang="en-GB" sz="1400" dirty="0" smtClean="0"/>
              <a:t>	The </a:t>
            </a:r>
            <a:r>
              <a:rPr lang="en-GB" sz="1400" dirty="0"/>
              <a:t>value should make at least 0.01% of country's total production or the </a:t>
            </a:r>
            <a:r>
              <a:rPr lang="en-GB" sz="1400" dirty="0" smtClean="0"/>
              <a:t>	change </a:t>
            </a:r>
            <a:r>
              <a:rPr lang="en-GB" sz="1400" dirty="0"/>
              <a:t>in value comparing to previous year impacts EU total for the product by </a:t>
            </a:r>
            <a:r>
              <a:rPr lang="en-GB" sz="1400" dirty="0" smtClean="0"/>
              <a:t>	at </a:t>
            </a:r>
            <a:r>
              <a:rPr lang="en-GB" sz="1400" dirty="0"/>
              <a:t>least 10% or change in value comparing to previous year impacts the </a:t>
            </a:r>
            <a:r>
              <a:rPr lang="en-GB" sz="1400" dirty="0" smtClean="0"/>
              <a:t>	country's </a:t>
            </a:r>
            <a:r>
              <a:rPr lang="en-GB" sz="1400" dirty="0"/>
              <a:t>total by at least 1% or unit price for the product changed more than </a:t>
            </a:r>
            <a:r>
              <a:rPr lang="en-GB" sz="1400" dirty="0" smtClean="0"/>
              <a:t>	30</a:t>
            </a:r>
            <a:r>
              <a:rPr lang="en-GB" sz="1400" dirty="0"/>
              <a:t>% comparing to the previous year.</a:t>
            </a:r>
          </a:p>
        </p:txBody>
      </p:sp>
    </p:spTree>
    <p:extLst>
      <p:ext uri="{BB962C8B-B14F-4D97-AF65-F5344CB8AC3E}">
        <p14:creationId xmlns:p14="http://schemas.microsoft.com/office/powerpoint/2010/main" xmlns="" val="29077515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396CDD1B-50E0-44E8-82B7-F85F69F6D40C}" type="slidenum">
              <a:rPr lang="en-GB" smtClean="0"/>
              <a:pPr>
                <a:defRPr/>
              </a:pPr>
              <a:t>19</a:t>
            </a:fld>
            <a:endParaRPr lang="en-GB" dirty="0"/>
          </a:p>
        </p:txBody>
      </p:sp>
      <p:sp>
        <p:nvSpPr>
          <p:cNvPr id="9" name="Content Placeholder 8"/>
          <p:cNvSpPr>
            <a:spLocks noGrp="1"/>
          </p:cNvSpPr>
          <p:nvPr>
            <p:ph idx="1"/>
          </p:nvPr>
        </p:nvSpPr>
        <p:spPr>
          <a:xfrm>
            <a:off x="457200" y="2420888"/>
            <a:ext cx="8229600" cy="3600400"/>
          </a:xfrm>
        </p:spPr>
        <p:txBody>
          <a:bodyPr/>
          <a:lstStyle/>
          <a:p>
            <a:r>
              <a:rPr lang="en-GB" dirty="0" smtClean="0"/>
              <a:t>Impact in PRODCOM</a:t>
            </a:r>
            <a:endParaRPr lang="en-GB" sz="1800" noProof="0" dirty="0" smtClean="0"/>
          </a:p>
          <a:p>
            <a:pPr marL="1257300" lvl="2" indent="-342900">
              <a:buFont typeface="Wingdings" panose="05000000000000000000" pitchFamily="2" charset="2"/>
              <a:buChar char="Ø"/>
            </a:pPr>
            <a:r>
              <a:rPr lang="en-GB" sz="2000" dirty="0"/>
              <a:t>Introduction of the KAU </a:t>
            </a:r>
            <a:r>
              <a:rPr lang="en-GB" sz="2000" dirty="0" smtClean="0"/>
              <a:t>as statistical </a:t>
            </a:r>
            <a:r>
              <a:rPr lang="en-GB" sz="2000" dirty="0"/>
              <a:t>unit in </a:t>
            </a:r>
            <a:r>
              <a:rPr lang="en-GB" sz="2000" dirty="0" smtClean="0"/>
              <a:t>PRODCOM</a:t>
            </a:r>
          </a:p>
          <a:p>
            <a:pPr marL="1257300" lvl="2" indent="-342900">
              <a:buFont typeface="Wingdings" panose="05000000000000000000" pitchFamily="2" charset="2"/>
              <a:buChar char="Ø"/>
            </a:pPr>
            <a:r>
              <a:rPr lang="en-GB" sz="2000" dirty="0"/>
              <a:t>PRODCOM </a:t>
            </a:r>
            <a:r>
              <a:rPr lang="en-GB" sz="2000" dirty="0" smtClean="0"/>
              <a:t>definitions</a:t>
            </a:r>
          </a:p>
          <a:p>
            <a:pPr marL="1257300" lvl="2" indent="-342900">
              <a:buFont typeface="Wingdings" panose="05000000000000000000" pitchFamily="2" charset="2"/>
              <a:buChar char="Ø"/>
            </a:pPr>
            <a:r>
              <a:rPr lang="en-GB" sz="2000" dirty="0"/>
              <a:t>PRODCOM list in the </a:t>
            </a:r>
            <a:r>
              <a:rPr lang="en-GB" sz="2000" dirty="0" smtClean="0"/>
              <a:t>FRIBS implementing act</a:t>
            </a:r>
          </a:p>
          <a:p>
            <a:pPr marL="1257300" lvl="2" indent="-342900">
              <a:buFont typeface="Wingdings" panose="05000000000000000000" pitchFamily="2" charset="2"/>
              <a:buChar char="Ø"/>
            </a:pPr>
            <a:r>
              <a:rPr lang="en-GB" sz="2000" dirty="0"/>
              <a:t>PRODCOM </a:t>
            </a:r>
            <a:r>
              <a:rPr lang="en-GB" sz="2000" dirty="0" smtClean="0"/>
              <a:t>simplifications measures </a:t>
            </a:r>
            <a:r>
              <a:rPr lang="en-GB" sz="2000" dirty="0"/>
              <a:t>and quality criteria</a:t>
            </a:r>
          </a:p>
          <a:p>
            <a:pPr marL="1257300" lvl="2" indent="-342900">
              <a:buFont typeface="Wingdings" panose="05000000000000000000" pitchFamily="2" charset="2"/>
              <a:buChar char="Ø"/>
            </a:pPr>
            <a:r>
              <a:rPr lang="en-GB" sz="2000" dirty="0"/>
              <a:t>PRODCOM new </a:t>
            </a:r>
            <a:r>
              <a:rPr lang="en-GB" sz="2000" dirty="0" smtClean="0"/>
              <a:t>data requirements</a:t>
            </a:r>
            <a:r>
              <a:rPr lang="en-GB" sz="2000" dirty="0"/>
              <a:t>: variables, </a:t>
            </a:r>
            <a:r>
              <a:rPr lang="en-GB" sz="2000" dirty="0" smtClean="0"/>
              <a:t>increased the number of industrial services </a:t>
            </a:r>
          </a:p>
          <a:p>
            <a:pPr lvl="2"/>
            <a:endParaRPr lang="en-GB" sz="1800" noProof="0" dirty="0" smtClean="0"/>
          </a:p>
          <a:p>
            <a:endParaRPr lang="en-GB" noProof="0" dirty="0"/>
          </a:p>
        </p:txBody>
      </p:sp>
      <p:sp>
        <p:nvSpPr>
          <p:cNvPr id="10" name="Title 1"/>
          <p:cNvSpPr>
            <a:spLocks noGrp="1"/>
          </p:cNvSpPr>
          <p:nvPr>
            <p:ph type="title"/>
          </p:nvPr>
        </p:nvSpPr>
        <p:spPr>
          <a:xfrm>
            <a:off x="468313" y="1556271"/>
            <a:ext cx="8229600" cy="936625"/>
          </a:xfrm>
        </p:spPr>
        <p:txBody>
          <a:bodyPr/>
          <a:lstStyle/>
          <a:p>
            <a:r>
              <a:rPr lang="en-GB" sz="2400" dirty="0"/>
              <a:t>Framework Regulation Integrating Business </a:t>
            </a:r>
            <a:r>
              <a:rPr lang="en-GB" sz="2400" dirty="0" smtClean="0"/>
              <a:t>Statistics – FRIBS &amp; PRODCOM</a:t>
            </a:r>
            <a:endParaRPr lang="en-GB" sz="2400" dirty="0"/>
          </a:p>
        </p:txBody>
      </p:sp>
    </p:spTree>
    <p:extLst>
      <p:ext uri="{BB962C8B-B14F-4D97-AF65-F5344CB8AC3E}">
        <p14:creationId xmlns:p14="http://schemas.microsoft.com/office/powerpoint/2010/main" xmlns="" val="26966491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396CDD1B-50E0-44E8-82B7-F85F69F6D40C}" type="slidenum">
              <a:rPr lang="en-GB" smtClean="0"/>
              <a:pPr>
                <a:defRPr/>
              </a:pPr>
              <a:t>2</a:t>
            </a:fld>
            <a:endParaRPr lang="en-GB"/>
          </a:p>
        </p:txBody>
      </p:sp>
      <p:sp>
        <p:nvSpPr>
          <p:cNvPr id="9" name="Content Placeholder 8"/>
          <p:cNvSpPr>
            <a:spLocks noGrp="1"/>
          </p:cNvSpPr>
          <p:nvPr>
            <p:ph idx="1"/>
          </p:nvPr>
        </p:nvSpPr>
        <p:spPr>
          <a:xfrm>
            <a:off x="457200" y="1340768"/>
            <a:ext cx="8229600" cy="4680520"/>
          </a:xfrm>
        </p:spPr>
        <p:txBody>
          <a:bodyPr/>
          <a:lstStyle/>
          <a:p>
            <a:r>
              <a:rPr lang="en-GB" noProof="0" dirty="0" smtClean="0"/>
              <a:t>Overview</a:t>
            </a:r>
          </a:p>
          <a:p>
            <a:pPr lvl="2"/>
            <a:endParaRPr lang="en-GB" sz="1800" noProof="0" dirty="0" smtClean="0"/>
          </a:p>
          <a:p>
            <a:pPr lvl="2"/>
            <a:endParaRPr lang="en-GB" sz="1800" noProof="0" dirty="0" smtClean="0"/>
          </a:p>
          <a:p>
            <a:pPr marL="1257300" lvl="2" indent="-342900">
              <a:buFont typeface="+mj-lt"/>
              <a:buAutoNum type="arabicPeriod"/>
            </a:pPr>
            <a:r>
              <a:rPr lang="en-GB" sz="1800" noProof="0" dirty="0" smtClean="0"/>
              <a:t>Purpose of PRODCOM</a:t>
            </a:r>
          </a:p>
          <a:p>
            <a:pPr marL="1257300" lvl="2" indent="-342900">
              <a:buFont typeface="+mj-lt"/>
              <a:buAutoNum type="arabicPeriod"/>
            </a:pPr>
            <a:r>
              <a:rPr lang="en-GB" sz="1800" noProof="0" dirty="0" smtClean="0"/>
              <a:t>Regulatory framework</a:t>
            </a:r>
          </a:p>
          <a:p>
            <a:pPr marL="1257300" lvl="2" indent="-342900">
              <a:buFont typeface="+mj-lt"/>
              <a:buAutoNum type="arabicPeriod"/>
            </a:pPr>
            <a:r>
              <a:rPr lang="en-GB" sz="1800" noProof="0" dirty="0" smtClean="0"/>
              <a:t>The PRODCOM List</a:t>
            </a:r>
          </a:p>
          <a:p>
            <a:pPr marL="1257300" lvl="2" indent="-342900">
              <a:buFont typeface="+mj-lt"/>
              <a:buAutoNum type="arabicPeriod"/>
            </a:pPr>
            <a:r>
              <a:rPr lang="en-GB" sz="1800" noProof="0" dirty="0" smtClean="0"/>
              <a:t>Variables and their definitions</a:t>
            </a:r>
          </a:p>
          <a:p>
            <a:pPr marL="1257300" lvl="2" indent="-342900">
              <a:buFont typeface="+mj-lt"/>
              <a:buAutoNum type="arabicPeriod"/>
            </a:pPr>
            <a:r>
              <a:rPr lang="en-GB" sz="1800" noProof="0" dirty="0" smtClean="0"/>
              <a:t>Reporting: quality and data transmission</a:t>
            </a:r>
          </a:p>
          <a:p>
            <a:pPr marL="1257300" lvl="2" indent="-342900">
              <a:buFont typeface="+mj-lt"/>
              <a:buAutoNum type="arabicPeriod"/>
            </a:pPr>
            <a:r>
              <a:rPr lang="en-GB" sz="1800" noProof="0" dirty="0" smtClean="0"/>
              <a:t>FRIBS : future of PRODCOM data collection</a:t>
            </a:r>
          </a:p>
          <a:p>
            <a:pPr lvl="2"/>
            <a:endParaRPr lang="en-GB" sz="1800" noProof="0" dirty="0" smtClean="0"/>
          </a:p>
          <a:p>
            <a:endParaRPr lang="en-GB" noProof="0" dirty="0"/>
          </a:p>
        </p:txBody>
      </p:sp>
    </p:spTree>
    <p:extLst>
      <p:ext uri="{BB962C8B-B14F-4D97-AF65-F5344CB8AC3E}">
        <p14:creationId xmlns:p14="http://schemas.microsoft.com/office/powerpoint/2010/main" xmlns="" val="18958738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a:t>
            </a:r>
            <a:r>
              <a:rPr lang="en-GB" dirty="0" smtClean="0"/>
              <a:t>PRODCOM </a:t>
            </a:r>
            <a:br>
              <a:rPr lang="en-GB" dirty="0" smtClean="0"/>
            </a:br>
            <a:endParaRPr lang="en-GB" dirty="0"/>
          </a:p>
        </p:txBody>
      </p:sp>
      <p:sp>
        <p:nvSpPr>
          <p:cNvPr id="3" name="Content Placeholder 2"/>
          <p:cNvSpPr>
            <a:spLocks noGrp="1"/>
          </p:cNvSpPr>
          <p:nvPr>
            <p:ph idx="1"/>
          </p:nvPr>
        </p:nvSpPr>
        <p:spPr/>
        <p:txBody>
          <a:bodyPr/>
          <a:lstStyle/>
          <a:p>
            <a:r>
              <a:rPr lang="en-GB" dirty="0" smtClean="0"/>
              <a:t>PRODCOM is a system for the collection and dissemination of statistics on the production of manufactured goods.</a:t>
            </a:r>
          </a:p>
          <a:p>
            <a:r>
              <a:rPr lang="en-GB" dirty="0" smtClean="0"/>
              <a:t>It </a:t>
            </a:r>
            <a:r>
              <a:rPr lang="en-GB" dirty="0"/>
              <a:t>is based on a product classification called the PRODCOM List</a:t>
            </a:r>
          </a:p>
        </p:txBody>
      </p:sp>
      <p:sp>
        <p:nvSpPr>
          <p:cNvPr id="6" name="Slide Number Placeholder 5"/>
          <p:cNvSpPr>
            <a:spLocks noGrp="1"/>
          </p:cNvSpPr>
          <p:nvPr>
            <p:ph type="sldNum" sz="quarter" idx="12"/>
          </p:nvPr>
        </p:nvSpPr>
        <p:spPr/>
        <p:txBody>
          <a:bodyPr/>
          <a:lstStyle/>
          <a:p>
            <a:pPr>
              <a:defRPr/>
            </a:pPr>
            <a:fld id="{46861DAA-5BBC-4812-876F-0D7C7B9EA75C}" type="slidenum">
              <a:rPr lang="en-GB" smtClean="0"/>
              <a:pPr>
                <a:defRPr/>
              </a:pPr>
              <a:t>3</a:t>
            </a:fld>
            <a:endParaRPr lang="en-GB"/>
          </a:p>
        </p:txBody>
      </p:sp>
    </p:spTree>
    <p:extLst>
      <p:ext uri="{BB962C8B-B14F-4D97-AF65-F5344CB8AC3E}">
        <p14:creationId xmlns:p14="http://schemas.microsoft.com/office/powerpoint/2010/main" xmlns="" val="135909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reported indicators</a:t>
            </a:r>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4</a:t>
            </a:fld>
            <a:endParaRPr lang="en-GB"/>
          </a:p>
        </p:txBody>
      </p:sp>
      <p:sp>
        <p:nvSpPr>
          <p:cNvPr id="6" name="Content Placeholder 5"/>
          <p:cNvSpPr>
            <a:spLocks noGrp="1"/>
          </p:cNvSpPr>
          <p:nvPr>
            <p:ph idx="1"/>
          </p:nvPr>
        </p:nvSpPr>
        <p:spPr/>
        <p:txBody>
          <a:bodyPr/>
          <a:lstStyle/>
          <a:p>
            <a:r>
              <a:rPr lang="en-GB" dirty="0"/>
              <a:t>The value of production in national currency (we convert this to Euro </a:t>
            </a:r>
            <a:r>
              <a:rPr lang="en-GB" dirty="0" smtClean="0"/>
              <a:t>when necessary </a:t>
            </a:r>
            <a:r>
              <a:rPr lang="en-GB" dirty="0"/>
              <a:t>before dissemination). </a:t>
            </a:r>
          </a:p>
          <a:p>
            <a:r>
              <a:rPr lang="en-GB" dirty="0"/>
              <a:t>The volume of production in the volume unit specified for the product.</a:t>
            </a:r>
          </a:p>
          <a:p>
            <a:r>
              <a:rPr lang="en-GB" dirty="0"/>
              <a:t>The number of </a:t>
            </a:r>
            <a:r>
              <a:rPr lang="en-GB" dirty="0" smtClean="0"/>
              <a:t>enterprises.</a:t>
            </a:r>
            <a:endParaRPr lang="en-GB" dirty="0"/>
          </a:p>
        </p:txBody>
      </p:sp>
    </p:spTree>
    <p:extLst>
      <p:ext uri="{BB962C8B-B14F-4D97-AF65-F5344CB8AC3E}">
        <p14:creationId xmlns:p14="http://schemas.microsoft.com/office/powerpoint/2010/main" xmlns="" val="965232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periodicity</a:t>
            </a:r>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5</a:t>
            </a:fld>
            <a:endParaRPr lang="en-GB"/>
          </a:p>
        </p:txBody>
      </p:sp>
      <p:sp>
        <p:nvSpPr>
          <p:cNvPr id="6" name="Content Placeholder 5"/>
          <p:cNvSpPr>
            <a:spLocks noGrp="1"/>
          </p:cNvSpPr>
          <p:nvPr>
            <p:ph idx="1"/>
          </p:nvPr>
        </p:nvSpPr>
        <p:spPr/>
        <p:txBody>
          <a:bodyPr/>
          <a:lstStyle/>
          <a:p>
            <a:pPr marL="533400" indent="-533400">
              <a:buFont typeface="Wingdings" pitchFamily="2" charset="2"/>
              <a:buNone/>
            </a:pPr>
            <a:r>
              <a:rPr lang="en-US" sz="3000" dirty="0" smtClean="0"/>
              <a:t>	</a:t>
            </a:r>
            <a:r>
              <a:rPr lang="en-US" dirty="0" smtClean="0">
                <a:solidFill>
                  <a:schemeClr val="tx1"/>
                </a:solidFill>
              </a:rPr>
              <a:t>PRODCOM data is reported on an annual basis, with a deadline of 6 months after the end of the reference year for the data to be transmitted to Eurostat.</a:t>
            </a:r>
          </a:p>
          <a:p>
            <a:pPr marL="533400" indent="-533400"/>
            <a:endParaRPr lang="en-US" dirty="0" smtClean="0">
              <a:solidFill>
                <a:schemeClr val="tx1"/>
              </a:solidFill>
            </a:endParaRPr>
          </a:p>
        </p:txBody>
      </p:sp>
    </p:spTree>
    <p:extLst>
      <p:ext uri="{BB962C8B-B14F-4D97-AF65-F5344CB8AC3E}">
        <p14:creationId xmlns:p14="http://schemas.microsoft.com/office/powerpoint/2010/main" xmlns="" val="2247123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The Regulatory framework</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6</a:t>
            </a:fld>
            <a:endParaRPr lang="en-GB"/>
          </a:p>
        </p:txBody>
      </p:sp>
      <p:sp>
        <p:nvSpPr>
          <p:cNvPr id="6" name="Content Placeholder 5"/>
          <p:cNvSpPr>
            <a:spLocks noGrp="1"/>
          </p:cNvSpPr>
          <p:nvPr>
            <p:ph idx="1"/>
          </p:nvPr>
        </p:nvSpPr>
        <p:spPr/>
        <p:txBody>
          <a:bodyPr/>
          <a:lstStyle/>
          <a:p>
            <a:pPr lvl="0"/>
            <a:r>
              <a:rPr lang="en-GB" dirty="0" smtClean="0"/>
              <a:t>Council Regulation 3924/91</a:t>
            </a:r>
          </a:p>
          <a:p>
            <a:pPr lvl="0"/>
            <a:r>
              <a:rPr lang="en-GB" dirty="0" smtClean="0"/>
              <a:t>Commission Implementing Regulation 912/2004</a:t>
            </a:r>
          </a:p>
          <a:p>
            <a:pPr lvl="0"/>
            <a:r>
              <a:rPr lang="en-GB" dirty="0" smtClean="0"/>
              <a:t>a Commission Regulation on the valid PRODCOM List classification</a:t>
            </a:r>
          </a:p>
        </p:txBody>
      </p:sp>
    </p:spTree>
    <p:extLst>
      <p:ext uri="{BB962C8B-B14F-4D97-AF65-F5344CB8AC3E}">
        <p14:creationId xmlns:p14="http://schemas.microsoft.com/office/powerpoint/2010/main" xmlns="" val="35847557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Council Regulation 3924/91 (1/2)</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7</a:t>
            </a:fld>
            <a:endParaRPr lang="en-GB"/>
          </a:p>
        </p:txBody>
      </p:sp>
      <p:sp>
        <p:nvSpPr>
          <p:cNvPr id="6" name="Content Placeholder 5"/>
          <p:cNvSpPr>
            <a:spLocks noGrp="1"/>
          </p:cNvSpPr>
          <p:nvPr>
            <p:ph idx="1"/>
          </p:nvPr>
        </p:nvSpPr>
        <p:spPr/>
        <p:txBody>
          <a:bodyPr/>
          <a:lstStyle/>
          <a:p>
            <a:pPr lvl="0"/>
            <a:r>
              <a:rPr lang="en-GB" dirty="0" smtClean="0"/>
              <a:t>Defines the field to be covered </a:t>
            </a:r>
          </a:p>
          <a:p>
            <a:pPr lvl="0"/>
            <a:r>
              <a:rPr lang="en-GB" dirty="0" smtClean="0"/>
              <a:t>Defines the information to be provided</a:t>
            </a:r>
          </a:p>
          <a:p>
            <a:pPr lvl="0"/>
            <a:r>
              <a:rPr lang="en-GB" dirty="0" smtClean="0"/>
              <a:t>Defines how to assess coverage</a:t>
            </a:r>
          </a:p>
          <a:p>
            <a:pPr lvl="0"/>
            <a:r>
              <a:rPr lang="en-GB" dirty="0" smtClean="0"/>
              <a:t>Defines how the List and other details will be agreed</a:t>
            </a:r>
          </a:p>
          <a:p>
            <a:pPr lvl="0"/>
            <a:r>
              <a:rPr lang="en-GB" dirty="0" smtClean="0">
                <a:hlinkClick r:id="rId2"/>
              </a:rPr>
              <a:t>OJ-L 1991/374</a:t>
            </a:r>
            <a:endParaRPr lang="en-GB" dirty="0" smtClean="0"/>
          </a:p>
          <a:p>
            <a:pPr lvl="0"/>
            <a:r>
              <a:rPr lang="en-GB" dirty="0" smtClean="0"/>
              <a:t>11 Articles</a:t>
            </a:r>
          </a:p>
        </p:txBody>
      </p:sp>
    </p:spTree>
    <p:extLst>
      <p:ext uri="{BB962C8B-B14F-4D97-AF65-F5344CB8AC3E}">
        <p14:creationId xmlns:p14="http://schemas.microsoft.com/office/powerpoint/2010/main" xmlns="" val="41229184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Commission Regulation 912/2004</a:t>
            </a:r>
            <a:endParaRPr lang="en-GB" dirty="0"/>
          </a:p>
        </p:txBody>
      </p:sp>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8</a:t>
            </a:fld>
            <a:endParaRPr lang="en-GB"/>
          </a:p>
        </p:txBody>
      </p:sp>
      <p:sp>
        <p:nvSpPr>
          <p:cNvPr id="6" name="Content Placeholder 5"/>
          <p:cNvSpPr>
            <a:spLocks noGrp="1"/>
          </p:cNvSpPr>
          <p:nvPr>
            <p:ph idx="1"/>
          </p:nvPr>
        </p:nvSpPr>
        <p:spPr/>
        <p:txBody>
          <a:bodyPr/>
          <a:lstStyle/>
          <a:p>
            <a:pPr lvl="0"/>
            <a:r>
              <a:rPr lang="en-GB" dirty="0" smtClean="0"/>
              <a:t>Clarifies ambiguities in the Council Regulation (a Commission Regulation may not contradict or replace a Council Regulation): </a:t>
            </a:r>
          </a:p>
          <a:p>
            <a:pPr lvl="0"/>
            <a:r>
              <a:rPr lang="en-GB" dirty="0" smtClean="0"/>
              <a:t>The survey population</a:t>
            </a:r>
          </a:p>
          <a:p>
            <a:pPr lvl="0"/>
            <a:r>
              <a:rPr lang="en-GB" dirty="0" smtClean="0"/>
              <a:t>The observation unit</a:t>
            </a:r>
          </a:p>
          <a:p>
            <a:pPr lvl="0"/>
            <a:r>
              <a:rPr lang="en-GB" dirty="0" smtClean="0"/>
              <a:t>The 1%  rule</a:t>
            </a:r>
          </a:p>
          <a:p>
            <a:pPr lvl="0"/>
            <a:r>
              <a:rPr lang="en-GB" dirty="0" smtClean="0">
                <a:hlinkClick r:id="rId2"/>
              </a:rPr>
              <a:t>JO-L 2004/163</a:t>
            </a:r>
            <a:endParaRPr lang="en-GB" dirty="0" smtClean="0"/>
          </a:p>
          <a:p>
            <a:pPr lvl="0"/>
            <a:r>
              <a:rPr lang="en-GB" dirty="0" smtClean="0"/>
              <a:t>7 articles</a:t>
            </a:r>
          </a:p>
        </p:txBody>
      </p:sp>
    </p:spTree>
    <p:extLst>
      <p:ext uri="{BB962C8B-B14F-4D97-AF65-F5344CB8AC3E}">
        <p14:creationId xmlns:p14="http://schemas.microsoft.com/office/powerpoint/2010/main" xmlns="" val="2876376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46861DAA-5BBC-4812-876F-0D7C7B9EA75C}" type="slidenum">
              <a:rPr lang="en-GB" smtClean="0"/>
              <a:pPr>
                <a:defRPr/>
              </a:pPr>
              <a:t>9</a:t>
            </a:fld>
            <a:endParaRPr lang="en-GB"/>
          </a:p>
        </p:txBody>
      </p:sp>
      <p:pic>
        <p:nvPicPr>
          <p:cNvPr id="5122" name="Picture 2" descr="https://ec.europa.eu/eurostat/ramon/miscellaneous/images/Integrated_system_of_international_classification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1247455"/>
            <a:ext cx="7056784" cy="49898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46638095"/>
      </p:ext>
    </p:extLst>
  </p:cSld>
  <p:clrMapOvr>
    <a:masterClrMapping/>
  </p:clrMapOvr>
</p:sld>
</file>

<file path=ppt/theme/theme1.xml><?xml version="1.0" encoding="utf-8"?>
<a:theme xmlns:a="http://schemas.openxmlformats.org/drawingml/2006/main" name="Estat_blue_E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Estat_blue_EN</Template>
  <TotalTime>2514</TotalTime>
  <Words>724</Words>
  <Application>Microsoft Office PowerPoint</Application>
  <PresentationFormat>On-screen Show (4:3)</PresentationFormat>
  <Paragraphs>133</Paragraphs>
  <Slides>19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Estat_blue_EN</vt:lpstr>
      <vt:lpstr>Document</vt:lpstr>
      <vt:lpstr>Explanatory meeting, 12-13 February 2019  Industrial production Statistics - PRODCOM </vt:lpstr>
      <vt:lpstr>Slide 2</vt:lpstr>
      <vt:lpstr>What is PRODCOM  </vt:lpstr>
      <vt:lpstr>The reported indicators</vt:lpstr>
      <vt:lpstr>The periodicity</vt:lpstr>
      <vt:lpstr>The Regulatory framework</vt:lpstr>
      <vt:lpstr>Council Regulation 3924/91 (1/2)</vt:lpstr>
      <vt:lpstr>Commission Regulation 912/2004</vt:lpstr>
      <vt:lpstr>Slide 9</vt:lpstr>
      <vt:lpstr>Some examples: products/productions types</vt:lpstr>
      <vt:lpstr>The Prodcom list</vt:lpstr>
      <vt:lpstr>Variables</vt:lpstr>
      <vt:lpstr>Heading types</vt:lpstr>
      <vt:lpstr>Data transmission</vt:lpstr>
      <vt:lpstr>Use of quality reporting standards of ESS</vt:lpstr>
      <vt:lpstr>Guidelines &amp; Resources: reference documents on CIRCA</vt:lpstr>
      <vt:lpstr>Quality checks in Eurostat</vt:lpstr>
      <vt:lpstr>Plausibility checks</vt:lpstr>
      <vt:lpstr>Framework Regulation Integrating Business Statistics – FRIBS &amp; PRODCOM</vt:lpstr>
    </vt:vector>
  </TitlesOfParts>
  <Company>European Commission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MRLIANOVA Tatiana (ESTAT)</dc:creator>
  <cp:lastModifiedBy>Petrika Jorgji</cp:lastModifiedBy>
  <cp:revision>44</cp:revision>
  <cp:lastPrinted>2013-10-09T15:12:04Z</cp:lastPrinted>
  <dcterms:created xsi:type="dcterms:W3CDTF">2012-11-08T08:56:58Z</dcterms:created>
  <dcterms:modified xsi:type="dcterms:W3CDTF">2019-02-20T16:48:39Z</dcterms:modified>
</cp:coreProperties>
</file>