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62" r:id="rId5"/>
    <p:sldId id="263" r:id="rId6"/>
    <p:sldId id="264" r:id="rId7"/>
    <p:sldId id="267" r:id="rId8"/>
    <p:sldId id="268" r:id="rId9"/>
    <p:sldId id="269" r:id="rId10"/>
    <p:sldId id="270" r:id="rId11"/>
    <p:sldId id="271" r:id="rId12"/>
  </p:sldIdLst>
  <p:sldSz cx="9144000" cy="6858000" type="screen4x3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66CF"/>
    <a:srgbClr val="3E6FD2"/>
    <a:srgbClr val="2D5EC1"/>
    <a:srgbClr val="BDDEFF"/>
    <a:srgbClr val="99CCFF"/>
    <a:srgbClr val="808080"/>
    <a:srgbClr val="FFD624"/>
    <a:srgbClr val="0F549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2A84FD0B-07FA-4789-B906-4CA548893C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701113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3B206F03-3970-4A6A-9B01-3FB788B2EDA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2505496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06F03-3970-4A6A-9B01-3FB788B2EDAE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29266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06F03-3970-4A6A-9B01-3FB788B2EDAE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29266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06F03-3970-4A6A-9B01-3FB788B2EDAE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29266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06F03-3970-4A6A-9B01-3FB788B2EDAE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29266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06F03-3970-4A6A-9B01-3FB788B2EDAE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29266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06F03-3970-4A6A-9B01-3FB788B2EDAE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29266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06F03-3970-4A6A-9B01-3FB788B2EDAE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292662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06F03-3970-4A6A-9B01-3FB788B2EDAE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292662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06F03-3970-4A6A-9B01-3FB788B2EDAE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292662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06F03-3970-4A6A-9B01-3FB788B2EDAE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29266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GB" altLang="en-US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GB" altLang="en-US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8DD7A20B-28A4-437A-A1C3-85912EA6D08C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7F4D7-F321-4C74-B135-017C47A4DC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56748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13EE4D-7179-4663-B8CB-291387D15AC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397586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83BCB-E533-4ED0-9A39-E7FA51076C7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150699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E788D1-0FED-4839-8FEE-8F4BEF0F6A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528071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9F0177-4854-450C-83C8-7F3C5934567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4013685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06C255-6455-494C-A279-583BAB2BD17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844240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A27686-0235-42B5-A6B8-94B5D90C4D1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1969650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7D6639-C306-40B2-AE7F-463D41FAFEA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535870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9B6E12-2627-48CF-B698-088220C3415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756256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F00A7B-231B-4EC7-BE5A-A944E91E8B4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329928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DB4A6A0B-7ECB-478A-A030-5B768209C1A6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urostat/web/structural-business-statistics/overview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c.europa.eu/eurostat/statistics-explained/index.php?title=Special:Search&amp;search=SBS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ircabc.europa.eu/ui/group/309fd23f-987a-4b8b-afd3-ab48c40a8794/library/8f837cce-9cea-48c7-a06f-9b38f56dcd39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11560" y="1556792"/>
            <a:ext cx="8424490" cy="2088232"/>
          </a:xfrm>
        </p:spPr>
        <p:txBody>
          <a:bodyPr/>
          <a:lstStyle/>
          <a:p>
            <a:r>
              <a:rPr lang="fr-BE" altLang="en-US" sz="3200" dirty="0" smtClean="0"/>
              <a:t>Structural business </a:t>
            </a:r>
            <a:r>
              <a:rPr lang="fr-BE" altLang="en-US" sz="3200" dirty="0" err="1" smtClean="0"/>
              <a:t>statistics</a:t>
            </a:r>
            <a:r>
              <a:rPr lang="fr-BE" altLang="en-US" sz="3200" dirty="0" smtClean="0"/>
              <a:t> (SBS)</a:t>
            </a:r>
            <a:r>
              <a:rPr lang="fr-BE" altLang="en-US" sz="4400" dirty="0" smtClean="0"/>
              <a:t/>
            </a:r>
            <a:br>
              <a:rPr lang="fr-BE" altLang="en-US" sz="4400" dirty="0" smtClean="0"/>
            </a:br>
            <a:r>
              <a:rPr lang="fr-BE" altLang="en-US" sz="2800" dirty="0"/>
              <a:t>-</a:t>
            </a:r>
            <a:r>
              <a:rPr lang="fr-BE" altLang="en-US" sz="2800" dirty="0" smtClean="0"/>
              <a:t> </a:t>
            </a:r>
            <a:r>
              <a:rPr lang="fr-BE" altLang="en-US" sz="2800" dirty="0"/>
              <a:t>acquis </a:t>
            </a:r>
            <a:r>
              <a:rPr lang="fr-BE" altLang="en-US" sz="2800" dirty="0" smtClean="0"/>
              <a:t>communautaire</a:t>
            </a:r>
            <a:endParaRPr lang="en-GB" altLang="en-US" sz="2800" dirty="0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fr-BE" altLang="en-US" dirty="0" smtClean="0"/>
          </a:p>
          <a:p>
            <a:r>
              <a:rPr lang="fr-BE" altLang="en-US" sz="2000" dirty="0" smtClean="0"/>
              <a:t>Tatiana Mrlianova, Unit G-2 – European businesses</a:t>
            </a:r>
          </a:p>
          <a:p>
            <a:r>
              <a:rPr lang="fr-BE" altLang="en-US" sz="1600" dirty="0" smtClean="0"/>
              <a:t>E-mail: tatiana.mrlianova@ec.europa.eu</a:t>
            </a:r>
            <a:endParaRPr lang="en-GB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Information sources:</a:t>
            </a:r>
            <a:endParaRPr lang="en-US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92375"/>
            <a:ext cx="8229600" cy="3888953"/>
          </a:xfrm>
        </p:spPr>
        <p:txBody>
          <a:bodyPr/>
          <a:lstStyle/>
          <a:p>
            <a:pPr marL="0" indent="0">
              <a:buClrTx/>
              <a:buNone/>
            </a:pPr>
            <a:r>
              <a:rPr lang="en-US" altLang="en-US" dirty="0" smtClean="0"/>
              <a:t>- Eurostat website, SBS dedicated webpage:</a:t>
            </a:r>
          </a:p>
          <a:p>
            <a:pPr marL="0" lvl="1" indent="0">
              <a:buClrTx/>
              <a:buNone/>
            </a:pPr>
            <a:r>
              <a:rPr lang="de-DE" sz="1600" b="0" i="1" dirty="0" err="1">
                <a:ea typeface="+mn-ea"/>
                <a:cs typeface="+mn-cs"/>
              </a:rPr>
              <a:t>Legislation</a:t>
            </a:r>
            <a:r>
              <a:rPr lang="de-DE" sz="1600" b="0" i="1" dirty="0">
                <a:ea typeface="+mn-ea"/>
                <a:cs typeface="+mn-cs"/>
              </a:rPr>
              <a:t>: </a:t>
            </a:r>
            <a:r>
              <a:rPr lang="de-DE" sz="1600" b="0" i="1" dirty="0" err="1">
                <a:ea typeface="+mn-ea"/>
                <a:cs typeface="+mn-cs"/>
              </a:rPr>
              <a:t>full</a:t>
            </a:r>
            <a:r>
              <a:rPr lang="de-DE" sz="1600" b="0" i="1" dirty="0">
                <a:ea typeface="+mn-ea"/>
                <a:cs typeface="+mn-cs"/>
              </a:rPr>
              <a:t> </a:t>
            </a:r>
            <a:r>
              <a:rPr lang="de-DE" sz="1600" b="0" i="1" dirty="0" err="1">
                <a:ea typeface="+mn-ea"/>
                <a:cs typeface="+mn-cs"/>
              </a:rPr>
              <a:t>list</a:t>
            </a:r>
            <a:r>
              <a:rPr lang="de-DE" sz="1600" b="0" i="1" dirty="0">
                <a:ea typeface="+mn-ea"/>
                <a:cs typeface="+mn-cs"/>
              </a:rPr>
              <a:t> </a:t>
            </a:r>
            <a:r>
              <a:rPr lang="de-DE" sz="1600" b="0" i="1" dirty="0" err="1">
                <a:ea typeface="+mn-ea"/>
                <a:cs typeface="+mn-cs"/>
              </a:rPr>
              <a:t>of</a:t>
            </a:r>
            <a:r>
              <a:rPr lang="de-DE" sz="1600" b="0" i="1" dirty="0">
                <a:ea typeface="+mn-ea"/>
                <a:cs typeface="+mn-cs"/>
              </a:rPr>
              <a:t> </a:t>
            </a:r>
            <a:r>
              <a:rPr lang="de-DE" sz="1600" b="0" i="1" dirty="0" err="1">
                <a:ea typeface="+mn-ea"/>
                <a:cs typeface="+mn-cs"/>
              </a:rPr>
              <a:t>regulations</a:t>
            </a:r>
            <a:r>
              <a:rPr lang="de-DE" sz="1600" b="0" i="1" dirty="0">
                <a:ea typeface="+mn-ea"/>
                <a:cs typeface="+mn-cs"/>
              </a:rPr>
              <a:t> + Data: </a:t>
            </a:r>
          </a:p>
          <a:p>
            <a:pPr marL="0" indent="0">
              <a:buClrTx/>
              <a:buNone/>
            </a:pPr>
            <a:r>
              <a:rPr lang="en-US" altLang="en-US" dirty="0" smtClean="0">
                <a:hlinkClick r:id="rId3"/>
              </a:rPr>
              <a:t>https://ec.europa.eu/eurostat/web/structural-business-statistics/overview</a:t>
            </a:r>
            <a:endParaRPr lang="en-US" altLang="en-US" dirty="0" smtClean="0"/>
          </a:p>
          <a:p>
            <a:pPr>
              <a:buClrTx/>
              <a:buFontTx/>
              <a:buChar char="-"/>
            </a:pPr>
            <a:r>
              <a:rPr lang="en-US" altLang="en-US" dirty="0" smtClean="0"/>
              <a:t>Statistics explained:</a:t>
            </a:r>
          </a:p>
          <a:p>
            <a:pPr marL="0" indent="0">
              <a:buClrTx/>
              <a:buNone/>
            </a:pPr>
            <a:r>
              <a:rPr lang="en-US" altLang="en-US" sz="1600" dirty="0"/>
              <a:t>Publications:</a:t>
            </a:r>
          </a:p>
          <a:p>
            <a:pPr marL="0" indent="0">
              <a:buClrTx/>
              <a:buNone/>
            </a:pPr>
            <a:r>
              <a:rPr lang="en-US" altLang="en-US" dirty="0" smtClean="0"/>
              <a:t> </a:t>
            </a:r>
            <a:r>
              <a:rPr lang="en-US" altLang="en-US" dirty="0" smtClean="0">
                <a:hlinkClick r:id="rId4"/>
              </a:rPr>
              <a:t>https</a:t>
            </a:r>
            <a:r>
              <a:rPr lang="en-US" altLang="en-US" dirty="0">
                <a:hlinkClick r:id="rId4"/>
              </a:rPr>
              <a:t>://</a:t>
            </a:r>
            <a:r>
              <a:rPr lang="en-US" altLang="en-US" dirty="0" smtClean="0">
                <a:hlinkClick r:id="rId4"/>
              </a:rPr>
              <a:t>ec.europa.eu/eurostat/statistics-explained/index.php?title=Special%3ASearch&amp;search=SBS</a:t>
            </a:r>
            <a:endParaRPr lang="en-US" altLang="en-US" dirty="0" smtClean="0"/>
          </a:p>
          <a:p>
            <a:pPr marL="0" indent="0">
              <a:buClrTx/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1926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Information sources: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92375"/>
            <a:ext cx="8229600" cy="3888953"/>
          </a:xfrm>
        </p:spPr>
        <p:txBody>
          <a:bodyPr/>
          <a:lstStyle/>
          <a:p>
            <a:pPr>
              <a:buClrTx/>
            </a:pPr>
            <a:r>
              <a:rPr lang="en-US" altLang="en-US" dirty="0" smtClean="0"/>
              <a:t>CIRCABC:</a:t>
            </a:r>
          </a:p>
          <a:p>
            <a:pPr marL="0" indent="0">
              <a:buClrTx/>
              <a:buNone/>
            </a:pPr>
            <a:r>
              <a:rPr lang="de-DE" sz="1600" dirty="0"/>
              <a:t>Common </a:t>
            </a:r>
            <a:r>
              <a:rPr lang="de-DE" sz="1600" dirty="0" err="1"/>
              <a:t>guidelines</a:t>
            </a:r>
            <a:r>
              <a:rPr lang="de-DE" sz="1600" dirty="0"/>
              <a:t>, </a:t>
            </a:r>
            <a:r>
              <a:rPr lang="de-DE" sz="1600" dirty="0" err="1"/>
              <a:t>working</a:t>
            </a:r>
            <a:r>
              <a:rPr lang="de-DE" sz="1600" dirty="0"/>
              <a:t> </a:t>
            </a:r>
            <a:r>
              <a:rPr lang="de-DE" sz="1600" dirty="0" err="1" smtClean="0"/>
              <a:t>tools</a:t>
            </a:r>
            <a:r>
              <a:rPr lang="de-DE" sz="1600" dirty="0" smtClean="0"/>
              <a:t>:</a:t>
            </a:r>
            <a:endParaRPr lang="en-US" altLang="en-US" sz="1600" dirty="0"/>
          </a:p>
          <a:p>
            <a:pPr marL="0" indent="0">
              <a:buClrTx/>
              <a:buNone/>
            </a:pPr>
            <a:r>
              <a:rPr lang="en-US" altLang="en-US" dirty="0">
                <a:hlinkClick r:id="rId3"/>
              </a:rPr>
              <a:t>https://</a:t>
            </a:r>
            <a:r>
              <a:rPr lang="en-US" altLang="en-US" dirty="0" smtClean="0">
                <a:hlinkClick r:id="rId3"/>
              </a:rPr>
              <a:t>circabc.europa.eu/ui/group/309fd23f-987a-4b8b-afd3-ab48c40a8794/library/8f837cce-9cea-48c7-a06f-9b38f56dcd39</a:t>
            </a:r>
            <a:endParaRPr lang="en-US" altLang="en-US" dirty="0" smtClean="0"/>
          </a:p>
          <a:p>
            <a:pPr>
              <a:buClrTx/>
            </a:pPr>
            <a:endParaRPr lang="en-US" altLang="en-US" dirty="0"/>
          </a:p>
          <a:p>
            <a:pPr>
              <a:buClrTx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1926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BE" altLang="en-US" dirty="0"/>
              <a:t>Structural Business </a:t>
            </a:r>
            <a:r>
              <a:rPr lang="fr-BE" altLang="en-US" dirty="0" err="1"/>
              <a:t>Statistics</a:t>
            </a:r>
            <a:endParaRPr lang="en-US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92375"/>
            <a:ext cx="8229600" cy="3888953"/>
          </a:xfrm>
        </p:spPr>
        <p:txBody>
          <a:bodyPr/>
          <a:lstStyle/>
          <a:p>
            <a:r>
              <a:rPr lang="fr-BE" altLang="en-US" dirty="0"/>
              <a:t>1. </a:t>
            </a:r>
            <a:r>
              <a:rPr lang="fr-BE" altLang="en-US" dirty="0" err="1"/>
              <a:t>What</a:t>
            </a:r>
            <a:r>
              <a:rPr lang="fr-BE" altLang="en-US" dirty="0"/>
              <a:t> are SBS?</a:t>
            </a:r>
          </a:p>
          <a:p>
            <a:r>
              <a:rPr lang="fr-BE" altLang="en-US" dirty="0"/>
              <a:t>2. Acquis communautaire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BE" altLang="en-US" dirty="0"/>
              <a:t>1. </a:t>
            </a:r>
            <a:r>
              <a:rPr lang="fr-BE" altLang="en-US" dirty="0" err="1"/>
              <a:t>What</a:t>
            </a:r>
            <a:r>
              <a:rPr lang="fr-BE" altLang="en-US" dirty="0"/>
              <a:t> are SBS?</a:t>
            </a:r>
            <a:endParaRPr lang="en-US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2348880"/>
            <a:ext cx="8229600" cy="3888953"/>
          </a:xfrm>
        </p:spPr>
        <p:txBody>
          <a:bodyPr/>
          <a:lstStyle/>
          <a:p>
            <a:pPr lvl="0">
              <a:lnSpc>
                <a:spcPct val="80000"/>
              </a:lnSpc>
              <a:buClr>
                <a:srgbClr val="0F5494"/>
              </a:buClr>
            </a:pPr>
            <a:r>
              <a:rPr lang="fr-BE" altLang="en-US" dirty="0" err="1"/>
              <a:t>Describe</a:t>
            </a:r>
            <a:r>
              <a:rPr lang="fr-BE" altLang="en-US" dirty="0"/>
              <a:t> the </a:t>
            </a:r>
            <a:r>
              <a:rPr lang="fr-BE" altLang="en-US" dirty="0" err="1"/>
              <a:t>economy</a:t>
            </a:r>
            <a:r>
              <a:rPr lang="fr-BE" altLang="en-US" dirty="0"/>
              <a:t> </a:t>
            </a:r>
            <a:r>
              <a:rPr lang="fr-BE" altLang="en-US" dirty="0" err="1"/>
              <a:t>through</a:t>
            </a:r>
            <a:r>
              <a:rPr lang="fr-BE" altLang="en-US" dirty="0"/>
              <a:t> the observation of the </a:t>
            </a:r>
            <a:r>
              <a:rPr lang="fr-BE" altLang="en-US" dirty="0" err="1"/>
              <a:t>enterprises</a:t>
            </a:r>
            <a:r>
              <a:rPr lang="fr-BE" altLang="en-US" dirty="0"/>
              <a:t>/businesses </a:t>
            </a:r>
          </a:p>
          <a:p>
            <a:pPr lvl="0">
              <a:lnSpc>
                <a:spcPct val="80000"/>
              </a:lnSpc>
              <a:buClr>
                <a:srgbClr val="0F5494"/>
              </a:buClr>
              <a:buNone/>
            </a:pPr>
            <a:r>
              <a:rPr lang="fr-BE" altLang="en-US" dirty="0"/>
              <a:t>	</a:t>
            </a:r>
          </a:p>
          <a:p>
            <a:pPr lvl="0">
              <a:lnSpc>
                <a:spcPct val="80000"/>
              </a:lnSpc>
              <a:buClr>
                <a:srgbClr val="0F5494"/>
              </a:buClr>
            </a:pPr>
            <a:r>
              <a:rPr lang="fr-BE" altLang="en-US" dirty="0"/>
              <a:t>Limited to the business </a:t>
            </a:r>
            <a:r>
              <a:rPr lang="fr-BE" altLang="en-US" dirty="0" err="1"/>
              <a:t>economy</a:t>
            </a:r>
            <a:r>
              <a:rPr lang="fr-BE" altLang="en-US" dirty="0"/>
              <a:t> (Sections B to N and Division S95 of NACE Rev.2)</a:t>
            </a:r>
          </a:p>
          <a:p>
            <a:pPr lvl="0">
              <a:lnSpc>
                <a:spcPct val="80000"/>
              </a:lnSpc>
              <a:buClr>
                <a:srgbClr val="0F5494"/>
              </a:buClr>
            </a:pPr>
            <a:endParaRPr lang="fr-BE" altLang="en-US" dirty="0"/>
          </a:p>
          <a:p>
            <a:pPr lvl="0">
              <a:lnSpc>
                <a:spcPct val="80000"/>
              </a:lnSpc>
              <a:buClr>
                <a:srgbClr val="0F5494"/>
              </a:buClr>
            </a:pPr>
            <a:r>
              <a:rPr lang="fr-BE" altLang="en-US" dirty="0" err="1"/>
              <a:t>Annual</a:t>
            </a:r>
            <a:r>
              <a:rPr lang="fr-BE" altLang="en-US" dirty="0"/>
              <a:t>; </a:t>
            </a:r>
            <a:endParaRPr lang="fr-BE" altLang="en-US" dirty="0" smtClean="0"/>
          </a:p>
          <a:p>
            <a:pPr lvl="0">
              <a:lnSpc>
                <a:spcPct val="80000"/>
              </a:lnSpc>
              <a:buClr>
                <a:srgbClr val="0F5494"/>
              </a:buClr>
            </a:pPr>
            <a:endParaRPr lang="fr-BE" altLang="en-US" dirty="0"/>
          </a:p>
          <a:p>
            <a:pPr lvl="0">
              <a:lnSpc>
                <a:spcPct val="80000"/>
              </a:lnSpc>
              <a:buClr>
                <a:srgbClr val="0F5494"/>
              </a:buClr>
            </a:pPr>
            <a:r>
              <a:rPr lang="fr-BE" altLang="en-US" dirty="0" err="1" smtClean="0"/>
              <a:t>yearly</a:t>
            </a:r>
            <a:r>
              <a:rPr lang="fr-BE" altLang="en-US" dirty="0" smtClean="0"/>
              <a:t> </a:t>
            </a:r>
            <a:r>
              <a:rPr lang="fr-BE" altLang="en-US" dirty="0"/>
              <a:t>– multi-</a:t>
            </a:r>
            <a:r>
              <a:rPr lang="fr-BE" altLang="en-US" dirty="0" err="1"/>
              <a:t>yearly</a:t>
            </a:r>
            <a:r>
              <a:rPr lang="fr-BE" altLang="en-US" dirty="0"/>
              <a:t> </a:t>
            </a:r>
            <a:r>
              <a:rPr lang="fr-BE" altLang="en-US" dirty="0" err="1"/>
              <a:t>frequency</a:t>
            </a:r>
            <a:r>
              <a:rPr lang="fr-BE" altLang="en-US" dirty="0" smtClean="0"/>
              <a:t>;</a:t>
            </a:r>
          </a:p>
          <a:p>
            <a:pPr lvl="0">
              <a:lnSpc>
                <a:spcPct val="80000"/>
              </a:lnSpc>
              <a:buClr>
                <a:srgbClr val="0F5494"/>
              </a:buClr>
            </a:pPr>
            <a:endParaRPr lang="fr-BE" altLang="en-US" dirty="0"/>
          </a:p>
          <a:p>
            <a:pPr lvl="0">
              <a:lnSpc>
                <a:spcPct val="80000"/>
              </a:lnSpc>
              <a:buClr>
                <a:srgbClr val="0F5494"/>
              </a:buClr>
            </a:pPr>
            <a:r>
              <a:rPr lang="fr-BE" altLang="en-US" dirty="0" err="1" smtClean="0"/>
              <a:t>absolute</a:t>
            </a:r>
            <a:r>
              <a:rPr lang="fr-BE" altLang="en-US" dirty="0" smtClean="0"/>
              <a:t> figures, </a:t>
            </a:r>
            <a:r>
              <a:rPr lang="fr-BE" altLang="en-US" dirty="0"/>
              <a:t>no indices </a:t>
            </a:r>
          </a:p>
        </p:txBody>
      </p:sp>
    </p:spTree>
    <p:extLst>
      <p:ext uri="{BB962C8B-B14F-4D97-AF65-F5344CB8AC3E}">
        <p14:creationId xmlns:p14="http://schemas.microsoft.com/office/powerpoint/2010/main" xmlns="" val="104798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BE" altLang="en-US" dirty="0" smtClean="0"/>
              <a:t>1. </a:t>
            </a:r>
            <a:r>
              <a:rPr lang="fr-BE" altLang="en-US" dirty="0" err="1"/>
              <a:t>What</a:t>
            </a:r>
            <a:r>
              <a:rPr lang="fr-BE" altLang="en-US" dirty="0"/>
              <a:t> are SBS?</a:t>
            </a:r>
            <a:endParaRPr lang="en-US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92375"/>
            <a:ext cx="8229600" cy="3888953"/>
          </a:xfrm>
        </p:spPr>
        <p:txBody>
          <a:bodyPr/>
          <a:lstStyle/>
          <a:p>
            <a:pPr lvl="0">
              <a:lnSpc>
                <a:spcPct val="90000"/>
              </a:lnSpc>
              <a:buClr>
                <a:srgbClr val="0F5494"/>
              </a:buClr>
            </a:pPr>
            <a:r>
              <a:rPr lang="fr-BE" altLang="en-US" dirty="0" err="1" smtClean="0"/>
              <a:t>Monetary</a:t>
            </a:r>
            <a:r>
              <a:rPr lang="fr-BE" altLang="en-US" dirty="0" smtClean="0"/>
              <a:t> </a:t>
            </a:r>
            <a:r>
              <a:rPr lang="fr-BE" altLang="en-US" dirty="0"/>
              <a:t>data in </a:t>
            </a:r>
            <a:r>
              <a:rPr lang="fr-BE" altLang="en-US" dirty="0" err="1"/>
              <a:t>current</a:t>
            </a:r>
            <a:r>
              <a:rPr lang="fr-BE" altLang="en-US" dirty="0"/>
              <a:t> </a:t>
            </a:r>
            <a:r>
              <a:rPr lang="fr-BE" altLang="en-US" dirty="0" err="1"/>
              <a:t>prices</a:t>
            </a:r>
            <a:endParaRPr lang="fr-BE" altLang="en-US" dirty="0"/>
          </a:p>
          <a:p>
            <a:pPr lvl="0">
              <a:lnSpc>
                <a:spcPct val="90000"/>
              </a:lnSpc>
              <a:buClr>
                <a:srgbClr val="0F5494"/>
              </a:buClr>
              <a:buNone/>
            </a:pPr>
            <a:r>
              <a:rPr lang="fr-BE" altLang="en-US" dirty="0"/>
              <a:t>	</a:t>
            </a:r>
          </a:p>
          <a:p>
            <a:pPr lvl="0">
              <a:lnSpc>
                <a:spcPct val="90000"/>
              </a:lnSpc>
              <a:buClr>
                <a:srgbClr val="0F5494"/>
              </a:buClr>
            </a:pPr>
            <a:r>
              <a:rPr lang="fr-BE" altLang="en-US" dirty="0"/>
              <a:t>Activity </a:t>
            </a:r>
            <a:r>
              <a:rPr lang="fr-BE" altLang="en-US" dirty="0" err="1"/>
              <a:t>based</a:t>
            </a:r>
            <a:r>
              <a:rPr lang="fr-BE" altLang="en-US" dirty="0"/>
              <a:t> </a:t>
            </a:r>
            <a:r>
              <a:rPr lang="fr-BE" altLang="en-US" dirty="0" err="1"/>
              <a:t>statistics</a:t>
            </a:r>
            <a:r>
              <a:rPr lang="fr-BE" altLang="en-US" dirty="0"/>
              <a:t> not </a:t>
            </a:r>
            <a:r>
              <a:rPr lang="fr-BE" altLang="en-US" dirty="0" err="1"/>
              <a:t>product</a:t>
            </a:r>
            <a:r>
              <a:rPr lang="fr-BE" altLang="en-US" dirty="0"/>
              <a:t> </a:t>
            </a:r>
            <a:r>
              <a:rPr lang="fr-BE" altLang="en-US" dirty="0" err="1"/>
              <a:t>statistics</a:t>
            </a:r>
            <a:endParaRPr lang="fr-BE" altLang="en-US" dirty="0"/>
          </a:p>
          <a:p>
            <a:pPr lvl="0">
              <a:lnSpc>
                <a:spcPct val="90000"/>
              </a:lnSpc>
              <a:buClr>
                <a:srgbClr val="0F5494"/>
              </a:buClr>
              <a:buNone/>
            </a:pPr>
            <a:r>
              <a:rPr lang="fr-BE" altLang="en-US" dirty="0"/>
              <a:t>	</a:t>
            </a:r>
          </a:p>
          <a:p>
            <a:pPr lvl="0">
              <a:lnSpc>
                <a:spcPct val="90000"/>
              </a:lnSpc>
              <a:buClr>
                <a:srgbClr val="0F5494"/>
              </a:buClr>
            </a:pPr>
            <a:r>
              <a:rPr lang="fr-BE" altLang="en-US" dirty="0" err="1"/>
              <a:t>Regulation</a:t>
            </a:r>
            <a:r>
              <a:rPr lang="fr-BE" altLang="en-US" dirty="0"/>
              <a:t> deadlines: </a:t>
            </a:r>
            <a:endParaRPr lang="fr-BE" altLang="en-US" dirty="0" smtClean="0"/>
          </a:p>
          <a:p>
            <a:pPr lvl="0">
              <a:lnSpc>
                <a:spcPct val="90000"/>
              </a:lnSpc>
              <a:buClr>
                <a:srgbClr val="0F5494"/>
              </a:buClr>
            </a:pPr>
            <a:endParaRPr lang="fr-BE" altLang="en-US" dirty="0"/>
          </a:p>
          <a:p>
            <a:pPr lvl="1">
              <a:lnSpc>
                <a:spcPct val="90000"/>
              </a:lnSpc>
              <a:buClr>
                <a:srgbClr val="0F5494"/>
              </a:buClr>
            </a:pPr>
            <a:r>
              <a:rPr lang="fr-BE" altLang="en-US" sz="2400" dirty="0" err="1"/>
              <a:t>Definitive</a:t>
            </a:r>
            <a:r>
              <a:rPr lang="fr-BE" altLang="en-US" sz="2400" dirty="0"/>
              <a:t> data: </a:t>
            </a:r>
            <a:r>
              <a:rPr lang="fr-BE" altLang="en-US" sz="2400" dirty="0" smtClean="0"/>
              <a:t>		t+18 </a:t>
            </a:r>
            <a:r>
              <a:rPr lang="fr-BE" altLang="en-US" sz="2400" dirty="0" err="1"/>
              <a:t>months</a:t>
            </a:r>
            <a:endParaRPr lang="fr-BE" altLang="en-US" sz="2400" dirty="0"/>
          </a:p>
          <a:p>
            <a:pPr lvl="1">
              <a:lnSpc>
                <a:spcPct val="90000"/>
              </a:lnSpc>
              <a:buClr>
                <a:srgbClr val="0F5494"/>
              </a:buClr>
            </a:pPr>
            <a:r>
              <a:rPr lang="fr-BE" altLang="en-US" sz="2400" dirty="0" err="1"/>
              <a:t>Preliminary</a:t>
            </a:r>
            <a:r>
              <a:rPr lang="fr-BE" altLang="en-US" sz="2400" dirty="0"/>
              <a:t> data: </a:t>
            </a:r>
            <a:r>
              <a:rPr lang="fr-BE" altLang="en-US" sz="2400" dirty="0" smtClean="0"/>
              <a:t>	t+10 </a:t>
            </a:r>
            <a:r>
              <a:rPr lang="fr-BE" altLang="en-US" sz="2400" dirty="0" err="1"/>
              <a:t>months</a:t>
            </a:r>
            <a:endParaRPr lang="en-GB" altLang="en-US" sz="2400" dirty="0"/>
          </a:p>
          <a:p>
            <a:pPr>
              <a:buClrTx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1926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BE" altLang="en-US" dirty="0"/>
              <a:t>2. Acquis communautaire</a:t>
            </a:r>
            <a:endParaRPr lang="en-US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2492896"/>
            <a:ext cx="8363272" cy="3888953"/>
          </a:xfrm>
        </p:spPr>
        <p:txBody>
          <a:bodyPr/>
          <a:lstStyle/>
          <a:p>
            <a:pPr lvl="0" eaLnBrk="0" hangingPunct="0">
              <a:buClr>
                <a:srgbClr val="0F5494"/>
              </a:buClr>
            </a:pPr>
            <a:r>
              <a:rPr lang="fr-BE" altLang="en-US" dirty="0" err="1"/>
              <a:t>Why</a:t>
            </a:r>
            <a:r>
              <a:rPr lang="fr-BE" altLang="en-US" dirty="0"/>
              <a:t> </a:t>
            </a:r>
            <a:r>
              <a:rPr lang="fr-BE" altLang="en-US" dirty="0" err="1"/>
              <a:t>is</a:t>
            </a:r>
            <a:r>
              <a:rPr lang="fr-BE" altLang="en-US" dirty="0"/>
              <a:t> SBS </a:t>
            </a:r>
            <a:r>
              <a:rPr lang="fr-BE" altLang="en-US" dirty="0" err="1"/>
              <a:t>Regulation</a:t>
            </a:r>
            <a:r>
              <a:rPr lang="fr-BE" altLang="en-US" dirty="0"/>
              <a:t> </a:t>
            </a:r>
            <a:r>
              <a:rPr lang="fr-BE" altLang="en-US" dirty="0" err="1"/>
              <a:t>needed</a:t>
            </a:r>
            <a:r>
              <a:rPr lang="fr-BE" altLang="en-US" dirty="0" smtClean="0"/>
              <a:t>?</a:t>
            </a:r>
          </a:p>
          <a:p>
            <a:pPr lvl="0" eaLnBrk="0" hangingPunct="0">
              <a:buClr>
                <a:srgbClr val="0F5494"/>
              </a:buClr>
            </a:pPr>
            <a:endParaRPr lang="fr-BE" altLang="en-US" dirty="0"/>
          </a:p>
          <a:p>
            <a:pPr marL="0" lvl="0" indent="0" eaLnBrk="0" hangingPunct="0">
              <a:buClr>
                <a:srgbClr val="0F5494"/>
              </a:buClr>
              <a:buNone/>
            </a:pPr>
            <a:endParaRPr lang="fr-BE" altLang="en-US" dirty="0"/>
          </a:p>
          <a:p>
            <a:pPr lvl="0" eaLnBrk="0" hangingPunct="0">
              <a:buClr>
                <a:srgbClr val="0F5494"/>
              </a:buClr>
            </a:pPr>
            <a:r>
              <a:rPr lang="fr-BE" altLang="en-US" dirty="0" err="1"/>
              <a:t>Current</a:t>
            </a:r>
            <a:r>
              <a:rPr lang="fr-BE" altLang="en-US" dirty="0"/>
              <a:t> </a:t>
            </a:r>
            <a:r>
              <a:rPr lang="fr-BE" altLang="en-US" dirty="0" err="1"/>
              <a:t>legal</a:t>
            </a:r>
            <a:r>
              <a:rPr lang="fr-BE" altLang="en-US" dirty="0"/>
              <a:t> basis: SBS </a:t>
            </a:r>
            <a:r>
              <a:rPr lang="fr-BE" altLang="en-US" dirty="0" err="1"/>
              <a:t>recast</a:t>
            </a:r>
            <a:r>
              <a:rPr lang="fr-BE" altLang="en-US" dirty="0"/>
              <a:t> and </a:t>
            </a:r>
            <a:r>
              <a:rPr lang="fr-BE" altLang="en-US" dirty="0" err="1"/>
              <a:t>its</a:t>
            </a:r>
            <a:r>
              <a:rPr lang="fr-BE" altLang="en-US" dirty="0"/>
              <a:t> </a:t>
            </a:r>
            <a:r>
              <a:rPr lang="fr-BE" altLang="en-US" dirty="0" err="1"/>
              <a:t>implementing</a:t>
            </a:r>
            <a:r>
              <a:rPr lang="fr-BE" altLang="en-US" dirty="0"/>
              <a:t> </a:t>
            </a:r>
            <a:r>
              <a:rPr lang="fr-BE" altLang="en-US" dirty="0" err="1"/>
              <a:t>Regulations</a:t>
            </a:r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1926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BE" altLang="en-US" dirty="0"/>
              <a:t>2. Acquis communautaire</a:t>
            </a:r>
            <a:endParaRPr lang="en-US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92375"/>
            <a:ext cx="8229600" cy="3888953"/>
          </a:xfrm>
        </p:spPr>
        <p:txBody>
          <a:bodyPr/>
          <a:lstStyle/>
          <a:p>
            <a:pPr lvl="0" eaLnBrk="0" hangingPunct="0">
              <a:lnSpc>
                <a:spcPct val="90000"/>
              </a:lnSpc>
              <a:buClr>
                <a:srgbClr val="0F5494"/>
              </a:buClr>
            </a:pPr>
            <a:r>
              <a:rPr lang="fr-BE" altLang="en-US" dirty="0"/>
              <a:t>Goal: comparable, high </a:t>
            </a:r>
            <a:r>
              <a:rPr lang="fr-BE" altLang="en-US" dirty="0" err="1"/>
              <a:t>quality</a:t>
            </a:r>
            <a:r>
              <a:rPr lang="fr-BE" altLang="en-US" dirty="0"/>
              <a:t> </a:t>
            </a:r>
            <a:r>
              <a:rPr lang="fr-BE" altLang="en-US" dirty="0" err="1"/>
              <a:t>statistics</a:t>
            </a:r>
            <a:r>
              <a:rPr lang="fr-BE" altLang="en-US" dirty="0"/>
              <a:t> on </a:t>
            </a:r>
            <a:r>
              <a:rPr lang="fr-BE" altLang="en-US" dirty="0" err="1"/>
              <a:t>Member</a:t>
            </a:r>
            <a:r>
              <a:rPr lang="fr-BE" altLang="en-US" dirty="0"/>
              <a:t> States and EU </a:t>
            </a:r>
            <a:r>
              <a:rPr lang="fr-BE" altLang="en-US" dirty="0" err="1"/>
              <a:t>statistics</a:t>
            </a:r>
            <a:endParaRPr lang="fr-BE" altLang="en-US" dirty="0"/>
          </a:p>
          <a:p>
            <a:pPr lvl="1" eaLnBrk="0" hangingPunct="0">
              <a:lnSpc>
                <a:spcPct val="90000"/>
              </a:lnSpc>
              <a:buClr>
                <a:srgbClr val="0F5494"/>
              </a:buClr>
            </a:pPr>
            <a:r>
              <a:rPr lang="fr-BE" altLang="en-US" sz="2400" dirty="0"/>
              <a:t>Harmonisation of </a:t>
            </a:r>
            <a:r>
              <a:rPr lang="fr-BE" altLang="en-US" sz="2400" dirty="0" err="1"/>
              <a:t>definitions</a:t>
            </a:r>
            <a:r>
              <a:rPr lang="fr-BE" altLang="en-US" sz="2400" dirty="0"/>
              <a:t>:</a:t>
            </a:r>
          </a:p>
          <a:p>
            <a:pPr lvl="2" eaLnBrk="0" hangingPunct="0">
              <a:lnSpc>
                <a:spcPct val="90000"/>
              </a:lnSpc>
            </a:pPr>
            <a:r>
              <a:rPr lang="fr-BE" altLang="en-US" sz="2400" dirty="0"/>
              <a:t>	Output harmonisation not input harmonisation</a:t>
            </a:r>
          </a:p>
          <a:p>
            <a:pPr lvl="1" eaLnBrk="0" hangingPunct="0">
              <a:lnSpc>
                <a:spcPct val="90000"/>
              </a:lnSpc>
              <a:buClr>
                <a:srgbClr val="0F5494"/>
              </a:buClr>
            </a:pPr>
            <a:r>
              <a:rPr lang="fr-BE" altLang="en-US" sz="2400" dirty="0" err="1"/>
              <a:t>Quality</a:t>
            </a:r>
            <a:r>
              <a:rPr lang="fr-BE" altLang="en-US" sz="2400" dirty="0"/>
              <a:t> standard</a:t>
            </a:r>
          </a:p>
          <a:p>
            <a:pPr lvl="1" eaLnBrk="0" hangingPunct="0">
              <a:lnSpc>
                <a:spcPct val="90000"/>
              </a:lnSpc>
              <a:buClr>
                <a:srgbClr val="0F5494"/>
              </a:buClr>
            </a:pPr>
            <a:r>
              <a:rPr lang="fr-BE" altLang="en-US" sz="2400" dirty="0"/>
              <a:t>Use of NACE nomenclature</a:t>
            </a:r>
          </a:p>
          <a:p>
            <a:pPr lvl="1" eaLnBrk="0" hangingPunct="0">
              <a:lnSpc>
                <a:spcPct val="90000"/>
              </a:lnSpc>
              <a:buClr>
                <a:srgbClr val="0F5494"/>
              </a:buClr>
            </a:pPr>
            <a:r>
              <a:rPr lang="fr-BE" altLang="en-US" sz="2400" dirty="0"/>
              <a:t>Transmission of </a:t>
            </a:r>
            <a:r>
              <a:rPr lang="fr-BE" altLang="en-US" sz="2400" dirty="0" err="1"/>
              <a:t>confidential</a:t>
            </a:r>
            <a:r>
              <a:rPr lang="fr-BE" altLang="en-US" sz="2400" dirty="0"/>
              <a:t> data</a:t>
            </a:r>
          </a:p>
          <a:p>
            <a:pPr lvl="1" eaLnBrk="0" hangingPunct="0">
              <a:lnSpc>
                <a:spcPct val="90000"/>
              </a:lnSpc>
              <a:buClr>
                <a:srgbClr val="0F5494"/>
              </a:buClr>
            </a:pPr>
            <a:r>
              <a:rPr lang="fr-BE" altLang="en-US" sz="2400" dirty="0"/>
              <a:t>Deadlines for transmission</a:t>
            </a:r>
          </a:p>
          <a:p>
            <a:pPr>
              <a:buClrTx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1926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339850"/>
            <a:ext cx="8229600" cy="1225054"/>
          </a:xfrm>
        </p:spPr>
        <p:txBody>
          <a:bodyPr/>
          <a:lstStyle/>
          <a:p>
            <a:r>
              <a:rPr lang="fr-BE" altLang="en-US" dirty="0" smtClean="0"/>
              <a:t>b) </a:t>
            </a:r>
            <a:r>
              <a:rPr lang="fr-BE" altLang="en-US" dirty="0" err="1"/>
              <a:t>Current</a:t>
            </a:r>
            <a:r>
              <a:rPr lang="fr-BE" altLang="en-US" dirty="0"/>
              <a:t> </a:t>
            </a:r>
            <a:r>
              <a:rPr lang="fr-BE" altLang="en-US" dirty="0" err="1"/>
              <a:t>legal</a:t>
            </a:r>
            <a:r>
              <a:rPr lang="fr-BE" altLang="en-US" dirty="0"/>
              <a:t> basis: </a:t>
            </a:r>
            <a:r>
              <a:rPr lang="fr-BE" altLang="en-US" dirty="0" smtClean="0"/>
              <a:t>                  </a:t>
            </a:r>
            <a:r>
              <a:rPr lang="fr-BE" altLang="en-US" sz="2400" dirty="0" smtClean="0"/>
              <a:t>SBS </a:t>
            </a:r>
            <a:r>
              <a:rPr lang="en-GB" altLang="en-US" sz="2400" dirty="0" smtClean="0"/>
              <a:t>Recast </a:t>
            </a:r>
            <a:r>
              <a:rPr lang="en-GB" altLang="en-US" dirty="0" smtClean="0"/>
              <a:t>- </a:t>
            </a:r>
            <a:r>
              <a:rPr lang="en-GB" sz="2400" dirty="0" smtClean="0"/>
              <a:t>Reg</a:t>
            </a:r>
            <a:r>
              <a:rPr lang="en-GB" sz="2400" dirty="0"/>
              <a:t>. (EC) No 295/2008</a:t>
            </a:r>
            <a:endParaRPr lang="en-US" altLang="en-US" sz="2400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92375"/>
            <a:ext cx="8229600" cy="3888953"/>
          </a:xfrm>
        </p:spPr>
        <p:txBody>
          <a:bodyPr/>
          <a:lstStyle/>
          <a:p>
            <a:pPr lvl="0" eaLnBrk="0" hangingPunct="0">
              <a:buClr>
                <a:srgbClr val="0F5494"/>
              </a:buClr>
            </a:pPr>
            <a:r>
              <a:rPr lang="en-GB" altLang="en-US" dirty="0"/>
              <a:t>Why?</a:t>
            </a:r>
          </a:p>
          <a:p>
            <a:pPr lvl="1" eaLnBrk="0" hangingPunct="0">
              <a:buClr>
                <a:srgbClr val="0F5494"/>
              </a:buClr>
            </a:pPr>
            <a:r>
              <a:rPr lang="en-GB" altLang="en-US" sz="2400" dirty="0"/>
              <a:t>Already many amendments + further amendments were planned: for clarity reasons the « recast » option was preferred</a:t>
            </a:r>
          </a:p>
          <a:p>
            <a:pPr lvl="1" eaLnBrk="0" hangingPunct="0">
              <a:buClr>
                <a:srgbClr val="0F5494"/>
              </a:buClr>
            </a:pPr>
            <a:r>
              <a:rPr lang="en-GB" altLang="en-US" sz="2400" dirty="0"/>
              <a:t>To respond to need for statistical data on:</a:t>
            </a:r>
          </a:p>
          <a:p>
            <a:pPr lvl="2" eaLnBrk="0" hangingPunct="0"/>
            <a:r>
              <a:rPr lang="en-GB" altLang="en-US" sz="2400" dirty="0"/>
              <a:t>Services: more complete coverage</a:t>
            </a:r>
          </a:p>
          <a:p>
            <a:pPr lvl="2" eaLnBrk="0" hangingPunct="0"/>
            <a:r>
              <a:rPr lang="en-GB" altLang="en-US" sz="2400" dirty="0"/>
              <a:t>Entrepreneurship: business demography</a:t>
            </a:r>
          </a:p>
          <a:p>
            <a:pPr>
              <a:buClrTx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1926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BE" altLang="en-US" dirty="0"/>
              <a:t>b) </a:t>
            </a:r>
            <a:r>
              <a:rPr lang="fr-BE" altLang="en-US" dirty="0" err="1"/>
              <a:t>Current</a:t>
            </a:r>
            <a:r>
              <a:rPr lang="fr-BE" altLang="en-US" dirty="0"/>
              <a:t> </a:t>
            </a:r>
            <a:r>
              <a:rPr lang="fr-BE" altLang="en-US" dirty="0" err="1"/>
              <a:t>legal</a:t>
            </a:r>
            <a:r>
              <a:rPr lang="fr-BE" altLang="en-US" dirty="0"/>
              <a:t> basis:                   </a:t>
            </a:r>
            <a:r>
              <a:rPr lang="fr-BE" altLang="en-US" sz="2400" dirty="0"/>
              <a:t>SBS </a:t>
            </a:r>
            <a:r>
              <a:rPr lang="en-GB" altLang="en-US" sz="2400" dirty="0"/>
              <a:t>Recast </a:t>
            </a:r>
            <a:r>
              <a:rPr lang="en-GB" altLang="en-US" dirty="0"/>
              <a:t>- </a:t>
            </a:r>
            <a:r>
              <a:rPr lang="en-GB" sz="2400" dirty="0"/>
              <a:t>Reg. (EC) No 295/2008</a:t>
            </a:r>
            <a:endParaRPr lang="en-US" alt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20887"/>
            <a:ext cx="8229600" cy="3960441"/>
          </a:xfrm>
        </p:spPr>
        <p:txBody>
          <a:bodyPr/>
          <a:lstStyle/>
          <a:p>
            <a:pPr lvl="1" eaLnBrk="0" hangingPunct="0">
              <a:buClr>
                <a:srgbClr val="0F5494"/>
              </a:buClr>
            </a:pPr>
            <a:r>
              <a:rPr lang="fr-BE" altLang="en-US" sz="2400" dirty="0" err="1" smtClean="0"/>
              <a:t>Adopted</a:t>
            </a:r>
            <a:r>
              <a:rPr lang="fr-BE" altLang="en-US" sz="2400" dirty="0" smtClean="0"/>
              <a:t> </a:t>
            </a:r>
            <a:r>
              <a:rPr lang="fr-BE" altLang="en-US" sz="2400" dirty="0"/>
              <a:t>in March 2008</a:t>
            </a:r>
            <a:endParaRPr lang="en-GB" altLang="en-US" sz="2400" dirty="0"/>
          </a:p>
          <a:p>
            <a:endParaRPr lang="fr-BE" altLang="en-US" dirty="0" smtClean="0"/>
          </a:p>
          <a:p>
            <a:r>
              <a:rPr lang="fr-BE" altLang="en-US" dirty="0" smtClean="0"/>
              <a:t>Changes </a:t>
            </a:r>
            <a:r>
              <a:rPr lang="fr-BE" altLang="en-US" dirty="0" err="1" smtClean="0"/>
              <a:t>concerned</a:t>
            </a:r>
            <a:r>
              <a:rPr lang="fr-BE" altLang="en-US" dirty="0" smtClean="0"/>
              <a:t>:</a:t>
            </a:r>
            <a:endParaRPr lang="fr-BE" altLang="en-US" dirty="0"/>
          </a:p>
          <a:p>
            <a:pPr lvl="1"/>
            <a:r>
              <a:rPr lang="fr-BE" altLang="en-US" sz="2400" dirty="0"/>
              <a:t>NACE 4-digit for services</a:t>
            </a:r>
          </a:p>
          <a:p>
            <a:pPr lvl="1"/>
            <a:r>
              <a:rPr lang="fr-BE" altLang="en-US" sz="2400" dirty="0"/>
              <a:t>Business services: data </a:t>
            </a:r>
            <a:r>
              <a:rPr lang="fr-BE" altLang="en-US" sz="2400" dirty="0" err="1"/>
              <a:t>broken</a:t>
            </a:r>
            <a:r>
              <a:rPr lang="fr-BE" altLang="en-US" sz="2400" dirty="0"/>
              <a:t> down by </a:t>
            </a:r>
            <a:r>
              <a:rPr lang="fr-BE" altLang="en-US" sz="2400" dirty="0" err="1"/>
              <a:t>product</a:t>
            </a:r>
            <a:r>
              <a:rPr lang="fr-BE" altLang="en-US" sz="2400" dirty="0"/>
              <a:t> type and by </a:t>
            </a:r>
            <a:r>
              <a:rPr lang="fr-BE" altLang="en-US" sz="2400" dirty="0" err="1"/>
              <a:t>residence</a:t>
            </a:r>
            <a:r>
              <a:rPr lang="fr-BE" altLang="en-US" sz="2400" dirty="0"/>
              <a:t> of clients</a:t>
            </a:r>
          </a:p>
          <a:p>
            <a:pPr lvl="1"/>
            <a:r>
              <a:rPr lang="fr-BE" altLang="en-US" sz="2400" dirty="0"/>
              <a:t>Business </a:t>
            </a:r>
            <a:r>
              <a:rPr lang="fr-BE" altLang="en-US" sz="2400" dirty="0" err="1"/>
              <a:t>demography</a:t>
            </a:r>
            <a:r>
              <a:rPr lang="fr-BE" altLang="en-US" sz="2400" dirty="0"/>
              <a:t>	</a:t>
            </a:r>
          </a:p>
          <a:p>
            <a:pPr lvl="1"/>
            <a:r>
              <a:rPr lang="fr-BE" altLang="en-US" sz="2400" dirty="0"/>
              <a:t>Flexible module</a:t>
            </a:r>
          </a:p>
          <a:p>
            <a:pPr lvl="1"/>
            <a:r>
              <a:rPr lang="fr-BE" altLang="en-US" sz="2400" dirty="0"/>
              <a:t>Contribution to EU total </a:t>
            </a:r>
            <a:r>
              <a:rPr lang="fr-BE" altLang="en-US" sz="2400" dirty="0" err="1"/>
              <a:t>only</a:t>
            </a:r>
            <a:r>
              <a:rPr lang="fr-BE" altLang="en-US" sz="2400" dirty="0"/>
              <a:t> (CETO) flags</a:t>
            </a:r>
          </a:p>
          <a:p>
            <a:pPr>
              <a:buClrTx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1926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BE" altLang="en-US" dirty="0"/>
              <a:t>b) </a:t>
            </a:r>
            <a:r>
              <a:rPr lang="fr-BE" altLang="en-US" dirty="0" err="1"/>
              <a:t>Current</a:t>
            </a:r>
            <a:r>
              <a:rPr lang="fr-BE" altLang="en-US" dirty="0"/>
              <a:t> </a:t>
            </a:r>
            <a:r>
              <a:rPr lang="fr-BE" altLang="en-US" dirty="0" err="1"/>
              <a:t>legal</a:t>
            </a:r>
            <a:r>
              <a:rPr lang="fr-BE" altLang="en-US" dirty="0"/>
              <a:t> basis:                   </a:t>
            </a:r>
            <a:r>
              <a:rPr lang="fr-BE" altLang="en-US" sz="2400" dirty="0"/>
              <a:t>SBS </a:t>
            </a:r>
            <a:r>
              <a:rPr lang="en-GB" altLang="en-US" sz="2400" dirty="0"/>
              <a:t>Recast </a:t>
            </a:r>
            <a:r>
              <a:rPr lang="en-GB" altLang="en-US" dirty="0"/>
              <a:t>- </a:t>
            </a:r>
            <a:r>
              <a:rPr lang="en-GB" sz="2400" dirty="0"/>
              <a:t>Reg. (EC) No 295/2008</a:t>
            </a:r>
            <a:endParaRPr lang="en-US" altLang="en-US" sz="2400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2492896"/>
            <a:ext cx="8229600" cy="4725144"/>
          </a:xfrm>
        </p:spPr>
        <p:txBody>
          <a:bodyPr/>
          <a:lstStyle/>
          <a:p>
            <a:r>
              <a:rPr lang="fr-BE" altLang="en-US" dirty="0"/>
              <a:t>4 </a:t>
            </a:r>
            <a:r>
              <a:rPr lang="fr-BE" altLang="en-US" dirty="0" err="1"/>
              <a:t>implementing</a:t>
            </a:r>
            <a:r>
              <a:rPr lang="fr-BE" altLang="en-US" dirty="0"/>
              <a:t> </a:t>
            </a:r>
            <a:r>
              <a:rPr lang="fr-BE" altLang="en-US" dirty="0" err="1" smtClean="0"/>
              <a:t>Regulations</a:t>
            </a:r>
            <a:r>
              <a:rPr lang="fr-BE" altLang="en-US" dirty="0" smtClean="0"/>
              <a:t>:</a:t>
            </a:r>
            <a:endParaRPr lang="fr-BE" altLang="en-US" dirty="0"/>
          </a:p>
          <a:p>
            <a:pPr marL="914400" lvl="1" indent="-457200">
              <a:buAutoNum type="arabicPeriod"/>
            </a:pPr>
            <a:r>
              <a:rPr lang="fr-BE" altLang="en-US" dirty="0" err="1" smtClean="0"/>
              <a:t>Regulation</a:t>
            </a:r>
            <a:r>
              <a:rPr lang="fr-BE" altLang="en-US" dirty="0" smtClean="0"/>
              <a:t> </a:t>
            </a:r>
            <a:r>
              <a:rPr lang="fr-BE" altLang="en-US" dirty="0" err="1" smtClean="0"/>
              <a:t>including</a:t>
            </a:r>
            <a:r>
              <a:rPr lang="fr-BE" altLang="en-US" dirty="0" smtClean="0"/>
              <a:t> </a:t>
            </a:r>
            <a:r>
              <a:rPr lang="fr-BE" altLang="en-US" dirty="0" err="1" smtClean="0"/>
              <a:t>definitions</a:t>
            </a:r>
            <a:r>
              <a:rPr lang="fr-BE" altLang="en-US" dirty="0" smtClean="0"/>
              <a:t>, </a:t>
            </a:r>
            <a:r>
              <a:rPr lang="fr-BE" altLang="en-US" dirty="0" err="1" smtClean="0"/>
              <a:t>technical</a:t>
            </a:r>
            <a:r>
              <a:rPr lang="fr-BE" altLang="en-US" dirty="0" smtClean="0"/>
              <a:t> format, double </a:t>
            </a:r>
            <a:r>
              <a:rPr lang="fr-BE" altLang="en-US" dirty="0" err="1" smtClean="0"/>
              <a:t>reporting</a:t>
            </a:r>
            <a:r>
              <a:rPr lang="fr-BE" altLang="en-US" dirty="0" smtClean="0"/>
              <a:t> </a:t>
            </a:r>
            <a:r>
              <a:rPr lang="fr-BE" altLang="en-US" dirty="0" err="1" smtClean="0"/>
              <a:t>requirements</a:t>
            </a:r>
            <a:r>
              <a:rPr lang="fr-BE" altLang="en-US" dirty="0" smtClean="0"/>
              <a:t> NACE Rev.1.1-NACE Rev.2, </a:t>
            </a:r>
            <a:r>
              <a:rPr lang="fr-BE" altLang="en-US" dirty="0" err="1" smtClean="0"/>
              <a:t>derogations</a:t>
            </a:r>
            <a:endParaRPr lang="fr-BE" altLang="en-US" dirty="0" smtClean="0"/>
          </a:p>
          <a:p>
            <a:pPr marL="914400" lvl="1" indent="-457200">
              <a:buAutoNum type="arabicPeriod"/>
            </a:pPr>
            <a:endParaRPr lang="fr-BE" altLang="en-US" dirty="0"/>
          </a:p>
          <a:p>
            <a:pPr marL="457200" lvl="1" indent="0">
              <a:buNone/>
            </a:pPr>
            <a:r>
              <a:rPr lang="fr-BE" altLang="en-US" dirty="0" smtClean="0"/>
              <a:t>2. 	</a:t>
            </a:r>
            <a:r>
              <a:rPr lang="fr-BE" altLang="en-US" dirty="0" err="1" smtClean="0"/>
              <a:t>Regulation</a:t>
            </a:r>
            <a:r>
              <a:rPr lang="fr-BE" altLang="en-US" dirty="0" smtClean="0"/>
              <a:t> </a:t>
            </a:r>
            <a:r>
              <a:rPr lang="fr-BE" altLang="en-US" dirty="0" err="1"/>
              <a:t>including</a:t>
            </a:r>
            <a:r>
              <a:rPr lang="fr-BE" altLang="en-US" dirty="0"/>
              <a:t> </a:t>
            </a:r>
            <a:r>
              <a:rPr lang="fr-BE" altLang="en-US" dirty="0" err="1"/>
              <a:t>series</a:t>
            </a:r>
            <a:r>
              <a:rPr lang="fr-BE" altLang="en-US" dirty="0"/>
              <a:t> of data to </a:t>
            </a:r>
            <a:r>
              <a:rPr lang="fr-BE" altLang="en-US" dirty="0" err="1"/>
              <a:t>be</a:t>
            </a:r>
            <a:r>
              <a:rPr lang="fr-BE" altLang="en-US" dirty="0"/>
              <a:t> </a:t>
            </a:r>
            <a:r>
              <a:rPr lang="fr-BE" altLang="en-US" dirty="0" smtClean="0"/>
              <a:t>	</a:t>
            </a:r>
            <a:r>
              <a:rPr lang="fr-BE" altLang="en-US" dirty="0" err="1" smtClean="0"/>
              <a:t>transmitted</a:t>
            </a:r>
            <a:r>
              <a:rPr lang="fr-BE" altLang="en-US" dirty="0"/>
              <a:t>, adaptations </a:t>
            </a:r>
            <a:r>
              <a:rPr lang="fr-BE" altLang="en-US" dirty="0" err="1"/>
              <a:t>following</a:t>
            </a:r>
            <a:r>
              <a:rPr lang="fr-BE" altLang="en-US" dirty="0"/>
              <a:t> CPA </a:t>
            </a:r>
            <a:r>
              <a:rPr lang="fr-BE" altLang="en-US" dirty="0" err="1" smtClean="0"/>
              <a:t>revision</a:t>
            </a:r>
            <a:endParaRPr lang="fr-BE" altLang="en-US" dirty="0" smtClean="0"/>
          </a:p>
          <a:p>
            <a:pPr marL="457200" lvl="1" indent="0">
              <a:buNone/>
            </a:pPr>
            <a:endParaRPr lang="fr-BE" altLang="en-US" dirty="0"/>
          </a:p>
          <a:p>
            <a:pPr marL="457200" lvl="1" indent="0">
              <a:buNone/>
            </a:pPr>
            <a:r>
              <a:rPr lang="fr-BE" altLang="en-US" dirty="0" smtClean="0"/>
              <a:t>3. 	</a:t>
            </a:r>
            <a:r>
              <a:rPr lang="fr-BE" altLang="en-US" dirty="0" err="1" smtClean="0"/>
              <a:t>Regulation</a:t>
            </a:r>
            <a:r>
              <a:rPr lang="fr-BE" altLang="en-US" dirty="0" smtClean="0"/>
              <a:t> </a:t>
            </a:r>
            <a:r>
              <a:rPr lang="fr-BE" altLang="en-US" dirty="0"/>
              <a:t>flexible module: </a:t>
            </a:r>
            <a:r>
              <a:rPr lang="fr-BE" altLang="en-US" dirty="0" err="1"/>
              <a:t>access</a:t>
            </a:r>
            <a:r>
              <a:rPr lang="fr-BE" altLang="en-US" dirty="0"/>
              <a:t> to </a:t>
            </a:r>
            <a:r>
              <a:rPr lang="fr-BE" altLang="en-US" dirty="0" smtClean="0"/>
              <a:t>finance</a:t>
            </a:r>
          </a:p>
          <a:p>
            <a:pPr marL="457200" lvl="1" indent="0">
              <a:buNone/>
            </a:pPr>
            <a:endParaRPr lang="fr-BE" altLang="en-US" dirty="0"/>
          </a:p>
          <a:p>
            <a:pPr marL="457200" lvl="1" indent="0">
              <a:buNone/>
            </a:pPr>
            <a:r>
              <a:rPr lang="fr-BE" altLang="en-US" dirty="0" smtClean="0"/>
              <a:t>4. 	</a:t>
            </a:r>
            <a:r>
              <a:rPr lang="fr-BE" altLang="en-US" dirty="0" err="1" smtClean="0"/>
              <a:t>Regulation</a:t>
            </a:r>
            <a:r>
              <a:rPr lang="fr-BE" altLang="en-US" dirty="0" smtClean="0"/>
              <a:t> </a:t>
            </a:r>
            <a:r>
              <a:rPr lang="fr-BE" altLang="en-US" dirty="0"/>
              <a:t>on </a:t>
            </a:r>
            <a:r>
              <a:rPr lang="fr-BE" altLang="en-US" dirty="0" err="1"/>
              <a:t>quality</a:t>
            </a:r>
            <a:endParaRPr lang="en-GB" altLang="en-US" dirty="0"/>
          </a:p>
          <a:p>
            <a:pPr>
              <a:buClrTx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1926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81</TotalTime>
  <Words>265</Words>
  <Application>Microsoft Office PowerPoint</Application>
  <PresentationFormat>On-screen Show (4:3)</PresentationFormat>
  <Paragraphs>84</Paragraphs>
  <Slides>11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Blank</vt:lpstr>
      <vt:lpstr>Structural business statistics (SBS) - acquis communautaire</vt:lpstr>
      <vt:lpstr>Structural Business Statistics</vt:lpstr>
      <vt:lpstr>1. What are SBS?</vt:lpstr>
      <vt:lpstr>1. What are SBS?</vt:lpstr>
      <vt:lpstr>2. Acquis communautaire</vt:lpstr>
      <vt:lpstr>2. Acquis communautaire</vt:lpstr>
      <vt:lpstr>b) Current legal basis:                   SBS Recast - Reg. (EC) No 295/2008</vt:lpstr>
      <vt:lpstr>b) Current legal basis:                   SBS Recast - Reg. (EC) No 295/2008</vt:lpstr>
      <vt:lpstr>b) Current legal basis:                   SBS Recast - Reg. (EC) No 295/2008</vt:lpstr>
      <vt:lpstr>Information sources:</vt:lpstr>
      <vt:lpstr>Information sources: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Compliance of the SBS Regulation</dc:title>
  <dc:creator>BEHRENS Axel (ESTAT)</dc:creator>
  <cp:lastModifiedBy>Petrika Jorgji</cp:lastModifiedBy>
  <cp:revision>9</cp:revision>
  <dcterms:created xsi:type="dcterms:W3CDTF">2016-04-11T11:49:45Z</dcterms:created>
  <dcterms:modified xsi:type="dcterms:W3CDTF">2019-02-20T16:43:27Z</dcterms:modified>
</cp:coreProperties>
</file>