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7"/>
  </p:notesMasterIdLst>
  <p:handoutMasterIdLst>
    <p:handoutMasterId r:id="rId18"/>
  </p:handoutMasterIdLst>
  <p:sldIdLst>
    <p:sldId id="261" r:id="rId6"/>
    <p:sldId id="298" r:id="rId7"/>
    <p:sldId id="299" r:id="rId8"/>
    <p:sldId id="300" r:id="rId9"/>
    <p:sldId id="301" r:id="rId10"/>
    <p:sldId id="307" r:id="rId11"/>
    <p:sldId id="302" r:id="rId12"/>
    <p:sldId id="303" r:id="rId13"/>
    <p:sldId id="304" r:id="rId14"/>
    <p:sldId id="305" r:id="rId15"/>
    <p:sldId id="289" r:id="rId16"/>
  </p:sldIdLst>
  <p:sldSz cx="9144000" cy="6858000" type="screen4x3"/>
  <p:notesSz cx="6810375" cy="99425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33176"/>
    <a:srgbClr val="0F5494"/>
    <a:srgbClr val="FFD624"/>
    <a:srgbClr val="3166CF"/>
    <a:srgbClr val="3E6FD2"/>
    <a:srgbClr val="2D5EC1"/>
    <a:srgbClr val="BDDE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42" autoAdjust="0"/>
  </p:normalViewPr>
  <p:slideViewPr>
    <p:cSldViewPr showGuides="1"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88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88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9AE9C2-957E-4966-9576-B839B0C012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2145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88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0" y="4722416"/>
            <a:ext cx="5448936" cy="447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88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EE333-4375-46A0-8D7E-4185E8642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135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E463619-65F9-45C4-AF25-8FF1A9A2EF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448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8BF8726E-3E1E-4DC5-8626-D7C557F529D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756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20A19D2-198C-46A9-8933-A564E99A27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433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155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6B85E45-23BC-468C-9535-994D0B90F7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123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69C6614-AAF8-4FED-9D22-5E1345D7BC4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9966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7A1D0364-FEF8-4A4F-A933-65BC324589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4821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4AF57362-426B-4D31-A60F-1C5B8DF7F8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9982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E61EAB17-2512-46E7-AA88-D53CCF2DCA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7266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1195FAD-6DC1-4042-9A95-4AEBA22011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4983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CB16CAC-B683-4EF4-B241-D5A81D8F68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4738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dirty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13317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F313E5-6C32-4CCC-A291-B01EDBC05B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Per_Bredholt.Christensen@ec.europa.e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eurostat/en/web/products-manuals-and-guidelines/-/KS-GQ-18-009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-lex.europa.eu/legal-content/EN/TXT/?qid=1548688132612&amp;uri=CELEX:02013R0099-20180101" TargetMode="External"/><Relationship Id="rId2" Type="http://schemas.openxmlformats.org/officeDocument/2006/relationships/hyperlink" Target="https://eur-lex.europa.eu/legal-content/EN/TXT/PDF/?uri=CELEX:02009R0223-20150608&amp;qid=1548672335245&amp;from=E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legal-content/EN/TXT/?qid=1548688132612&amp;uri=CELEX:02013R0099-2018010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legal-content/EN/TXT/PDF/?uri=CELEX:32011R0182&amp;qid=1548696799213&amp;from=E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051720" y="1628800"/>
            <a:ext cx="7092280" cy="2089150"/>
          </a:xfrm>
        </p:spPr>
        <p:txBody>
          <a:bodyPr/>
          <a:lstStyle/>
          <a:p>
            <a:r>
              <a:rPr lang="en-GB" altLang="en-US" sz="3200" dirty="0" smtClean="0"/>
              <a:t>Introduction to the legal </a:t>
            </a:r>
            <a:r>
              <a:rPr lang="en-GB" altLang="en-US" sz="3200" dirty="0"/>
              <a:t>framework for European Statistics</a:t>
            </a:r>
            <a:endParaRPr lang="en-GB" sz="32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79513" y="4653136"/>
            <a:ext cx="8568952" cy="1512168"/>
          </a:xfrm>
        </p:spPr>
        <p:txBody>
          <a:bodyPr/>
          <a:lstStyle/>
          <a:p>
            <a:r>
              <a:rPr lang="de-DE" sz="1600" dirty="0" smtClean="0"/>
              <a:t>European Commission</a:t>
            </a:r>
          </a:p>
          <a:p>
            <a:r>
              <a:rPr lang="de-DE" sz="1600" dirty="0" err="1" smtClean="0"/>
              <a:t>Eurostat</a:t>
            </a:r>
            <a:endParaRPr lang="de-DE" sz="1600" dirty="0" smtClean="0"/>
          </a:p>
          <a:p>
            <a:r>
              <a:rPr lang="de-DE" sz="1600" dirty="0" smtClean="0"/>
              <a:t>Unit A5, Legal </a:t>
            </a:r>
            <a:r>
              <a:rPr lang="de-DE" sz="1600" dirty="0" err="1" smtClean="0"/>
              <a:t>Affairs</a:t>
            </a:r>
            <a:r>
              <a:rPr lang="de-DE" sz="1600" dirty="0" smtClean="0"/>
              <a:t>, </a:t>
            </a:r>
            <a:r>
              <a:rPr lang="de-DE" sz="1600" dirty="0" err="1" smtClean="0"/>
              <a:t>Document</a:t>
            </a:r>
            <a:r>
              <a:rPr lang="de-DE" sz="1600" dirty="0" smtClean="0"/>
              <a:t> Management</a:t>
            </a:r>
          </a:p>
          <a:p>
            <a:r>
              <a:rPr lang="de-DE" sz="1600" dirty="0" smtClean="0">
                <a:hlinkClick r:id="rId2"/>
              </a:rPr>
              <a:t>Per_Bredholt.Christensen@ec.europa.eu</a:t>
            </a:r>
            <a:endParaRPr lang="de-DE" sz="1600" dirty="0" smtClean="0"/>
          </a:p>
          <a:p>
            <a:endParaRPr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Useful</a:t>
            </a:r>
            <a:r>
              <a:rPr lang="da-DK" dirty="0" smtClean="0"/>
              <a:t> link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Statistical requirements compendium — 2018 edition, </a:t>
            </a:r>
            <a:r>
              <a:rPr lang="en-GB" dirty="0">
                <a:hlinkClick r:id="rId2"/>
              </a:rPr>
              <a:t>https://ec.europa.eu/eurostat/en/web/products-manuals-and-guidelines/-/</a:t>
            </a:r>
            <a:r>
              <a:rPr lang="en-GB" dirty="0" smtClean="0">
                <a:hlinkClick r:id="rId2"/>
              </a:rPr>
              <a:t>KS-GQ-18-009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63536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Thank you for your attention 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6181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 smtClean="0"/>
              <a:t>Basic legal </a:t>
            </a:r>
            <a:r>
              <a:rPr lang="da-DK" dirty="0" err="1" smtClean="0"/>
              <a:t>acts</a:t>
            </a:r>
            <a:r>
              <a:rPr lang="da-DK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da-DK" dirty="0" smtClean="0">
                <a:solidFill>
                  <a:srgbClr val="333399"/>
                </a:solidFill>
              </a:rPr>
              <a:t>Legal basis in the </a:t>
            </a:r>
            <a:r>
              <a:rPr lang="da-DK" dirty="0" err="1" smtClean="0">
                <a:solidFill>
                  <a:srgbClr val="333399"/>
                </a:solidFill>
              </a:rPr>
              <a:t>Treaties</a:t>
            </a:r>
            <a:endParaRPr lang="en-GB" dirty="0">
              <a:solidFill>
                <a:srgbClr val="333399"/>
              </a:solidFill>
            </a:endParaRPr>
          </a:p>
          <a:p>
            <a:pPr lvl="0"/>
            <a:r>
              <a:rPr lang="da-DK" dirty="0" err="1" smtClean="0"/>
              <a:t>Article</a:t>
            </a:r>
            <a:r>
              <a:rPr lang="da-DK" dirty="0" smtClean="0"/>
              <a:t> 338 TFEU</a:t>
            </a:r>
            <a:endParaRPr lang="en-GB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accent2"/>
                </a:solidFill>
              </a:rPr>
              <a:t>Governance </a:t>
            </a:r>
            <a:r>
              <a:rPr lang="en-GB" dirty="0">
                <a:solidFill>
                  <a:schemeClr val="accent2"/>
                </a:solidFill>
              </a:rPr>
              <a:t>framework</a:t>
            </a:r>
          </a:p>
          <a:p>
            <a:r>
              <a:rPr lang="da-DK" dirty="0" smtClean="0">
                <a:hlinkClick r:id="rId2"/>
              </a:rPr>
              <a:t>Regulation (EC) No 223/2009 on European </a:t>
            </a:r>
            <a:r>
              <a:rPr lang="da-DK" dirty="0" err="1" smtClean="0">
                <a:hlinkClick r:id="rId2"/>
              </a:rPr>
              <a:t>statistics</a:t>
            </a:r>
            <a:r>
              <a:rPr lang="da-DK" dirty="0" smtClean="0"/>
              <a:t> – ”the </a:t>
            </a:r>
            <a:r>
              <a:rPr lang="da-DK" dirty="0" err="1" smtClean="0"/>
              <a:t>statistical</a:t>
            </a:r>
            <a:r>
              <a:rPr lang="da-DK" dirty="0" smtClean="0"/>
              <a:t> </a:t>
            </a:r>
            <a:r>
              <a:rPr lang="da-DK" dirty="0" err="1" smtClean="0"/>
              <a:t>law</a:t>
            </a:r>
            <a:r>
              <a:rPr lang="da-DK" dirty="0" smtClean="0"/>
              <a:t>”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accent2"/>
                </a:solidFill>
              </a:rPr>
              <a:t>Operational </a:t>
            </a:r>
            <a:r>
              <a:rPr lang="en-GB" dirty="0">
                <a:solidFill>
                  <a:schemeClr val="accent2"/>
                </a:solidFill>
              </a:rPr>
              <a:t>framework</a:t>
            </a:r>
          </a:p>
          <a:p>
            <a:r>
              <a:rPr lang="da-DK" dirty="0" smtClean="0"/>
              <a:t>European </a:t>
            </a:r>
            <a:r>
              <a:rPr lang="da-DK" dirty="0" err="1" smtClean="0"/>
              <a:t>statistical</a:t>
            </a:r>
            <a:r>
              <a:rPr lang="da-DK" dirty="0" smtClean="0"/>
              <a:t> programme, </a:t>
            </a:r>
            <a:r>
              <a:rPr lang="da-DK" dirty="0" smtClean="0">
                <a:hlinkClick r:id="rId3"/>
              </a:rPr>
              <a:t>Regulation (EU) No 99/2013</a:t>
            </a:r>
            <a:endParaRPr lang="da-DK" dirty="0" smtClean="0"/>
          </a:p>
          <a:p>
            <a:r>
              <a:rPr lang="da-DK" dirty="0" smtClean="0"/>
              <a:t>Basic legal </a:t>
            </a:r>
            <a:r>
              <a:rPr lang="da-DK" dirty="0" err="1" smtClean="0"/>
              <a:t>acts</a:t>
            </a:r>
            <a:r>
              <a:rPr lang="da-DK" dirty="0" smtClean="0"/>
              <a:t> in the domain </a:t>
            </a:r>
            <a:r>
              <a:rPr lang="da-DK" dirty="0" err="1" smtClean="0"/>
              <a:t>specific</a:t>
            </a:r>
            <a:r>
              <a:rPr lang="da-DK" dirty="0" smtClean="0"/>
              <a:t> </a:t>
            </a:r>
            <a:r>
              <a:rPr lang="da-DK" dirty="0" err="1" smtClean="0"/>
              <a:t>areas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2633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Regulation </a:t>
            </a:r>
            <a:r>
              <a:rPr lang="en-GB" dirty="0" smtClean="0"/>
              <a:t>(EC) No 223/2009 on European Statistics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Chapter</a:t>
            </a:r>
            <a:r>
              <a:rPr lang="da-DK" dirty="0" smtClean="0"/>
              <a:t> I: General Provisions</a:t>
            </a:r>
          </a:p>
          <a:p>
            <a:r>
              <a:rPr lang="da-DK" dirty="0" err="1" smtClean="0"/>
              <a:t>Chapter</a:t>
            </a:r>
            <a:r>
              <a:rPr lang="da-DK" dirty="0" smtClean="0"/>
              <a:t> II: Statistical </a:t>
            </a:r>
            <a:r>
              <a:rPr lang="da-DK" dirty="0" err="1" smtClean="0"/>
              <a:t>Governance</a:t>
            </a:r>
            <a:endParaRPr lang="da-DK" dirty="0" smtClean="0"/>
          </a:p>
          <a:p>
            <a:r>
              <a:rPr lang="da-DK" dirty="0" err="1" smtClean="0"/>
              <a:t>Chapter</a:t>
            </a:r>
            <a:r>
              <a:rPr lang="da-DK" dirty="0" smtClean="0"/>
              <a:t> III: Production of European </a:t>
            </a:r>
            <a:r>
              <a:rPr lang="da-DK" dirty="0" err="1" smtClean="0"/>
              <a:t>Statistics</a:t>
            </a:r>
            <a:endParaRPr lang="da-DK" dirty="0" smtClean="0"/>
          </a:p>
          <a:p>
            <a:r>
              <a:rPr lang="da-DK" dirty="0" err="1" smtClean="0"/>
              <a:t>Chapter</a:t>
            </a:r>
            <a:r>
              <a:rPr lang="da-DK" dirty="0" smtClean="0"/>
              <a:t> IV: </a:t>
            </a:r>
            <a:r>
              <a:rPr lang="da-DK" dirty="0" err="1" smtClean="0"/>
              <a:t>Dissemination</a:t>
            </a:r>
            <a:r>
              <a:rPr lang="da-DK" dirty="0" smtClean="0"/>
              <a:t> of European </a:t>
            </a:r>
            <a:r>
              <a:rPr lang="da-DK" dirty="0" err="1" smtClean="0"/>
              <a:t>Statistics</a:t>
            </a:r>
            <a:endParaRPr lang="da-DK" dirty="0" smtClean="0"/>
          </a:p>
          <a:p>
            <a:r>
              <a:rPr lang="da-DK" dirty="0" err="1" smtClean="0"/>
              <a:t>Chapter</a:t>
            </a:r>
            <a:r>
              <a:rPr lang="da-DK" dirty="0" smtClean="0"/>
              <a:t> V: Statistical </a:t>
            </a:r>
            <a:r>
              <a:rPr lang="da-DK" dirty="0" err="1" smtClean="0"/>
              <a:t>Confidentiality</a:t>
            </a:r>
            <a:endParaRPr lang="da-DK" dirty="0" smtClean="0"/>
          </a:p>
          <a:p>
            <a:r>
              <a:rPr lang="da-DK" dirty="0" err="1" smtClean="0"/>
              <a:t>Chapter</a:t>
            </a:r>
            <a:r>
              <a:rPr lang="da-DK" dirty="0" smtClean="0"/>
              <a:t> VI: Final Provisions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6121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Chapter</a:t>
            </a:r>
            <a:r>
              <a:rPr lang="da-DK" dirty="0" smtClean="0"/>
              <a:t> I, General Provisions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Statistical principles (Art 2, cf Art 338 TFEU)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  <a:defRPr/>
            </a:pPr>
            <a:r>
              <a:rPr lang="en-GB" sz="200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Professional independence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  <a:defRPr/>
            </a:pPr>
            <a:r>
              <a:rPr lang="en-GB" sz="200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Impartiality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  <a:defRPr/>
            </a:pPr>
            <a:r>
              <a:rPr lang="en-GB" sz="200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Objectivity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  <a:defRPr/>
            </a:pPr>
            <a:r>
              <a:rPr lang="en-GB" sz="200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Reliability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  <a:defRPr/>
            </a:pPr>
            <a:r>
              <a:rPr lang="en-GB" sz="200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Statistical </a:t>
            </a:r>
            <a:r>
              <a:rPr lang="en-GB" sz="2000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confidentiality</a:t>
            </a:r>
            <a:endParaRPr lang="en-GB" sz="2000" dirty="0">
              <a:solidFill>
                <a:srgbClr val="0F3277"/>
              </a:solidFill>
              <a:latin typeface="Arial"/>
              <a:ea typeface="ＭＳ Ｐゴシック" pitchFamily="34" charset="-128"/>
            </a:endParaRPr>
          </a:p>
          <a:p>
            <a:pPr lvl="0" eaLnBrk="0" hangingPunct="0">
              <a:buClrTx/>
              <a:buFont typeface="Wingdings" panose="05000000000000000000" pitchFamily="2" charset="2"/>
              <a:buChar char="n"/>
              <a:defRPr/>
            </a:pPr>
            <a:r>
              <a:rPr lang="en-GB" sz="200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Cost-effectiveness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65155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Chapter</a:t>
            </a:r>
            <a:r>
              <a:rPr lang="da-DK" dirty="0"/>
              <a:t> II, Statistical </a:t>
            </a:r>
            <a:r>
              <a:rPr lang="da-DK" dirty="0" err="1" smtClean="0"/>
              <a:t>Governance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Establishing</a:t>
            </a:r>
            <a:r>
              <a:rPr lang="da-DK" dirty="0" smtClean="0"/>
              <a:t> the European Statistical System (ESS) (Art 4) as a system of </a:t>
            </a:r>
            <a:r>
              <a:rPr lang="da-DK" dirty="0" err="1" smtClean="0"/>
              <a:t>collaboration</a:t>
            </a:r>
            <a:r>
              <a:rPr lang="da-DK" dirty="0" smtClean="0"/>
              <a:t> and </a:t>
            </a:r>
            <a:r>
              <a:rPr lang="da-DK" dirty="0" err="1" smtClean="0"/>
              <a:t>partnership</a:t>
            </a:r>
            <a:endParaRPr lang="da-DK" dirty="0" smtClean="0"/>
          </a:p>
          <a:p>
            <a:r>
              <a:rPr lang="da-DK" dirty="0" err="1" smtClean="0"/>
              <a:t>Defining</a:t>
            </a:r>
            <a:r>
              <a:rPr lang="da-DK" dirty="0" smtClean="0"/>
              <a:t> the </a:t>
            </a:r>
            <a:r>
              <a:rPr lang="da-DK" dirty="0" err="1" smtClean="0"/>
              <a:t>main</a:t>
            </a:r>
            <a:r>
              <a:rPr lang="da-DK" dirty="0" smtClean="0"/>
              <a:t> </a:t>
            </a:r>
            <a:r>
              <a:rPr lang="da-DK" dirty="0" err="1" smtClean="0"/>
              <a:t>actors</a:t>
            </a:r>
            <a:r>
              <a:rPr lang="da-DK" dirty="0" smtClean="0"/>
              <a:t> (Art 5-7)</a:t>
            </a:r>
          </a:p>
          <a:p>
            <a:r>
              <a:rPr lang="da-DK" dirty="0" smtClean="0"/>
              <a:t>The ESS </a:t>
            </a:r>
            <a:r>
              <a:rPr lang="da-DK" dirty="0" err="1" smtClean="0"/>
              <a:t>Committee</a:t>
            </a:r>
            <a:r>
              <a:rPr lang="da-DK" dirty="0" smtClean="0"/>
              <a:t> (Art 7) – </a:t>
            </a:r>
            <a:r>
              <a:rPr lang="da-DK" dirty="0" err="1" smtClean="0"/>
              <a:t>both</a:t>
            </a:r>
            <a:r>
              <a:rPr lang="da-DK" dirty="0" smtClean="0"/>
              <a:t> </a:t>
            </a:r>
            <a:r>
              <a:rPr lang="da-DK" dirty="0" err="1" smtClean="0"/>
              <a:t>advisory</a:t>
            </a:r>
            <a:r>
              <a:rPr lang="da-DK" dirty="0" smtClean="0"/>
              <a:t> and </a:t>
            </a:r>
            <a:r>
              <a:rPr lang="da-DK" dirty="0" err="1" smtClean="0"/>
              <a:t>comitology</a:t>
            </a:r>
            <a:r>
              <a:rPr lang="da-DK" dirty="0" smtClean="0"/>
              <a:t> </a:t>
            </a:r>
            <a:r>
              <a:rPr lang="da-DK" dirty="0" err="1" smtClean="0"/>
              <a:t>body</a:t>
            </a:r>
            <a:endParaRPr lang="da-DK" dirty="0" smtClean="0"/>
          </a:p>
          <a:p>
            <a:r>
              <a:rPr lang="da-DK" dirty="0" err="1" smtClean="0"/>
              <a:t>Cooperation</a:t>
            </a:r>
            <a:r>
              <a:rPr lang="da-DK" dirty="0" smtClean="0"/>
              <a:t> with, ESAC and ESGAB and the ESCB and </a:t>
            </a:r>
            <a:r>
              <a:rPr lang="da-DK" dirty="0" err="1" smtClean="0"/>
              <a:t>internationally</a:t>
            </a:r>
            <a:r>
              <a:rPr lang="da-DK" dirty="0" smtClean="0"/>
              <a:t> (Art 8-10)</a:t>
            </a:r>
          </a:p>
          <a:p>
            <a:r>
              <a:rPr lang="da-DK" dirty="0" smtClean="0"/>
              <a:t>The Code of </a:t>
            </a:r>
            <a:r>
              <a:rPr lang="da-DK" dirty="0" err="1" smtClean="0"/>
              <a:t>Practice</a:t>
            </a:r>
            <a:r>
              <a:rPr lang="da-DK" dirty="0" smtClean="0"/>
              <a:t> (Art 11)</a:t>
            </a:r>
          </a:p>
          <a:p>
            <a:r>
              <a:rPr lang="da-DK" dirty="0" smtClean="0"/>
              <a:t>Statistical </a:t>
            </a:r>
            <a:r>
              <a:rPr lang="da-DK" dirty="0" err="1" smtClean="0"/>
              <a:t>quality</a:t>
            </a:r>
            <a:r>
              <a:rPr lang="da-DK" dirty="0" smtClean="0"/>
              <a:t> </a:t>
            </a:r>
            <a:r>
              <a:rPr lang="da-DK" dirty="0" err="1" smtClean="0"/>
              <a:t>criteria</a:t>
            </a:r>
            <a:r>
              <a:rPr lang="da-DK" dirty="0" smtClean="0"/>
              <a:t> (Art 12)</a:t>
            </a:r>
          </a:p>
        </p:txBody>
      </p:sp>
    </p:spTree>
    <p:extLst>
      <p:ext uri="{BB962C8B-B14F-4D97-AF65-F5344CB8AC3E}">
        <p14:creationId xmlns:p14="http://schemas.microsoft.com/office/powerpoint/2010/main" xmlns="" val="3323759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Statistical </a:t>
            </a:r>
            <a:r>
              <a:rPr lang="da-DK" dirty="0" err="1" smtClean="0"/>
              <a:t>Quality</a:t>
            </a:r>
            <a:r>
              <a:rPr lang="da-DK" dirty="0" smtClean="0"/>
              <a:t> </a:t>
            </a:r>
            <a:r>
              <a:rPr lang="da-DK" dirty="0" err="1" smtClean="0"/>
              <a:t>Criteria</a:t>
            </a:r>
            <a:r>
              <a:rPr lang="da-DK" dirty="0" smtClean="0"/>
              <a:t> (Art 12)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0" hangingPunct="0">
              <a:buClrTx/>
              <a:buFont typeface="Wingdings" panose="05000000000000000000" pitchFamily="2" charset="2"/>
              <a:buChar char="n"/>
            </a:pPr>
            <a:r>
              <a:rPr lang="en-GB" altLang="en-US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7 quality criteria:</a:t>
            </a:r>
          </a:p>
          <a:p>
            <a:pPr lvl="1" eaLnBrk="0" hangingPunct="0">
              <a:buClrTx/>
              <a:buFontTx/>
              <a:buChar char="–"/>
            </a:pP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Relevance		</a:t>
            </a: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  <a:cs typeface="Arial" panose="020B0604020202020204" pitchFamily="34" charset="0"/>
              </a:rPr>
              <a:t>–</a:t>
            </a: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Accessibility </a:t>
            </a:r>
          </a:p>
          <a:p>
            <a:pPr lvl="1" eaLnBrk="0" hangingPunct="0">
              <a:buClrTx/>
              <a:buFontTx/>
              <a:buChar char="–"/>
            </a:pP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Accuracy		</a:t>
            </a: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  <a:cs typeface="Arial" panose="020B0604020202020204" pitchFamily="34" charset="0"/>
              </a:rPr>
              <a:t>–</a:t>
            </a: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Comparability </a:t>
            </a:r>
          </a:p>
          <a:p>
            <a:pPr lvl="1" eaLnBrk="0" hangingPunct="0">
              <a:buClrTx/>
              <a:buFontTx/>
              <a:buChar char="–"/>
            </a:pP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Timeliness		</a:t>
            </a: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  <a:cs typeface="Arial" panose="020B0604020202020204" pitchFamily="34" charset="0"/>
              </a:rPr>
              <a:t>– Coherence</a:t>
            </a:r>
          </a:p>
          <a:p>
            <a:pPr lvl="1" eaLnBrk="0" hangingPunct="0">
              <a:buClrTx/>
              <a:buFontTx/>
              <a:buChar char="–"/>
            </a:pPr>
            <a:r>
              <a:rPr lang="en-GB" altLang="en-US" sz="2400" b="0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Punctuality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</a:pPr>
            <a:r>
              <a:rPr lang="en-GB" altLang="en-US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To be specified in sectoral legislation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05594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Chapter</a:t>
            </a:r>
            <a:r>
              <a:rPr lang="da-DK" dirty="0"/>
              <a:t> III, Production of European </a:t>
            </a:r>
            <a:r>
              <a:rPr lang="da-DK" dirty="0" err="1"/>
              <a:t>Statistics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The European Statistical programme (ESP) (Art 13), cf the </a:t>
            </a:r>
            <a:r>
              <a:rPr lang="da-DK" dirty="0" err="1" smtClean="0"/>
              <a:t>latest</a:t>
            </a:r>
            <a:r>
              <a:rPr lang="da-DK" dirty="0" smtClean="0"/>
              <a:t> ESP as </a:t>
            </a:r>
            <a:r>
              <a:rPr lang="da-DK" dirty="0" err="1" smtClean="0"/>
              <a:t>extended</a:t>
            </a:r>
            <a:r>
              <a:rPr lang="da-DK" dirty="0" smtClean="0"/>
              <a:t> to 2020</a:t>
            </a:r>
          </a:p>
          <a:p>
            <a:pPr marL="0" indent="0">
              <a:buNone/>
            </a:pPr>
            <a:r>
              <a:rPr lang="da-DK" dirty="0" smtClean="0">
                <a:hlinkClick r:id="rId2"/>
              </a:rPr>
              <a:t>Regulation </a:t>
            </a:r>
            <a:r>
              <a:rPr lang="da-DK" dirty="0">
                <a:hlinkClick r:id="rId2"/>
              </a:rPr>
              <a:t>(EU) No 99/2013</a:t>
            </a:r>
            <a:endParaRPr lang="da-DK" dirty="0"/>
          </a:p>
          <a:p>
            <a:endParaRPr lang="da-DK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43245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Chapter</a:t>
            </a:r>
            <a:r>
              <a:rPr lang="da-DK" dirty="0" smtClean="0"/>
              <a:t> IV, </a:t>
            </a:r>
            <a:r>
              <a:rPr lang="da-DK" dirty="0" err="1" smtClean="0"/>
              <a:t>Dissemination</a:t>
            </a:r>
            <a:r>
              <a:rPr lang="da-DK" dirty="0" smtClean="0"/>
              <a:t> of European </a:t>
            </a:r>
            <a:r>
              <a:rPr lang="da-DK" dirty="0" err="1" smtClean="0"/>
              <a:t>Statistics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Art 18, </a:t>
            </a:r>
            <a:r>
              <a:rPr lang="da-DK" dirty="0" err="1" smtClean="0"/>
              <a:t>dissemination</a:t>
            </a:r>
            <a:r>
              <a:rPr lang="da-DK" dirty="0" smtClean="0"/>
              <a:t> in </a:t>
            </a:r>
            <a:r>
              <a:rPr lang="da-DK" dirty="0" err="1" smtClean="0"/>
              <a:t>accordance</a:t>
            </a:r>
            <a:r>
              <a:rPr lang="da-DK" dirty="0" smtClean="0"/>
              <a:t> with the </a:t>
            </a:r>
            <a:r>
              <a:rPr lang="da-DK" dirty="0" err="1" smtClean="0"/>
              <a:t>statistical</a:t>
            </a:r>
            <a:r>
              <a:rPr lang="da-DK" dirty="0" smtClean="0"/>
              <a:t> principles as </a:t>
            </a:r>
            <a:r>
              <a:rPr lang="da-DK" dirty="0" err="1" smtClean="0"/>
              <a:t>laid</a:t>
            </a:r>
            <a:r>
              <a:rPr lang="da-DK" dirty="0" smtClean="0"/>
              <a:t> </a:t>
            </a:r>
            <a:r>
              <a:rPr lang="da-DK" dirty="0" err="1" smtClean="0"/>
              <a:t>down</a:t>
            </a:r>
            <a:r>
              <a:rPr lang="da-DK" dirty="0" smtClean="0"/>
              <a:t> in Art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95929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9366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3000" b="1" dirty="0" err="1" smtClean="0">
                <a:latin typeface="+mj-lt"/>
              </a:rPr>
              <a:t>Chapter</a:t>
            </a:r>
            <a:r>
              <a:rPr lang="da-DK" sz="3000" b="1" dirty="0" smtClean="0">
                <a:latin typeface="+mj-lt"/>
              </a:rPr>
              <a:t> V: Statistical </a:t>
            </a:r>
            <a:r>
              <a:rPr lang="da-DK" sz="3000" b="1" dirty="0" err="1" smtClean="0">
                <a:latin typeface="+mj-lt"/>
              </a:rPr>
              <a:t>confidentiality</a:t>
            </a:r>
            <a:endParaRPr lang="da-DK" sz="3000" b="1" dirty="0" smtClean="0">
              <a:latin typeface="+mj-lt"/>
            </a:endParaRPr>
          </a:p>
          <a:p>
            <a:endParaRPr lang="da-DK" sz="3000" b="1" dirty="0">
              <a:latin typeface="+mj-lt"/>
            </a:endParaRPr>
          </a:p>
          <a:p>
            <a:r>
              <a:rPr lang="da-DK" sz="3000" b="1" dirty="0" err="1" smtClean="0">
                <a:latin typeface="+mj-lt"/>
              </a:rPr>
              <a:t>Chapter</a:t>
            </a:r>
            <a:r>
              <a:rPr lang="da-DK" sz="3000" b="1" dirty="0" smtClean="0">
                <a:latin typeface="+mj-lt"/>
              </a:rPr>
              <a:t> VI: Final provisions</a:t>
            </a:r>
          </a:p>
          <a:p>
            <a:pPr lvl="0" eaLnBrk="0" hangingPunct="0">
              <a:buClrTx/>
              <a:buFont typeface="Wingdings" panose="05000000000000000000" pitchFamily="2" charset="2"/>
              <a:buChar char="n"/>
            </a:pPr>
            <a:r>
              <a:rPr lang="da-DK" altLang="en-US" dirty="0" err="1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Committee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procedure (</a:t>
            </a:r>
            <a:r>
              <a:rPr lang="da-DK" altLang="en-US" dirty="0" err="1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Comitology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), Art 27, cf</a:t>
            </a:r>
            <a:r>
              <a:rPr lang="da-DK" altLang="en-US" dirty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. 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  <a:hlinkClick r:id="rId2"/>
              </a:rPr>
              <a:t>Regulation (EU) No 182/2011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, </a:t>
            </a:r>
            <a:r>
              <a:rPr lang="da-DK" altLang="en-US" dirty="0" err="1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applying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to all </a:t>
            </a:r>
            <a:r>
              <a:rPr lang="da-DK" altLang="en-US" dirty="0" err="1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comitology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procedures of all </a:t>
            </a:r>
            <a:r>
              <a:rPr lang="da-DK" altLang="en-US" dirty="0" err="1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chapters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of the </a:t>
            </a:r>
            <a:r>
              <a:rPr lang="da-DK" altLang="en-US" dirty="0" err="1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acquis</a:t>
            </a:r>
            <a:r>
              <a:rPr lang="da-DK" altLang="en-US" dirty="0" smtClean="0">
                <a:solidFill>
                  <a:srgbClr val="0F3277"/>
                </a:solidFill>
                <a:latin typeface="Arial"/>
                <a:ea typeface="ＭＳ Ｐゴシック" pitchFamily="34" charset="-128"/>
              </a:rPr>
              <a:t>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xmlns="" val="4069645122"/>
      </p:ext>
    </p:extLst>
  </p:cSld>
  <p:clrMapOvr>
    <a:masterClrMapping/>
  </p:clrMapOvr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_Collab_Status xmlns="d8e0feea-6ad5-4ffb-92eb-dab9a0cea37f">Final</EC_Collab_Status>
    <Statistical_x0020_Programme_x0020_Theme_x0020__x0028_Press_x0029_ xmlns="d8e0feea-6ad5-4ffb-92eb-dab9a0cea37f" xsi:nil="true"/>
    <Frame_x0020_Title_x0020__x0028_Long_x0029_ xmlns="d8e0feea-6ad5-4ffb-92eb-dab9a0cea37f" xsi:nil="true"/>
    <LCI xmlns="d8e0feea-6ad5-4ffb-92eb-dab9a0cea37f" xsi:nil="true"/>
    <Document_x0020_Title xmlns="d8e0feea-6ad5-4ffb-92eb-dab9a0cea37f">Powerpoint Presentation Blue</Document_x0020_Title>
    <Production_x0020_Date xmlns="d8e0feea-6ad5-4ffb-92eb-dab9a0cea37f" xsi:nil="true"/>
    <Thematic_x0020_Base xmlns="d8e0feea-6ad5-4ffb-92eb-dab9a0cea37f" xsi:nil="true"/>
    <_Status xmlns="http://schemas.microsoft.com/sharepoint/v3/fields">Not Started</_Status>
    <Statistical_x0020_Programme_x0020_Theme xmlns="d8e0feea-6ad5-4ffb-92eb-dab9a0cea37f" xsi:nil="true"/>
    <EC_Collab_Reference xmlns="d8e0feea-6ad5-4ffb-92eb-dab9a0cea37f" xsi:nil="true"/>
    <Frame_x0020_Title xmlns="d8e0feea-6ad5-4ffb-92eb-dab9a0cea37f">Powerpoint Presentation Blue</Frame_x0020_Title>
    <Document_x0020_Subtitle xmlns="d8e0feea-6ad5-4ffb-92eb-dab9a0cea37f" xsi:nil="true"/>
    <Meeting_x0020_Date xmlns="d8e0feea-6ad5-4ffb-92eb-dab9a0cea37f" xsi:nil="true"/>
    <Reference_x0020_Code_x0020__x0028_Frame_x0029_ xmlns="d8e0feea-6ad5-4ffb-92eb-dab9a0cea37f" xsi:nil="true"/>
    <Reference_x0020_Code xmlns="d8e0feea-6ad5-4ffb-92eb-dab9a0cea37f" xsi:nil="true"/>
    <EC_Collab_DocumentLanguage xmlns="d8e0feea-6ad5-4ffb-92eb-dab9a0cea37f">EN</EC_Collab_DocumentLanguage>
    <DocID xmlns="d8e0feea-6ad5-4ffb-92eb-dab9a0cea37f" xsi:nil="true"/>
    <LngVerId xmlns="d8e0feea-6ad5-4ffb-92eb-dab9a0cea37f" xsi:nil="true"/>
    <NOMCOM xmlns="d8e0feea-6ad5-4ffb-92eb-dab9a0cea37f" xsi:nil="true"/>
    <_dlc_DocId xmlns="0a0aeac8-6f62-421a-b37d-09c09a5e8553">UAM7TH3CYF7M-9-76846</_dlc_DocId>
    <_dlc_DocIdUrl xmlns="0a0aeac8-6f62-421a-b37d-09c09a5e8553">
      <Url>https://myintracomm-collab.ec.europa.eu/dg/ESTAT/DO.U.C.EUR/_layouts/DocIdRedir.aspx?ID=UAM7TH3CYF7M-9-76846</Url>
      <Description>UAM7TH3CYF7M-9-76846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CA38245252EBB246984C8BB53A56F839" ma:contentTypeVersion="18" ma:contentTypeDescription="Create a new document in this library." ma:contentTypeScope="" ma:versionID="372fec5651c9ce8b649d304101f7aada">
  <xsd:schema xmlns:xsd="http://www.w3.org/2001/XMLSchema" xmlns:xs="http://www.w3.org/2001/XMLSchema" xmlns:p="http://schemas.microsoft.com/office/2006/metadata/properties" xmlns:ns2="http://schemas.microsoft.com/sharepoint/v3/fields" xmlns:ns3="d8e0feea-6ad5-4ffb-92eb-dab9a0cea37f" xmlns:ns4="0a0aeac8-6f62-421a-b37d-09c09a5e8553" targetNamespace="http://schemas.microsoft.com/office/2006/metadata/properties" ma:root="true" ma:fieldsID="c71db3f3795027cb57b74a1666915b33" ns2:_="" ns3:_="" ns4:_="">
    <xsd:import namespace="http://schemas.microsoft.com/sharepoint/v3/fields"/>
    <xsd:import namespace="d8e0feea-6ad5-4ffb-92eb-dab9a0cea37f"/>
    <xsd:import namespace="0a0aeac8-6f62-421a-b37d-09c09a5e8553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_dlc_DocId" minOccurs="0"/>
                <xsd:element ref="ns4:_dlc_DocIdUrl" minOccurs="0"/>
                <xsd:element ref="ns4:_dlc_DocIdPersistId" minOccurs="0"/>
                <xsd:element ref="ns3:Document_x0020_Subtitle" minOccurs="0"/>
                <xsd:element ref="ns3:Document_x0020_Title"/>
                <xsd:element ref="ns3:Frame_x0020_Title"/>
                <xsd:element ref="ns3:LCI" minOccurs="0"/>
                <xsd:element ref="ns3:Meeting_x0020_Date" minOccurs="0"/>
                <xsd:element ref="ns3:NOMCOM" minOccurs="0"/>
                <xsd:element ref="ns3:Production_x0020_Date" minOccurs="0"/>
                <xsd:element ref="ns3:Reference_x0020_Code" minOccurs="0"/>
                <xsd:element ref="ns3:Reference_x0020_Code_x0020__x0028_Frame_x0029_" minOccurs="0"/>
                <xsd:element ref="ns3:Statistical_x0020_Programme_x0020_Theme" minOccurs="0"/>
                <xsd:element ref="ns3:Statistical_x0020_Programme_x0020_Theme_x0020__x0028_Press_x0029_" minOccurs="0"/>
                <xsd:element ref="ns3:Thematic_x0020_Base" minOccurs="0"/>
                <xsd:element ref="ns3:DocID" minOccurs="0"/>
                <xsd:element ref="ns3:LngVerId" minOccurs="0"/>
                <xsd:element ref="ns3:Frame_x0020_Title_x0020__x0028_Long_x00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e0feea-6ad5-4ffb-92eb-dab9a0cea37f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  <xsd:element name="Document_x0020_Subtitle" ma:index="19" nillable="true" ma:displayName="Document Subtitle" ma:internalName="Document_x0020_Subtitle">
      <xsd:simpleType>
        <xsd:restriction base="dms:Text">
          <xsd:maxLength value="255"/>
        </xsd:restriction>
      </xsd:simpleType>
    </xsd:element>
    <xsd:element name="Document_x0020_Title" ma:index="20" ma:displayName="Document Title" ma:internalName="Document_x0020_Title">
      <xsd:simpleType>
        <xsd:restriction base="dms:Note">
          <xsd:maxLength value="255"/>
        </xsd:restriction>
      </xsd:simpleType>
    </xsd:element>
    <xsd:element name="Frame_x0020_Title" ma:index="21" ma:displayName="Frame Title" ma:description="The main title of the document" ma:internalName="Frame_x0020_Title">
      <xsd:simpleType>
        <xsd:restriction base="dms:Text">
          <xsd:maxLength value="255"/>
        </xsd:restriction>
      </xsd:simpleType>
    </xsd:element>
    <xsd:element name="LCI" ma:index="22" nillable="true" ma:displayName="LCI" ma:internalName="LCI">
      <xsd:simpleType>
        <xsd:restriction base="dms:Text">
          <xsd:maxLength value="255"/>
        </xsd:restriction>
      </xsd:simpleType>
    </xsd:element>
    <xsd:element name="Meeting_x0020_Date" ma:index="23" nillable="true" ma:displayName="Meeting Date" ma:format="DateOnly" ma:internalName="Meeting_x0020_Date">
      <xsd:simpleType>
        <xsd:restriction base="dms:DateTime"/>
      </xsd:simpleType>
    </xsd:element>
    <xsd:element name="NOMCOM" ma:index="24" nillable="true" ma:displayName="NOMCOM" ma:internalName="NOMCOM">
      <xsd:simpleType>
        <xsd:restriction base="dms:Text">
          <xsd:maxLength value="255"/>
        </xsd:restriction>
      </xsd:simpleType>
    </xsd:element>
    <xsd:element name="Production_x0020_Date" ma:index="25" nillable="true" ma:displayName="Production Date" ma:format="DateOnly" ma:internalName="Production_x0020_Date">
      <xsd:simpleType>
        <xsd:restriction base="dms:DateTime"/>
      </xsd:simpleType>
    </xsd:element>
    <xsd:element name="Reference_x0020_Code" ma:index="26" nillable="true" ma:displayName="Reference Code" ma:internalName="Reference_x0020_Code">
      <xsd:simpleType>
        <xsd:restriction base="dms:Text">
          <xsd:maxLength value="255"/>
        </xsd:restriction>
      </xsd:simpleType>
    </xsd:element>
    <xsd:element name="Reference_x0020_Code_x0020__x0028_Frame_x0029_" ma:index="27" nillable="true" ma:displayName="Reference Code (Frame)" ma:internalName="Reference_x0020_Code_x0020__x0028_Frame_x0029_">
      <xsd:simpleType>
        <xsd:restriction base="dms:Text">
          <xsd:maxLength value="255"/>
        </xsd:restriction>
      </xsd:simpleType>
    </xsd:element>
    <xsd:element name="Statistical_x0020_Programme_x0020_Theme" ma:index="28" nillable="true" ma:displayName="Statistical Programme Theme" ma:internalName="Statistical_x0020_Programme_x0020_Theme">
      <xsd:simpleType>
        <xsd:restriction base="dms:Text">
          <xsd:maxLength value="255"/>
        </xsd:restriction>
      </xsd:simpleType>
    </xsd:element>
    <xsd:element name="Statistical_x0020_Programme_x0020_Theme_x0020__x0028_Press_x0029_" ma:index="29" nillable="true" ma:displayName="Statistical Programme Theme (Press)" ma:internalName="Statistical_x0020_Programme_x0020_Theme_x0020__x0028_Press_x0029_">
      <xsd:simpleType>
        <xsd:restriction base="dms:Text">
          <xsd:maxLength value="255"/>
        </xsd:restriction>
      </xsd:simpleType>
    </xsd:element>
    <xsd:element name="Thematic_x0020_Base" ma:index="30" nillable="true" ma:displayName="Thematic Base" ma:internalName="Thematic_x0020_Base">
      <xsd:simpleType>
        <xsd:restriction base="dms:Text">
          <xsd:maxLength value="255"/>
        </xsd:restriction>
      </xsd:simpleType>
    </xsd:element>
    <xsd:element name="DocID" ma:index="31" nillable="true" ma:displayName="Douceur 3 ID" ma:description="Legacy ID" ma:internalName="DocID" ma:percentage="FALSE">
      <xsd:simpleType>
        <xsd:restriction base="dms:Number"/>
      </xsd:simpleType>
    </xsd:element>
    <xsd:element name="LngVerId" ma:index="32" nillable="true" ma:displayName="LngVerId" ma:internalName="LngVerId">
      <xsd:simpleType>
        <xsd:restriction base="dms:Number"/>
      </xsd:simpleType>
    </xsd:element>
    <xsd:element name="Frame_x0020_Title_x0020__x0028_Long_x0029_" ma:index="33" nillable="true" ma:displayName="Frame Title (Long)" ma:description="The main title of the document - extended" ma:internalName="Frame_x0020_Title_x0020__x0028_Long_x0029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aeac8-6f62-421a-b37d-09c09a5e8553" elementFormDefault="qualified">
    <xsd:import namespace="http://schemas.microsoft.com/office/2006/documentManagement/types"/>
    <xsd:import namespace="http://schemas.microsoft.com/office/infopath/2007/PartnerControls"/>
    <xsd:element name="_dlc_DocId" ma:index="1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15C50B-6511-4643-A2A8-211EE1E5EA1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3BECD20-5386-401E-9EC2-BF50FEAF85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5D79E1-4C76-42B8-882E-FF42CF4168F3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0a0aeac8-6f62-421a-b37d-09c09a5e8553"/>
    <ds:schemaRef ds:uri="d8e0feea-6ad5-4ffb-92eb-dab9a0cea37f"/>
    <ds:schemaRef ds:uri="http://schemas.microsoft.com/sharepoint/v3/field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5F505323-86F8-437D-BDB6-29505FA8C6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8e0feea-6ad5-4ffb-92eb-dab9a0cea37f"/>
    <ds:schemaRef ds:uri="0a0aeac8-6f62-421a-b37d-09c09a5e85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</TotalTime>
  <Words>335</Words>
  <Application>Microsoft Office PowerPoint</Application>
  <PresentationFormat>On-screen Show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Estat_blue_EN</vt:lpstr>
      <vt:lpstr>Introduction to the legal framework for European Statistics</vt:lpstr>
      <vt:lpstr>Basic legal acts </vt:lpstr>
      <vt:lpstr>Regulation (EC) No 223/2009 on European Statistics </vt:lpstr>
      <vt:lpstr>Chapter I, General Provisions </vt:lpstr>
      <vt:lpstr>Chapter II, Statistical Governance</vt:lpstr>
      <vt:lpstr>Statistical Quality Criteria (Art 12)</vt:lpstr>
      <vt:lpstr>Chapter III, Production of European Statistics</vt:lpstr>
      <vt:lpstr>Chapter IV, Dissemination of European Statistics</vt:lpstr>
      <vt:lpstr>Slide 9</vt:lpstr>
      <vt:lpstr>Useful link </vt:lpstr>
      <vt:lpstr>Thank you for your attention !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KONIJN Paul (ESTAT)</dc:creator>
  <cp:lastModifiedBy>Petrika Jorgji</cp:lastModifiedBy>
  <cp:revision>76</cp:revision>
  <cp:lastPrinted>2019-01-28T17:39:13Z</cp:lastPrinted>
  <dcterms:created xsi:type="dcterms:W3CDTF">2013-03-15T13:29:43Z</dcterms:created>
  <dcterms:modified xsi:type="dcterms:W3CDTF">2019-02-20T16:46:22Z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0x010100258AA79CEB83498886A3A0868112325000CA38245252EBB246984C8BB53A56F839</vt:lpwstr>
  </property>
  <property fmtid="{D5CDD505-2E9C-101B-9397-08002B2CF9AE}" pid="3" name="_dlc_DocIdItemGuid">
    <vt:lpwstr>48b17e8f-7936-42ff-bacc-4f7708061fe5</vt:lpwstr>
  </property>
</Properties>
</file>