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263" r:id="rId2"/>
    <p:sldId id="264" r:id="rId3"/>
    <p:sldId id="265" r:id="rId4"/>
    <p:sldId id="266" r:id="rId5"/>
    <p:sldId id="267" r:id="rId6"/>
    <p:sldId id="268" r:id="rId7"/>
    <p:sldId id="269" r:id="rId8"/>
    <p:sldId id="270" r:id="rId9"/>
    <p:sldId id="271" r:id="rId10"/>
    <p:sldId id="272" r:id="rId11"/>
    <p:sldId id="273" r:id="rId12"/>
    <p:sldId id="274" r:id="rId13"/>
    <p:sldId id="275" r:id="rId14"/>
  </p:sldIdLst>
  <p:sldSz cx="9144000" cy="6858000" type="screen4x3"/>
  <p:notesSz cx="6797675" cy="9926638"/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7600" b="1" kern="1200">
        <a:solidFill>
          <a:srgbClr val="FFD624"/>
        </a:solidFill>
        <a:latin typeface="Verdana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7600" b="1" kern="1200">
        <a:solidFill>
          <a:srgbClr val="FFD624"/>
        </a:solidFill>
        <a:latin typeface="Verdana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7600" b="1" kern="1200">
        <a:solidFill>
          <a:srgbClr val="FFD624"/>
        </a:solidFill>
        <a:latin typeface="Verdana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7600" b="1" kern="1200">
        <a:solidFill>
          <a:srgbClr val="FFD624"/>
        </a:solidFill>
        <a:latin typeface="Verdana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7600" b="1" kern="1200">
        <a:solidFill>
          <a:srgbClr val="FFD624"/>
        </a:solidFill>
        <a:latin typeface="Verdana" pitchFamily="34" charset="0"/>
        <a:ea typeface="+mn-ea"/>
        <a:cs typeface="+mn-cs"/>
      </a:defRPr>
    </a:lvl5pPr>
    <a:lvl6pPr marL="2286000" algn="l" defTabSz="914400" rtl="0" eaLnBrk="1" latinLnBrk="0" hangingPunct="1">
      <a:defRPr sz="7600" b="1" kern="1200">
        <a:solidFill>
          <a:srgbClr val="FFD624"/>
        </a:solidFill>
        <a:latin typeface="Verdana" pitchFamily="34" charset="0"/>
        <a:ea typeface="+mn-ea"/>
        <a:cs typeface="+mn-cs"/>
      </a:defRPr>
    </a:lvl6pPr>
    <a:lvl7pPr marL="2743200" algn="l" defTabSz="914400" rtl="0" eaLnBrk="1" latinLnBrk="0" hangingPunct="1">
      <a:defRPr sz="7600" b="1" kern="1200">
        <a:solidFill>
          <a:srgbClr val="FFD624"/>
        </a:solidFill>
        <a:latin typeface="Verdana" pitchFamily="34" charset="0"/>
        <a:ea typeface="+mn-ea"/>
        <a:cs typeface="+mn-cs"/>
      </a:defRPr>
    </a:lvl7pPr>
    <a:lvl8pPr marL="3200400" algn="l" defTabSz="914400" rtl="0" eaLnBrk="1" latinLnBrk="0" hangingPunct="1">
      <a:defRPr sz="7600" b="1" kern="1200">
        <a:solidFill>
          <a:srgbClr val="FFD624"/>
        </a:solidFill>
        <a:latin typeface="Verdana" pitchFamily="34" charset="0"/>
        <a:ea typeface="+mn-ea"/>
        <a:cs typeface="+mn-cs"/>
      </a:defRPr>
    </a:lvl8pPr>
    <a:lvl9pPr marL="3657600" algn="l" defTabSz="914400" rtl="0" eaLnBrk="1" latinLnBrk="0" hangingPunct="1">
      <a:defRPr sz="7600" b="1" kern="1200">
        <a:solidFill>
          <a:srgbClr val="FFD624"/>
        </a:solidFill>
        <a:latin typeface="Verdana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3126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0F5494"/>
    <a:srgbClr val="3166CF"/>
    <a:srgbClr val="2D5EC1"/>
    <a:srgbClr val="FFD624"/>
    <a:srgbClr val="3E6FD2"/>
    <a:srgbClr val="BDDEFF"/>
    <a:srgbClr val="99CCFF"/>
    <a:srgbClr val="808080"/>
    <a:srgbClr val="009FBA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6395" autoAdjust="0"/>
  </p:normalViewPr>
  <p:slideViewPr>
    <p:cSldViewPr>
      <p:cViewPr varScale="1">
        <p:scale>
          <a:sx n="88" d="100"/>
          <a:sy n="88" d="100"/>
        </p:scale>
        <p:origin x="-1086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74" d="100"/>
          <a:sy n="74" d="100"/>
        </p:scale>
        <p:origin x="-2172" y="-90"/>
      </p:cViewPr>
      <p:guideLst>
        <p:guide orient="horz" pos="3126"/>
        <p:guide pos="2141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b="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789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49688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b="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789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28163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b="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789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49688" y="9428163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b="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fld id="{5EC7A9CE-B5D3-4830-AA57-DD8049CE9F26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353676622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b="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686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49688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b="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19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7575" y="744538"/>
            <a:ext cx="4964113" cy="37226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686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9450" y="4714875"/>
            <a:ext cx="5438775" cy="4467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  <p:sp>
        <p:nvSpPr>
          <p:cNvPr id="3687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28163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b="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687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49688" y="9428163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b="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fld id="{36441B25-C4D1-47DB-817D-B9C4FC5392FB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312992382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1125538"/>
            <a:ext cx="9144000" cy="5732462"/>
          </a:xfrm>
          <a:prstGeom prst="rect">
            <a:avLst/>
          </a:prstGeom>
          <a:solidFill>
            <a:srgbClr val="0F5494"/>
          </a:solidFill>
          <a:ln w="73025" algn="ctr">
            <a:solidFill>
              <a:srgbClr val="0F5494"/>
            </a:solidFill>
            <a:miter lim="800000"/>
            <a:headEnd/>
            <a:tailEnd/>
          </a:ln>
          <a:effectLst>
            <a:outerShdw dist="23000" dir="5400000" rotWithShape="0">
              <a:srgbClr val="000000">
                <a:alpha val="34999"/>
              </a:srgbClr>
            </a:outerShdw>
          </a:effectLst>
        </p:spPr>
        <p:txBody>
          <a:bodyPr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 b="0">
              <a:solidFill>
                <a:schemeClr val="lt1"/>
              </a:solidFill>
              <a:latin typeface="+mn-lt"/>
            </a:endParaRPr>
          </a:p>
        </p:txBody>
      </p:sp>
      <p:pic>
        <p:nvPicPr>
          <p:cNvPr id="5" name="Picture 6" descr="LOGO CE-EN-quadri.eps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06000" y="309600"/>
            <a:ext cx="1584325" cy="1100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5"/>
          <p:cNvSpPr/>
          <p:nvPr userDrawn="1"/>
        </p:nvSpPr>
        <p:spPr>
          <a:xfrm>
            <a:off x="4230000" y="6669360"/>
            <a:ext cx="684213" cy="215900"/>
          </a:xfrm>
          <a:prstGeom prst="rect">
            <a:avLst/>
          </a:prstGeom>
          <a:solidFill>
            <a:srgbClr val="133176"/>
          </a:solidFill>
          <a:ln>
            <a:solidFill>
              <a:srgbClr val="13317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 b="0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139952" y="1700808"/>
            <a:ext cx="4536504" cy="2016224"/>
          </a:xfrm>
        </p:spPr>
        <p:txBody>
          <a:bodyPr/>
          <a:lstStyle>
            <a:lvl1pPr indent="0">
              <a:defRPr sz="4800">
                <a:solidFill>
                  <a:srgbClr val="FFD624"/>
                </a:solidFill>
              </a:defRPr>
            </a:lvl1pPr>
          </a:lstStyle>
          <a:p>
            <a:r>
              <a:rPr lang="en-GB" dirty="0" smtClean="0"/>
              <a:t>Title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467544" y="3933056"/>
            <a:ext cx="3744416" cy="1872208"/>
          </a:xfrm>
        </p:spPr>
        <p:txBody>
          <a:bodyPr/>
          <a:lstStyle>
            <a:lvl1pPr marL="0" indent="0">
              <a:buNone/>
              <a:defRPr sz="3000" b="1" i="0">
                <a:solidFill>
                  <a:schemeClr val="bg1"/>
                </a:solidFill>
              </a:defRPr>
            </a:lvl1pPr>
            <a:lvl3pPr marL="228600" indent="-228600" algn="l">
              <a:defRPr sz="3000" b="1">
                <a:solidFill>
                  <a:schemeClr val="bg1"/>
                </a:solidFill>
              </a:defRPr>
            </a:lvl3pPr>
          </a:lstStyle>
          <a:p>
            <a:pPr lvl="0"/>
            <a:r>
              <a:rPr lang="en-US" dirty="0" smtClean="0"/>
              <a:t>Subtitle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dirty="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dirty="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2BB59E6E-B967-488E-B209-8B7FA0D7AF99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DE98375-5C84-4176-84A5-B6A3E0825F02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38925" y="1123950"/>
            <a:ext cx="2058988" cy="48974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123950"/>
            <a:ext cx="6029325" cy="48974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77C7773-6390-40B5-8F3A-46FD9E5B709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7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77013" y="6145213"/>
            <a:ext cx="2243137" cy="596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8313" y="980728"/>
            <a:ext cx="8229600" cy="9366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6577013" y="116632"/>
            <a:ext cx="2133600" cy="476250"/>
          </a:xfrm>
        </p:spPr>
        <p:txBody>
          <a:bodyPr/>
          <a:lstStyle>
            <a:lvl1pPr>
              <a:defRPr sz="1200"/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337126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467544" y="6297439"/>
            <a:ext cx="2133600" cy="476250"/>
          </a:xfrm>
        </p:spPr>
        <p:txBody>
          <a:bodyPr/>
          <a:lstStyle>
            <a:lvl1pPr algn="l">
              <a:defRPr/>
            </a:lvl1pPr>
          </a:lstStyle>
          <a:p>
            <a:pPr>
              <a:defRPr/>
            </a:pPr>
            <a:fld id="{37EC8A20-BA03-4FF7-8742-03D8AD4CA4F4}" type="slidenum">
              <a:rPr lang="en-GB" smtClean="0"/>
              <a:pPr>
                <a:defRPr/>
              </a:pPr>
              <a:t>‹#›</a:t>
            </a:fld>
            <a:endParaRPr lang="en-GB" dirty="0"/>
          </a:p>
        </p:txBody>
      </p:sp>
      <p:sp>
        <p:nvSpPr>
          <p:cNvPr id="9" name="Content Placeholder 2"/>
          <p:cNvSpPr>
            <a:spLocks noGrp="1"/>
          </p:cNvSpPr>
          <p:nvPr>
            <p:ph idx="1"/>
          </p:nvPr>
        </p:nvSpPr>
        <p:spPr>
          <a:xfrm>
            <a:off x="457200" y="2276872"/>
            <a:ext cx="8229600" cy="3633788"/>
          </a:xfrm>
        </p:spPr>
        <p:txBody>
          <a:bodyPr/>
          <a:lstStyle>
            <a:lvl1pPr marL="342900" indent="-342900">
              <a:buClr>
                <a:srgbClr val="0F5494"/>
              </a:buClr>
              <a:buFont typeface="Arial" pitchFamily="34" charset="0"/>
              <a:buChar char="•"/>
              <a:defRPr/>
            </a:lvl1pPr>
            <a:lvl2pPr>
              <a:buClr>
                <a:srgbClr val="0F5494"/>
              </a:buClr>
              <a:defRPr/>
            </a:lvl2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5E88F9B-71EE-4D5C-B44E-012EF44E925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2387600"/>
            <a:ext cx="4038600" cy="36337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387600"/>
            <a:ext cx="4038600" cy="36337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96CDD1B-50E0-44E8-82B7-F85F69F6D40C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0E8177A-0CE3-43B6-B11B-ED2E8AEAD8D3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D855DDF-6655-40F2-8D9E-CA15739A7ECF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DEBFC62-E3CF-4012-8A8B-ABF1C18EA022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8800BF-55FD-4017-8F82-94A8DE4F575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n-GB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4747253-C9BC-4251-8AE3-8910CE9253F2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68313" y="1123950"/>
            <a:ext cx="8229600" cy="93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Lorem ipsum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2387600"/>
            <a:ext cx="8229600" cy="3633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BE" dirty="0" smtClean="0"/>
              <a:t>Et dolor fragum</a:t>
            </a:r>
            <a:endParaRPr lang="en-GB" dirty="0" smtClean="0"/>
          </a:p>
          <a:p>
            <a:pPr lvl="1"/>
            <a:r>
              <a:rPr lang="en-GB" dirty="0" smtClean="0"/>
              <a:t>Et </a:t>
            </a:r>
            <a:r>
              <a:rPr lang="en-GB" dirty="0" err="1" smtClean="0"/>
              <a:t>dolor</a:t>
            </a:r>
            <a:r>
              <a:rPr lang="en-GB" dirty="0" smtClean="0"/>
              <a:t> </a:t>
            </a:r>
            <a:r>
              <a:rPr lang="en-GB" dirty="0" err="1" smtClean="0"/>
              <a:t>fragum</a:t>
            </a:r>
            <a:endParaRPr lang="en-GB" dirty="0" smtClean="0"/>
          </a:p>
          <a:p>
            <a:pPr lvl="2"/>
            <a:r>
              <a:rPr lang="en-GB" dirty="0" smtClean="0"/>
              <a:t>- Et </a:t>
            </a:r>
            <a:r>
              <a:rPr lang="en-GB" dirty="0" err="1" smtClean="0"/>
              <a:t>dolor</a:t>
            </a:r>
            <a:r>
              <a:rPr lang="en-GB" dirty="0" smtClean="0"/>
              <a:t> </a:t>
            </a:r>
            <a:r>
              <a:rPr lang="en-GB" dirty="0" err="1" smtClean="0"/>
              <a:t>fragum</a:t>
            </a:r>
            <a:endParaRPr lang="en-GB" dirty="0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b="0">
                <a:solidFill>
                  <a:schemeClr val="tx1"/>
                </a:solidFill>
                <a:latin typeface="+mj-lt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lang="en-GB" sz="1400" b="0" kern="1200" dirty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b="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fld id="{9C8D21B7-B314-438C-91E9-7FF9087DC078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3" r:id="rId1"/>
    <p:sldLayoutId id="2147483752" r:id="rId2"/>
    <p:sldLayoutId id="2147483741" r:id="rId3"/>
    <p:sldLayoutId id="2147483742" r:id="rId4"/>
    <p:sldLayoutId id="2147483743" r:id="rId5"/>
    <p:sldLayoutId id="2147483744" r:id="rId6"/>
    <p:sldLayoutId id="2147483745" r:id="rId7"/>
    <p:sldLayoutId id="2147483746" r:id="rId8"/>
    <p:sldLayoutId id="2147483747" r:id="rId9"/>
    <p:sldLayoutId id="2147483748" r:id="rId10"/>
    <p:sldLayoutId id="2147483749" r:id="rId11"/>
  </p:sldLayoutIdLst>
  <p:hf sldNum="0" hdr="0" ftr="0" dt="0"/>
  <p:txStyles>
    <p:titleStyle>
      <a:lvl1pPr marL="358775" indent="-358775" algn="l" rtl="0" eaLnBrk="1" fontAlgn="base" hangingPunct="1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+mj-lt"/>
          <a:ea typeface="+mj-ea"/>
          <a:cs typeface="+mj-cs"/>
        </a:defRPr>
      </a:lvl1pPr>
      <a:lvl2pPr marL="358775" indent="-358775" algn="l" rtl="0" eaLnBrk="1" fontAlgn="base" hangingPunct="1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2pPr>
      <a:lvl3pPr marL="358775" indent="-358775" algn="l" rtl="0" eaLnBrk="1" fontAlgn="base" hangingPunct="1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3pPr>
      <a:lvl4pPr marL="358775" indent="-358775" algn="l" rtl="0" eaLnBrk="1" fontAlgn="base" hangingPunct="1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4pPr>
      <a:lvl5pPr marL="358775" indent="-358775" algn="l" rtl="0" eaLnBrk="1" fontAlgn="base" hangingPunct="1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5pPr>
      <a:lvl6pPr marL="815975" algn="l" rtl="0" eaLnBrk="1" fontAlgn="base" hangingPunct="1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6pPr>
      <a:lvl7pPr marL="1273175" algn="l" rtl="0" eaLnBrk="1" fontAlgn="base" hangingPunct="1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7pPr>
      <a:lvl8pPr marL="1730375" algn="l" rtl="0" eaLnBrk="1" fontAlgn="base" hangingPunct="1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8pPr>
      <a:lvl9pPr marL="2187575" algn="l" rtl="0" eaLnBrk="1" fontAlgn="base" hangingPunct="1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bg1"/>
        </a:buClr>
        <a:buChar char="•"/>
        <a:defRPr sz="2400" i="1">
          <a:solidFill>
            <a:srgbClr val="0F5494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rgbClr val="009FBA"/>
        </a:buClr>
        <a:buChar char="•"/>
        <a:defRPr sz="2000" b="1">
          <a:solidFill>
            <a:srgbClr val="0F5494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defRPr sz="1400">
          <a:solidFill>
            <a:srgbClr val="0F5494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Arial" charset="0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circabc.europa.eu/w/browse/0ba7164e-e25d-4a78-ab4e-1a51ab2c6fde" TargetMode="External"/><Relationship Id="rId2" Type="http://schemas.openxmlformats.org/officeDocument/2006/relationships/hyperlink" Target="https://ec.europa.eu/eurostat/web/purchasing-power-parities/overview" TargetMode="Externa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979712" y="2204864"/>
            <a:ext cx="7056784" cy="2016224"/>
          </a:xfrm>
        </p:spPr>
        <p:txBody>
          <a:bodyPr/>
          <a:lstStyle/>
          <a:p>
            <a:r>
              <a:rPr lang="en-GB" sz="3200" dirty="0"/>
              <a:t>Purchasing Power Parities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idx="1"/>
          </p:nvPr>
        </p:nvSpPr>
        <p:spPr>
          <a:xfrm>
            <a:off x="467544" y="5949280"/>
            <a:ext cx="7272808" cy="648072"/>
          </a:xfrm>
        </p:spPr>
        <p:txBody>
          <a:bodyPr/>
          <a:lstStyle/>
          <a:p>
            <a:r>
              <a:rPr lang="de-DE" sz="1400" dirty="0" err="1" smtClean="0"/>
              <a:t>Eurostat</a:t>
            </a:r>
            <a:endParaRPr lang="de-DE" sz="1400" dirty="0"/>
          </a:p>
          <a:p>
            <a:r>
              <a:rPr lang="de-DE" sz="1400" dirty="0"/>
              <a:t>Unit C4 Price Statistics, </a:t>
            </a:r>
            <a:r>
              <a:rPr lang="de-DE" sz="1400" dirty="0" err="1"/>
              <a:t>Purchasing</a:t>
            </a:r>
            <a:r>
              <a:rPr lang="de-DE" sz="1400" dirty="0"/>
              <a:t> Power </a:t>
            </a:r>
            <a:r>
              <a:rPr lang="de-DE" sz="1400" dirty="0" err="1"/>
              <a:t>Parities</a:t>
            </a:r>
            <a:r>
              <a:rPr lang="de-DE" sz="1400" dirty="0"/>
              <a:t>, </a:t>
            </a:r>
            <a:r>
              <a:rPr lang="de-DE" sz="1400" dirty="0" err="1"/>
              <a:t>Housing</a:t>
            </a:r>
            <a:r>
              <a:rPr lang="de-DE" sz="1400" dirty="0"/>
              <a:t> </a:t>
            </a:r>
            <a:r>
              <a:rPr lang="de-DE" sz="1400" dirty="0" smtClean="0"/>
              <a:t>Statistics</a:t>
            </a:r>
            <a:endParaRPr lang="en-GB" sz="1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44824"/>
            <a:ext cx="8229600" cy="4248472"/>
          </a:xfrm>
        </p:spPr>
        <p:txBody>
          <a:bodyPr/>
          <a:lstStyle/>
          <a:p>
            <a:r>
              <a:rPr lang="en-GB" b="1" dirty="0"/>
              <a:t>Validation</a:t>
            </a:r>
            <a:r>
              <a:rPr lang="en-GB" dirty="0"/>
              <a:t> of survey data and approval of the survey results for which countries are responsible</a:t>
            </a:r>
          </a:p>
          <a:p>
            <a:r>
              <a:rPr lang="de-DE" b="1" dirty="0">
                <a:sym typeface="Wingdings" panose="05000000000000000000" pitchFamily="2" charset="2"/>
              </a:rPr>
              <a:t>Provision</a:t>
            </a:r>
            <a:r>
              <a:rPr lang="de-DE" dirty="0">
                <a:sym typeface="Wingdings" panose="05000000000000000000" pitchFamily="2" charset="2"/>
              </a:rPr>
              <a:t> </a:t>
            </a:r>
            <a:r>
              <a:rPr lang="de-DE" dirty="0" err="1">
                <a:sym typeface="Wingdings" panose="05000000000000000000" pitchFamily="2" charset="2"/>
              </a:rPr>
              <a:t>of</a:t>
            </a:r>
            <a:r>
              <a:rPr lang="de-DE" dirty="0">
                <a:sym typeface="Wingdings" panose="05000000000000000000" pitchFamily="2" charset="2"/>
              </a:rPr>
              <a:t> </a:t>
            </a:r>
            <a:r>
              <a:rPr lang="de-DE" dirty="0" err="1">
                <a:sym typeface="Wingdings" panose="05000000000000000000" pitchFamily="2" charset="2"/>
              </a:rPr>
              <a:t>the</a:t>
            </a:r>
            <a:r>
              <a:rPr lang="de-DE" dirty="0">
                <a:sym typeface="Wingdings" panose="05000000000000000000" pitchFamily="2" charset="2"/>
              </a:rPr>
              <a:t> </a:t>
            </a:r>
            <a:r>
              <a:rPr lang="de-DE" dirty="0" err="1">
                <a:sym typeface="Wingdings" panose="05000000000000000000" pitchFamily="2" charset="2"/>
              </a:rPr>
              <a:t>detailed</a:t>
            </a:r>
            <a:r>
              <a:rPr lang="de-DE" dirty="0">
                <a:sym typeface="Wingdings" panose="05000000000000000000" pitchFamily="2" charset="2"/>
              </a:rPr>
              <a:t> breakdown </a:t>
            </a:r>
            <a:r>
              <a:rPr lang="de-DE" dirty="0" err="1">
                <a:sym typeface="Wingdings" panose="05000000000000000000" pitchFamily="2" charset="2"/>
              </a:rPr>
              <a:t>of</a:t>
            </a:r>
            <a:r>
              <a:rPr lang="de-DE" dirty="0">
                <a:sym typeface="Wingdings" panose="05000000000000000000" pitchFamily="2" charset="2"/>
              </a:rPr>
              <a:t> GDP </a:t>
            </a:r>
            <a:r>
              <a:rPr lang="de-DE" dirty="0" err="1">
                <a:sym typeface="Wingdings" panose="05000000000000000000" pitchFamily="2" charset="2"/>
              </a:rPr>
              <a:t>expenditures</a:t>
            </a:r>
            <a:r>
              <a:rPr lang="de-DE" dirty="0">
                <a:sym typeface="Wingdings" panose="05000000000000000000" pitchFamily="2" charset="2"/>
              </a:rPr>
              <a:t> </a:t>
            </a:r>
            <a:r>
              <a:rPr lang="de-DE" dirty="0" err="1">
                <a:sym typeface="Wingdings" panose="05000000000000000000" pitchFamily="2" charset="2"/>
              </a:rPr>
              <a:t>required</a:t>
            </a:r>
            <a:r>
              <a:rPr lang="de-DE" dirty="0">
                <a:sym typeface="Wingdings" panose="05000000000000000000" pitchFamily="2" charset="2"/>
              </a:rPr>
              <a:t> </a:t>
            </a:r>
            <a:r>
              <a:rPr lang="de-DE" dirty="0" err="1">
                <a:sym typeface="Wingdings" panose="05000000000000000000" pitchFamily="2" charset="2"/>
              </a:rPr>
              <a:t>to</a:t>
            </a:r>
            <a:r>
              <a:rPr lang="de-DE" dirty="0">
                <a:sym typeface="Wingdings" panose="05000000000000000000" pitchFamily="2" charset="2"/>
              </a:rPr>
              <a:t> </a:t>
            </a:r>
            <a:r>
              <a:rPr lang="de-DE" dirty="0" err="1">
                <a:sym typeface="Wingdings" panose="05000000000000000000" pitchFamily="2" charset="2"/>
              </a:rPr>
              <a:t>calculate</a:t>
            </a:r>
            <a:r>
              <a:rPr lang="de-DE" dirty="0">
                <a:sym typeface="Wingdings" panose="05000000000000000000" pitchFamily="2" charset="2"/>
              </a:rPr>
              <a:t> PPPs </a:t>
            </a:r>
            <a:r>
              <a:rPr lang="de-DE" dirty="0" err="1">
                <a:sym typeface="Wingdings" panose="05000000000000000000" pitchFamily="2" charset="2"/>
              </a:rPr>
              <a:t>according</a:t>
            </a:r>
            <a:r>
              <a:rPr lang="de-DE" dirty="0">
                <a:sym typeface="Wingdings" panose="05000000000000000000" pitchFamily="2" charset="2"/>
              </a:rPr>
              <a:t> </a:t>
            </a:r>
            <a:r>
              <a:rPr lang="de-DE" dirty="0" err="1">
                <a:sym typeface="Wingdings" panose="05000000000000000000" pitchFamily="2" charset="2"/>
              </a:rPr>
              <a:t>to</a:t>
            </a:r>
            <a:r>
              <a:rPr lang="de-DE" dirty="0">
                <a:sym typeface="Wingdings" panose="05000000000000000000" pitchFamily="2" charset="2"/>
              </a:rPr>
              <a:t> </a:t>
            </a:r>
            <a:r>
              <a:rPr lang="de-DE" dirty="0" err="1">
                <a:sym typeface="Wingdings" panose="05000000000000000000" pitchFamily="2" charset="2"/>
              </a:rPr>
              <a:t>common</a:t>
            </a:r>
            <a:r>
              <a:rPr lang="de-DE" dirty="0">
                <a:sym typeface="Wingdings" panose="05000000000000000000" pitchFamily="2" charset="2"/>
              </a:rPr>
              <a:t> </a:t>
            </a:r>
            <a:r>
              <a:rPr lang="de-DE" dirty="0" err="1">
                <a:sym typeface="Wingdings" panose="05000000000000000000" pitchFamily="2" charset="2"/>
              </a:rPr>
              <a:t>classification</a:t>
            </a:r>
            <a:endParaRPr lang="de-DE" dirty="0">
              <a:sym typeface="Wingdings" panose="05000000000000000000" pitchFamily="2" charset="2"/>
            </a:endParaRPr>
          </a:p>
          <a:p>
            <a:r>
              <a:rPr lang="de-DE" b="1" dirty="0">
                <a:sym typeface="Wingdings" panose="05000000000000000000" pitchFamily="2" charset="2"/>
              </a:rPr>
              <a:t>Provision</a:t>
            </a:r>
            <a:r>
              <a:rPr lang="de-DE" dirty="0">
                <a:sym typeface="Wingdings" panose="05000000000000000000" pitchFamily="2" charset="2"/>
              </a:rPr>
              <a:t> </a:t>
            </a:r>
            <a:r>
              <a:rPr lang="de-DE" dirty="0" err="1">
                <a:sym typeface="Wingdings" panose="05000000000000000000" pitchFamily="2" charset="2"/>
              </a:rPr>
              <a:t>of</a:t>
            </a:r>
            <a:r>
              <a:rPr lang="de-DE" dirty="0">
                <a:sym typeface="Wingdings" panose="05000000000000000000" pitchFamily="2" charset="2"/>
              </a:rPr>
              <a:t> different a</a:t>
            </a:r>
            <a:r>
              <a:rPr lang="en-GB" dirty="0" err="1"/>
              <a:t>uxiliary</a:t>
            </a:r>
            <a:r>
              <a:rPr lang="en-GB" dirty="0"/>
              <a:t> data (population, HICP/CPI data)</a:t>
            </a:r>
            <a:endParaRPr lang="de-DE" dirty="0">
              <a:sym typeface="Wingdings" panose="05000000000000000000" pitchFamily="2" charset="2"/>
            </a:endParaRPr>
          </a:p>
          <a:p>
            <a:r>
              <a:rPr lang="de-DE" b="1" dirty="0" err="1">
                <a:sym typeface="Wingdings" panose="05000000000000000000" pitchFamily="2" charset="2"/>
              </a:rPr>
              <a:t>Participation</a:t>
            </a:r>
            <a:r>
              <a:rPr lang="de-DE" dirty="0">
                <a:sym typeface="Wingdings" panose="05000000000000000000" pitchFamily="2" charset="2"/>
              </a:rPr>
              <a:t> in </a:t>
            </a:r>
            <a:r>
              <a:rPr lang="de-DE" dirty="0" err="1">
                <a:sym typeface="Wingdings" panose="05000000000000000000" pitchFamily="2" charset="2"/>
              </a:rPr>
              <a:t>the</a:t>
            </a:r>
            <a:r>
              <a:rPr lang="de-DE" dirty="0">
                <a:sym typeface="Wingdings" panose="05000000000000000000" pitchFamily="2" charset="2"/>
              </a:rPr>
              <a:t> </a:t>
            </a:r>
            <a:r>
              <a:rPr lang="de-DE" dirty="0" err="1">
                <a:sym typeface="Wingdings" panose="05000000000000000000" pitchFamily="2" charset="2"/>
              </a:rPr>
              <a:t>meetings</a:t>
            </a:r>
            <a:r>
              <a:rPr lang="de-DE" dirty="0">
                <a:sym typeface="Wingdings" panose="05000000000000000000" pitchFamily="2" charset="2"/>
              </a:rPr>
              <a:t> </a:t>
            </a:r>
            <a:r>
              <a:rPr lang="de-DE" dirty="0" err="1">
                <a:sym typeface="Wingdings" panose="05000000000000000000" pitchFamily="2" charset="2"/>
              </a:rPr>
              <a:t>organised</a:t>
            </a:r>
            <a:r>
              <a:rPr lang="de-DE" dirty="0">
                <a:sym typeface="Wingdings" panose="05000000000000000000" pitchFamily="2" charset="2"/>
              </a:rPr>
              <a:t> </a:t>
            </a:r>
            <a:r>
              <a:rPr lang="de-DE" dirty="0" err="1">
                <a:sym typeface="Wingdings" panose="05000000000000000000" pitchFamily="2" charset="2"/>
              </a:rPr>
              <a:t>by</a:t>
            </a:r>
            <a:r>
              <a:rPr lang="de-DE" dirty="0">
                <a:sym typeface="Wingdings" panose="05000000000000000000" pitchFamily="2" charset="2"/>
              </a:rPr>
              <a:t> </a:t>
            </a:r>
            <a:r>
              <a:rPr lang="de-DE" dirty="0" err="1">
                <a:sym typeface="Wingdings" panose="05000000000000000000" pitchFamily="2" charset="2"/>
              </a:rPr>
              <a:t>Eurostat</a:t>
            </a:r>
            <a:r>
              <a:rPr lang="de-DE" dirty="0">
                <a:sym typeface="Wingdings" panose="05000000000000000000" pitchFamily="2" charset="2"/>
              </a:rPr>
              <a:t> </a:t>
            </a:r>
            <a:r>
              <a:rPr lang="de-DE" dirty="0" err="1">
                <a:sym typeface="Wingdings" panose="05000000000000000000" pitchFamily="2" charset="2"/>
              </a:rPr>
              <a:t>to</a:t>
            </a:r>
            <a:r>
              <a:rPr lang="de-DE" dirty="0">
                <a:sym typeface="Wingdings" panose="05000000000000000000" pitchFamily="2" charset="2"/>
              </a:rPr>
              <a:t> </a:t>
            </a:r>
            <a:r>
              <a:rPr lang="de-DE" dirty="0" err="1">
                <a:sym typeface="Wingdings" panose="05000000000000000000" pitchFamily="2" charset="2"/>
              </a:rPr>
              <a:t>discuss</a:t>
            </a:r>
            <a:r>
              <a:rPr lang="de-DE" dirty="0">
                <a:sym typeface="Wingdings" panose="05000000000000000000" pitchFamily="2" charset="2"/>
              </a:rPr>
              <a:t> </a:t>
            </a:r>
            <a:r>
              <a:rPr lang="de-DE" dirty="0" err="1">
                <a:sym typeface="Wingdings" panose="05000000000000000000" pitchFamily="2" charset="2"/>
              </a:rPr>
              <a:t>results</a:t>
            </a:r>
            <a:r>
              <a:rPr lang="de-DE" dirty="0">
                <a:sym typeface="Wingdings" panose="05000000000000000000" pitchFamily="2" charset="2"/>
              </a:rPr>
              <a:t> and </a:t>
            </a:r>
            <a:r>
              <a:rPr lang="de-DE" dirty="0" err="1">
                <a:sym typeface="Wingdings" panose="05000000000000000000" pitchFamily="2" charset="2"/>
              </a:rPr>
              <a:t>methodology</a:t>
            </a:r>
            <a:endParaRPr lang="en-GB" dirty="0">
              <a:sym typeface="Wingdings" panose="05000000000000000000" pitchFamily="2" charset="2"/>
            </a:endParaRPr>
          </a:p>
          <a:p>
            <a:endParaRPr lang="en-GB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57200" y="548680"/>
            <a:ext cx="8229600" cy="936625"/>
          </a:xfrm>
        </p:spPr>
        <p:txBody>
          <a:bodyPr/>
          <a:lstStyle/>
          <a:p>
            <a:r>
              <a:rPr lang="en-GB" sz="2800" dirty="0"/>
              <a:t>Participation in PPP Programme </a:t>
            </a:r>
            <a:r>
              <a:rPr lang="en-GB" sz="2800" dirty="0" smtClean="0"/>
              <a:t>(2/2</a:t>
            </a:r>
            <a:r>
              <a:rPr lang="en-GB" sz="2800" dirty="0"/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xmlns="" val="140536320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48680"/>
            <a:ext cx="8229600" cy="936625"/>
          </a:xfrm>
        </p:spPr>
        <p:txBody>
          <a:bodyPr/>
          <a:lstStyle/>
          <a:p>
            <a:r>
              <a:rPr lang="en-GB" dirty="0"/>
              <a:t>Data transmission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44824"/>
            <a:ext cx="8229600" cy="4248472"/>
          </a:xfrm>
        </p:spPr>
        <p:txBody>
          <a:bodyPr/>
          <a:lstStyle/>
          <a:p>
            <a:pPr marL="0" indent="0">
              <a:buNone/>
            </a:pPr>
            <a:r>
              <a:rPr lang="de-DE" dirty="0" smtClean="0">
                <a:sym typeface="Wingdings" panose="05000000000000000000" pitchFamily="2" charset="2"/>
              </a:rPr>
              <a:t>Channels </a:t>
            </a:r>
            <a:r>
              <a:rPr lang="de-DE" dirty="0" err="1">
                <a:sym typeface="Wingdings" panose="05000000000000000000" pitchFamily="2" charset="2"/>
              </a:rPr>
              <a:t>used</a:t>
            </a:r>
            <a:r>
              <a:rPr lang="de-DE" dirty="0">
                <a:sym typeface="Wingdings" panose="05000000000000000000" pitchFamily="2" charset="2"/>
              </a:rPr>
              <a:t> </a:t>
            </a:r>
            <a:r>
              <a:rPr lang="de-DE" dirty="0" err="1">
                <a:sym typeface="Wingdings" panose="05000000000000000000" pitchFamily="2" charset="2"/>
              </a:rPr>
              <a:t>for</a:t>
            </a:r>
            <a:r>
              <a:rPr lang="de-DE" dirty="0">
                <a:sym typeface="Wingdings" panose="05000000000000000000" pitchFamily="2" charset="2"/>
              </a:rPr>
              <a:t> </a:t>
            </a:r>
            <a:r>
              <a:rPr lang="de-DE" dirty="0" err="1">
                <a:sym typeface="Wingdings" panose="05000000000000000000" pitchFamily="2" charset="2"/>
              </a:rPr>
              <a:t>data</a:t>
            </a:r>
            <a:r>
              <a:rPr lang="de-DE" dirty="0">
                <a:sym typeface="Wingdings" panose="05000000000000000000" pitchFamily="2" charset="2"/>
              </a:rPr>
              <a:t> </a:t>
            </a:r>
            <a:r>
              <a:rPr lang="de-DE" dirty="0" err="1">
                <a:sym typeface="Wingdings" panose="05000000000000000000" pitchFamily="2" charset="2"/>
              </a:rPr>
              <a:t>exchange</a:t>
            </a:r>
            <a:r>
              <a:rPr lang="de-DE" dirty="0">
                <a:sym typeface="Wingdings" panose="05000000000000000000" pitchFamily="2" charset="2"/>
              </a:rPr>
              <a:t>:</a:t>
            </a:r>
          </a:p>
          <a:p>
            <a:pPr marL="0" indent="0">
              <a:buNone/>
            </a:pPr>
            <a:endParaRPr lang="de-DE" dirty="0">
              <a:sym typeface="Wingdings" panose="05000000000000000000" pitchFamily="2" charset="2"/>
            </a:endParaRPr>
          </a:p>
          <a:p>
            <a:pPr marL="457200" indent="-457200">
              <a:buFont typeface="+mj-lt"/>
              <a:buAutoNum type="arabicPeriod"/>
            </a:pPr>
            <a:r>
              <a:rPr lang="de-DE" dirty="0">
                <a:sym typeface="Wingdings" panose="05000000000000000000" pitchFamily="2" charset="2"/>
              </a:rPr>
              <a:t>Official </a:t>
            </a:r>
            <a:r>
              <a:rPr lang="de-DE" dirty="0" err="1">
                <a:sym typeface="Wingdings" panose="05000000000000000000" pitchFamily="2" charset="2"/>
              </a:rPr>
              <a:t>deliverables</a:t>
            </a:r>
            <a:endParaRPr lang="de-DE" dirty="0">
              <a:sym typeface="Wingdings" panose="05000000000000000000" pitchFamily="2" charset="2"/>
            </a:endParaRPr>
          </a:p>
          <a:p>
            <a:pPr lvl="1"/>
            <a:r>
              <a:rPr lang="de-DE" b="0" dirty="0">
                <a:sym typeface="Wingdings" panose="05000000000000000000" pitchFamily="2" charset="2"/>
              </a:rPr>
              <a:t>PPP </a:t>
            </a:r>
            <a:r>
              <a:rPr lang="de-DE" b="0" dirty="0" err="1">
                <a:sym typeface="Wingdings" panose="05000000000000000000" pitchFamily="2" charset="2"/>
              </a:rPr>
              <a:t>tools</a:t>
            </a:r>
            <a:endParaRPr lang="de-DE" b="0" dirty="0">
              <a:sym typeface="Wingdings" panose="05000000000000000000" pitchFamily="2" charset="2"/>
            </a:endParaRPr>
          </a:p>
          <a:p>
            <a:pPr lvl="1"/>
            <a:r>
              <a:rPr lang="de-DE" b="0" dirty="0">
                <a:sym typeface="Wingdings" panose="05000000000000000000" pitchFamily="2" charset="2"/>
              </a:rPr>
              <a:t>e-</a:t>
            </a:r>
            <a:r>
              <a:rPr lang="de-DE" b="0" dirty="0" err="1">
                <a:sym typeface="Wingdings" panose="05000000000000000000" pitchFamily="2" charset="2"/>
              </a:rPr>
              <a:t>Damis</a:t>
            </a:r>
            <a:endParaRPr lang="de-DE" b="0" dirty="0">
              <a:sym typeface="Wingdings" panose="05000000000000000000" pitchFamily="2" charset="2"/>
            </a:endParaRPr>
          </a:p>
          <a:p>
            <a:pPr marL="400050" lvl="1" indent="0">
              <a:buNone/>
            </a:pPr>
            <a:endParaRPr lang="de-DE" b="0" dirty="0">
              <a:sym typeface="Wingdings" panose="05000000000000000000" pitchFamily="2" charset="2"/>
            </a:endParaRP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264673302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48680"/>
            <a:ext cx="8229600" cy="936625"/>
          </a:xfrm>
        </p:spPr>
        <p:txBody>
          <a:bodyPr/>
          <a:lstStyle/>
          <a:p>
            <a:r>
              <a:rPr lang="en-GB" dirty="0"/>
              <a:t>Information sources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44824"/>
            <a:ext cx="8229600" cy="4248472"/>
          </a:xfrm>
        </p:spPr>
        <p:txBody>
          <a:bodyPr/>
          <a:lstStyle/>
          <a:p>
            <a:pPr marL="419100" indent="-419100">
              <a:lnSpc>
                <a:spcPct val="150000"/>
              </a:lnSpc>
              <a:buFont typeface="Wingdings" pitchFamily="2" charset="2"/>
              <a:buAutoNum type="arabicPeriod"/>
            </a:pPr>
            <a:r>
              <a:rPr lang="de-DE" sz="1800" b="1" dirty="0" err="1"/>
              <a:t>Eurostat</a:t>
            </a:r>
            <a:r>
              <a:rPr lang="de-DE" sz="1800" b="1" dirty="0"/>
              <a:t> </a:t>
            </a:r>
            <a:r>
              <a:rPr lang="de-DE" sz="1800" b="1" dirty="0" err="1"/>
              <a:t>website</a:t>
            </a:r>
            <a:endParaRPr lang="en-US" sz="1800" b="1" dirty="0"/>
          </a:p>
          <a:p>
            <a:pPr marL="838200" lvl="1" indent="-381000">
              <a:lnSpc>
                <a:spcPct val="150000"/>
              </a:lnSpc>
            </a:pPr>
            <a:r>
              <a:rPr lang="en-US" sz="1600" dirty="0"/>
              <a:t>Statistics: Purchasing Power Parities </a:t>
            </a:r>
            <a:r>
              <a:rPr lang="de-DE" sz="1600" dirty="0">
                <a:ea typeface="ＭＳ Ｐゴシック" pitchFamily="-80" charset="-128"/>
                <a:hlinkClick r:id="rId2"/>
              </a:rPr>
              <a:t>https://ec.europa.eu/eurostat/web/purchasing-power-parities/overview</a:t>
            </a:r>
            <a:endParaRPr lang="de-DE" sz="1600" dirty="0">
              <a:ea typeface="ＭＳ Ｐゴシック" pitchFamily="-80" charset="-128"/>
            </a:endParaRPr>
          </a:p>
          <a:p>
            <a:pPr marL="838200" lvl="1" indent="-381000">
              <a:lnSpc>
                <a:spcPct val="150000"/>
              </a:lnSpc>
            </a:pPr>
            <a:endParaRPr lang="de-DE" sz="1600" dirty="0">
              <a:solidFill>
                <a:schemeClr val="hlink"/>
              </a:solidFill>
              <a:ea typeface="ＭＳ Ｐゴシック" pitchFamily="-80" charset="-128"/>
            </a:endParaRPr>
          </a:p>
          <a:p>
            <a:pPr marL="419100" indent="-419100">
              <a:lnSpc>
                <a:spcPct val="150000"/>
              </a:lnSpc>
              <a:buFont typeface="Wingdings" pitchFamily="2" charset="2"/>
              <a:buAutoNum type="arabicPeriod"/>
            </a:pPr>
            <a:r>
              <a:rPr lang="en-GB" sz="1800" b="1" dirty="0"/>
              <a:t>CIRCABC</a:t>
            </a:r>
          </a:p>
          <a:p>
            <a:pPr lvl="1">
              <a:lnSpc>
                <a:spcPct val="150000"/>
              </a:lnSpc>
            </a:pPr>
            <a:r>
              <a:rPr lang="en-US" sz="1600" dirty="0"/>
              <a:t>Interest Group: Purchasing Power Parities (PPPs) </a:t>
            </a:r>
            <a:r>
              <a:rPr lang="en-GB" sz="1600" dirty="0">
                <a:solidFill>
                  <a:schemeClr val="hlink"/>
                </a:solidFill>
                <a:ea typeface="ＭＳ Ｐゴシック" pitchFamily="-80" charset="-128"/>
                <a:hlinkClick r:id="rId3"/>
              </a:rPr>
              <a:t>https://circabc.europa.eu/w/browse/0ba7164e-e25d-4a78-ab4e-1a51ab2c6fde</a:t>
            </a:r>
            <a:endParaRPr lang="en-GB" sz="1600" dirty="0">
              <a:solidFill>
                <a:schemeClr val="hlink"/>
              </a:solidFill>
              <a:ea typeface="ＭＳ Ｐゴシック" pitchFamily="-80" charset="-128"/>
            </a:endParaRP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241754475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en-GB" dirty="0"/>
              <a:t>Thank you for your attention !</a:t>
            </a:r>
          </a:p>
        </p:txBody>
      </p:sp>
    </p:spTree>
    <p:extLst>
      <p:ext uri="{BB962C8B-B14F-4D97-AF65-F5344CB8AC3E}">
        <p14:creationId xmlns:p14="http://schemas.microsoft.com/office/powerpoint/2010/main" xmlns="" val="255932159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20688"/>
            <a:ext cx="8229600" cy="936625"/>
          </a:xfrm>
        </p:spPr>
        <p:txBody>
          <a:bodyPr/>
          <a:lstStyle/>
          <a:p>
            <a:r>
              <a:rPr lang="en-GB" sz="3200" dirty="0" smtClean="0"/>
              <a:t>Eurostat-OECD </a:t>
            </a:r>
            <a:r>
              <a:rPr lang="en-GB" sz="3200" dirty="0"/>
              <a:t>Purchasing Power Parities Programme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060848"/>
            <a:ext cx="8229600" cy="4104456"/>
          </a:xfrm>
        </p:spPr>
        <p:txBody>
          <a:bodyPr/>
          <a:lstStyle/>
          <a:p>
            <a:pPr>
              <a:buFontTx/>
              <a:buChar char="•"/>
            </a:pPr>
            <a:r>
              <a:rPr lang="en-GB" dirty="0"/>
              <a:t>Objective: to compare the price and volume levels of GDP and its component expenditures across 37 countries </a:t>
            </a:r>
          </a:p>
          <a:p>
            <a:pPr marL="0" indent="0">
              <a:buNone/>
            </a:pPr>
            <a:endParaRPr lang="en-GB" dirty="0"/>
          </a:p>
          <a:p>
            <a:pPr lvl="1"/>
            <a:r>
              <a:rPr lang="en-GB" dirty="0"/>
              <a:t>28 EU Member States </a:t>
            </a:r>
          </a:p>
          <a:p>
            <a:pPr lvl="1"/>
            <a:r>
              <a:rPr lang="en-GB" dirty="0"/>
              <a:t>3 EFTA Member States</a:t>
            </a:r>
          </a:p>
          <a:p>
            <a:pPr lvl="1"/>
            <a:r>
              <a:rPr lang="en-GB" dirty="0"/>
              <a:t>5 EU Candidate Countries</a:t>
            </a:r>
          </a:p>
          <a:p>
            <a:pPr lvl="1"/>
            <a:r>
              <a:rPr lang="de-DE" dirty="0"/>
              <a:t>1 potential </a:t>
            </a:r>
            <a:r>
              <a:rPr lang="de-DE" dirty="0" err="1"/>
              <a:t>Candidate</a:t>
            </a:r>
            <a:r>
              <a:rPr lang="de-DE" dirty="0"/>
              <a:t> Country</a:t>
            </a:r>
            <a:endParaRPr lang="en-GB" dirty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15708651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20688"/>
            <a:ext cx="8229600" cy="936104"/>
          </a:xfrm>
        </p:spPr>
        <p:txBody>
          <a:bodyPr/>
          <a:lstStyle/>
          <a:p>
            <a:r>
              <a:rPr lang="en-GB" dirty="0"/>
              <a:t>Purchasing Power </a:t>
            </a:r>
            <a:r>
              <a:rPr lang="en-GB" dirty="0" smtClean="0"/>
              <a:t>Parities (PPPs)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0379" y="1844824"/>
            <a:ext cx="8229600" cy="4353868"/>
          </a:xfrm>
        </p:spPr>
        <p:txBody>
          <a:bodyPr/>
          <a:lstStyle/>
          <a:p>
            <a:pPr>
              <a:buFontTx/>
              <a:buChar char="•"/>
            </a:pPr>
            <a:r>
              <a:rPr lang="de-DE" dirty="0"/>
              <a:t>PPPs </a:t>
            </a:r>
            <a:r>
              <a:rPr lang="de-DE" dirty="0" err="1"/>
              <a:t>are</a:t>
            </a:r>
            <a:r>
              <a:rPr lang="de-DE" dirty="0"/>
              <a:t> </a:t>
            </a:r>
            <a:r>
              <a:rPr lang="de-DE" dirty="0" err="1"/>
              <a:t>price</a:t>
            </a:r>
            <a:r>
              <a:rPr lang="de-DE" dirty="0"/>
              <a:t> relatives </a:t>
            </a:r>
            <a:r>
              <a:rPr lang="de-DE" dirty="0" err="1"/>
              <a:t>showing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b="1" dirty="0" err="1"/>
              <a:t>ratio</a:t>
            </a:r>
            <a:r>
              <a:rPr lang="de-DE" b="1" dirty="0"/>
              <a:t> </a:t>
            </a:r>
            <a:r>
              <a:rPr lang="de-DE" b="1" dirty="0" err="1"/>
              <a:t>of</a:t>
            </a:r>
            <a:r>
              <a:rPr lang="de-DE" b="1" dirty="0"/>
              <a:t> </a:t>
            </a:r>
            <a:r>
              <a:rPr lang="de-DE" b="1" dirty="0" err="1"/>
              <a:t>prices</a:t>
            </a:r>
            <a:r>
              <a:rPr lang="de-DE" b="1" dirty="0"/>
              <a:t> </a:t>
            </a:r>
            <a:r>
              <a:rPr lang="de-DE" dirty="0"/>
              <a:t>in national </a:t>
            </a:r>
            <a:r>
              <a:rPr lang="de-DE" dirty="0" err="1"/>
              <a:t>currencies</a:t>
            </a:r>
            <a:r>
              <a:rPr lang="de-DE" dirty="0"/>
              <a:t> </a:t>
            </a:r>
            <a:r>
              <a:rPr lang="de-DE" dirty="0" err="1"/>
              <a:t>of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b="1" dirty="0"/>
              <a:t>same </a:t>
            </a:r>
            <a:r>
              <a:rPr lang="de-DE" b="1" dirty="0" err="1"/>
              <a:t>good</a:t>
            </a:r>
            <a:r>
              <a:rPr lang="de-DE" b="1" dirty="0"/>
              <a:t> </a:t>
            </a:r>
            <a:r>
              <a:rPr lang="de-DE" b="1" dirty="0" err="1"/>
              <a:t>or</a:t>
            </a:r>
            <a:r>
              <a:rPr lang="de-DE" b="1" dirty="0"/>
              <a:t> </a:t>
            </a:r>
            <a:r>
              <a:rPr lang="de-DE" b="1" dirty="0" err="1"/>
              <a:t>service</a:t>
            </a:r>
            <a:r>
              <a:rPr lang="de-DE" dirty="0"/>
              <a:t> in different countries</a:t>
            </a:r>
          </a:p>
          <a:p>
            <a:pPr>
              <a:buFontTx/>
              <a:buChar char="•"/>
            </a:pPr>
            <a:r>
              <a:rPr lang="de-DE" dirty="0"/>
              <a:t>PPP </a:t>
            </a:r>
            <a:r>
              <a:rPr lang="de-DE" dirty="0" err="1"/>
              <a:t>are</a:t>
            </a:r>
            <a:r>
              <a:rPr lang="de-DE" dirty="0"/>
              <a:t> </a:t>
            </a:r>
            <a:r>
              <a:rPr lang="de-DE" dirty="0" err="1"/>
              <a:t>used</a:t>
            </a:r>
            <a:r>
              <a:rPr lang="de-DE" dirty="0"/>
              <a:t> </a:t>
            </a:r>
            <a:r>
              <a:rPr lang="de-DE" dirty="0" err="1"/>
              <a:t>as</a:t>
            </a:r>
            <a:r>
              <a:rPr lang="de-DE" dirty="0"/>
              <a:t> </a:t>
            </a:r>
            <a:r>
              <a:rPr lang="de-DE" b="1" dirty="0" err="1"/>
              <a:t>currency</a:t>
            </a:r>
            <a:r>
              <a:rPr lang="de-DE" b="1" dirty="0"/>
              <a:t> </a:t>
            </a:r>
            <a:r>
              <a:rPr lang="de-DE" b="1" dirty="0" err="1"/>
              <a:t>convertors</a:t>
            </a:r>
            <a:r>
              <a:rPr lang="de-DE" b="1" dirty="0"/>
              <a:t> </a:t>
            </a:r>
            <a:r>
              <a:rPr lang="de-DE" dirty="0"/>
              <a:t>and </a:t>
            </a:r>
            <a:r>
              <a:rPr lang="de-DE" dirty="0" err="1"/>
              <a:t>as</a:t>
            </a:r>
            <a:r>
              <a:rPr lang="de-DE" dirty="0"/>
              <a:t> </a:t>
            </a:r>
            <a:r>
              <a:rPr lang="de-DE" b="1" dirty="0" err="1"/>
              <a:t>spatial</a:t>
            </a:r>
            <a:r>
              <a:rPr lang="de-DE" b="1" dirty="0"/>
              <a:t> </a:t>
            </a:r>
            <a:r>
              <a:rPr lang="de-DE" b="1" dirty="0" err="1"/>
              <a:t>price</a:t>
            </a:r>
            <a:r>
              <a:rPr lang="de-DE" b="1" dirty="0"/>
              <a:t> </a:t>
            </a:r>
            <a:r>
              <a:rPr lang="de-DE" b="1" dirty="0" err="1"/>
              <a:t>deflators</a:t>
            </a:r>
            <a:r>
              <a:rPr lang="de-DE" b="1" dirty="0"/>
              <a:t> </a:t>
            </a:r>
          </a:p>
          <a:p>
            <a:pPr>
              <a:buFontTx/>
              <a:buChar char="•"/>
            </a:pPr>
            <a:r>
              <a:rPr lang="de-DE" dirty="0"/>
              <a:t>GDP and </a:t>
            </a:r>
            <a:r>
              <a:rPr lang="de-DE" dirty="0" err="1"/>
              <a:t>component</a:t>
            </a:r>
            <a:r>
              <a:rPr lang="de-DE" dirty="0"/>
              <a:t> </a:t>
            </a:r>
            <a:r>
              <a:rPr lang="de-DE" dirty="0" err="1"/>
              <a:t>expenditures</a:t>
            </a:r>
            <a:r>
              <a:rPr lang="de-DE" dirty="0"/>
              <a:t> </a:t>
            </a:r>
            <a:r>
              <a:rPr lang="de-DE" dirty="0" err="1"/>
              <a:t>of</a:t>
            </a:r>
            <a:r>
              <a:rPr lang="de-DE" dirty="0"/>
              <a:t> countries </a:t>
            </a:r>
            <a:r>
              <a:rPr lang="de-DE" dirty="0" err="1"/>
              <a:t>converted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a </a:t>
            </a:r>
            <a:r>
              <a:rPr lang="de-DE" dirty="0" err="1"/>
              <a:t>common</a:t>
            </a:r>
            <a:r>
              <a:rPr lang="de-DE" dirty="0"/>
              <a:t> </a:t>
            </a:r>
            <a:r>
              <a:rPr lang="de-DE" dirty="0" err="1"/>
              <a:t>currency</a:t>
            </a:r>
            <a:r>
              <a:rPr lang="de-DE" dirty="0"/>
              <a:t> </a:t>
            </a:r>
            <a:r>
              <a:rPr lang="de-DE" dirty="0" err="1"/>
              <a:t>with</a:t>
            </a:r>
            <a:r>
              <a:rPr lang="de-DE" dirty="0"/>
              <a:t> PPPs </a:t>
            </a:r>
            <a:r>
              <a:rPr lang="de-DE" dirty="0">
                <a:sym typeface="Wingdings" panose="05000000000000000000" pitchFamily="2" charset="2"/>
              </a:rPr>
              <a:t> </a:t>
            </a:r>
          </a:p>
          <a:p>
            <a:pPr marL="0" indent="0">
              <a:buNone/>
            </a:pPr>
            <a:r>
              <a:rPr lang="de-DE" dirty="0">
                <a:sym typeface="Wingdings" panose="05000000000000000000" pitchFamily="2" charset="2"/>
              </a:rPr>
              <a:t>   </a:t>
            </a:r>
            <a:r>
              <a:rPr lang="de-DE" dirty="0" err="1">
                <a:sym typeface="Wingdings" panose="05000000000000000000" pitchFamily="2" charset="2"/>
              </a:rPr>
              <a:t>reflect</a:t>
            </a:r>
            <a:r>
              <a:rPr lang="de-DE" dirty="0">
                <a:sym typeface="Wingdings" panose="05000000000000000000" pitchFamily="2" charset="2"/>
              </a:rPr>
              <a:t> </a:t>
            </a:r>
            <a:r>
              <a:rPr lang="de-DE" dirty="0" err="1">
                <a:sym typeface="Wingdings" panose="05000000000000000000" pitchFamily="2" charset="2"/>
              </a:rPr>
              <a:t>only</a:t>
            </a:r>
            <a:r>
              <a:rPr lang="de-DE" dirty="0">
                <a:sym typeface="Wingdings" panose="05000000000000000000" pitchFamily="2" charset="2"/>
              </a:rPr>
              <a:t> </a:t>
            </a:r>
            <a:r>
              <a:rPr lang="de-DE" b="1" dirty="0" err="1">
                <a:sym typeface="Wingdings" panose="05000000000000000000" pitchFamily="2" charset="2"/>
              </a:rPr>
              <a:t>differences</a:t>
            </a:r>
            <a:r>
              <a:rPr lang="de-DE" dirty="0">
                <a:sym typeface="Wingdings" panose="05000000000000000000" pitchFamily="2" charset="2"/>
              </a:rPr>
              <a:t> </a:t>
            </a:r>
            <a:r>
              <a:rPr lang="de-DE" b="1" dirty="0">
                <a:sym typeface="Wingdings" panose="05000000000000000000" pitchFamily="2" charset="2"/>
              </a:rPr>
              <a:t>in </a:t>
            </a:r>
            <a:r>
              <a:rPr lang="de-DE" b="1" dirty="0" err="1">
                <a:sym typeface="Wingdings" panose="05000000000000000000" pitchFamily="2" charset="2"/>
              </a:rPr>
              <a:t>volumes</a:t>
            </a:r>
            <a:r>
              <a:rPr lang="de-DE" b="1" dirty="0">
                <a:sym typeface="Wingdings" panose="05000000000000000000" pitchFamily="2" charset="2"/>
              </a:rPr>
              <a:t> </a:t>
            </a:r>
            <a:r>
              <a:rPr lang="de-DE" dirty="0" err="1">
                <a:sym typeface="Wingdings" panose="05000000000000000000" pitchFamily="2" charset="2"/>
              </a:rPr>
              <a:t>of</a:t>
            </a:r>
            <a:r>
              <a:rPr lang="de-DE" dirty="0">
                <a:sym typeface="Wingdings" panose="05000000000000000000" pitchFamily="2" charset="2"/>
              </a:rPr>
              <a:t> </a:t>
            </a:r>
            <a:r>
              <a:rPr lang="de-DE" dirty="0" err="1">
                <a:sym typeface="Wingdings" panose="05000000000000000000" pitchFamily="2" charset="2"/>
              </a:rPr>
              <a:t>goods</a:t>
            </a:r>
            <a:r>
              <a:rPr lang="de-DE" dirty="0">
                <a:sym typeface="Wingdings" panose="05000000000000000000" pitchFamily="2" charset="2"/>
              </a:rPr>
              <a:t>           </a:t>
            </a:r>
          </a:p>
          <a:p>
            <a:pPr marL="0" indent="0">
              <a:buNone/>
            </a:pPr>
            <a:r>
              <a:rPr lang="de-DE" dirty="0">
                <a:sym typeface="Wingdings" panose="05000000000000000000" pitchFamily="2" charset="2"/>
              </a:rPr>
              <a:t>   and </a:t>
            </a:r>
            <a:r>
              <a:rPr lang="de-DE" dirty="0" err="1">
                <a:sym typeface="Wingdings" panose="05000000000000000000" pitchFamily="2" charset="2"/>
              </a:rPr>
              <a:t>services</a:t>
            </a:r>
            <a:r>
              <a:rPr lang="de-DE" dirty="0">
                <a:sym typeface="Wingdings" panose="05000000000000000000" pitchFamily="2" charset="2"/>
              </a:rPr>
              <a:t> </a:t>
            </a:r>
            <a:r>
              <a:rPr lang="de-DE" dirty="0" err="1">
                <a:sym typeface="Wingdings" panose="05000000000000000000" pitchFamily="2" charset="2"/>
              </a:rPr>
              <a:t>purchased</a:t>
            </a:r>
            <a:r>
              <a:rPr lang="de-DE" dirty="0">
                <a:sym typeface="Wingdings" panose="05000000000000000000" pitchFamily="2" charset="2"/>
              </a:rPr>
              <a:t> in </a:t>
            </a:r>
            <a:r>
              <a:rPr lang="de-DE" dirty="0" err="1">
                <a:sym typeface="Wingdings" panose="05000000000000000000" pitchFamily="2" charset="2"/>
              </a:rPr>
              <a:t>the</a:t>
            </a:r>
            <a:r>
              <a:rPr lang="de-DE" dirty="0">
                <a:sym typeface="Wingdings" panose="05000000000000000000" pitchFamily="2" charset="2"/>
              </a:rPr>
              <a:t> countries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xmlns="" val="10931117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20688"/>
            <a:ext cx="8229600" cy="936625"/>
          </a:xfrm>
        </p:spPr>
        <p:txBody>
          <a:bodyPr/>
          <a:lstStyle/>
          <a:p>
            <a:r>
              <a:rPr lang="en-GB" dirty="0"/>
              <a:t>Co-ordination of the PPP Programme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16832"/>
            <a:ext cx="8229600" cy="4176464"/>
          </a:xfrm>
        </p:spPr>
        <p:txBody>
          <a:bodyPr/>
          <a:lstStyle/>
          <a:p>
            <a:pPr marL="0" indent="0">
              <a:buNone/>
            </a:pPr>
            <a:r>
              <a:rPr lang="de-DE" dirty="0" err="1"/>
              <a:t>Eurostat</a:t>
            </a:r>
            <a:r>
              <a:rPr lang="de-DE" dirty="0"/>
              <a:t> </a:t>
            </a:r>
            <a:r>
              <a:rPr lang="de-DE" dirty="0" err="1"/>
              <a:t>responsible</a:t>
            </a:r>
            <a:r>
              <a:rPr lang="de-DE" dirty="0"/>
              <a:t> </a:t>
            </a:r>
            <a:r>
              <a:rPr lang="de-DE" dirty="0" err="1"/>
              <a:t>for</a:t>
            </a:r>
            <a:r>
              <a:rPr lang="de-DE" dirty="0"/>
              <a:t>:</a:t>
            </a:r>
            <a:endParaRPr lang="en-GB" dirty="0"/>
          </a:p>
          <a:p>
            <a:pPr>
              <a:buFontTx/>
              <a:buChar char="•"/>
            </a:pPr>
            <a:r>
              <a:rPr lang="en-GB" dirty="0"/>
              <a:t>organising, co-ordinating and monitoring the provision of data by participating countries </a:t>
            </a:r>
          </a:p>
          <a:p>
            <a:pPr>
              <a:buFontTx/>
              <a:buChar char="•"/>
            </a:pPr>
            <a:r>
              <a:rPr lang="en-GB" dirty="0"/>
              <a:t>ensuring the compliance with the methodology, procedures and timetable</a:t>
            </a:r>
          </a:p>
          <a:p>
            <a:pPr>
              <a:buFontTx/>
              <a:buChar char="•"/>
            </a:pPr>
            <a:r>
              <a:rPr lang="de-DE" dirty="0" err="1"/>
              <a:t>computing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PPPs </a:t>
            </a:r>
          </a:p>
          <a:p>
            <a:pPr>
              <a:buFontTx/>
              <a:buChar char="•"/>
            </a:pPr>
            <a:r>
              <a:rPr lang="de-DE" dirty="0" err="1"/>
              <a:t>using</a:t>
            </a:r>
            <a:r>
              <a:rPr lang="de-DE" dirty="0"/>
              <a:t> PPPs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derive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price</a:t>
            </a:r>
            <a:r>
              <a:rPr lang="de-DE" dirty="0"/>
              <a:t> and </a:t>
            </a:r>
            <a:r>
              <a:rPr lang="de-DE" dirty="0" err="1"/>
              <a:t>volume</a:t>
            </a:r>
            <a:r>
              <a:rPr lang="de-DE" dirty="0"/>
              <a:t> </a:t>
            </a:r>
            <a:r>
              <a:rPr lang="de-DE" dirty="0" err="1"/>
              <a:t>measures</a:t>
            </a:r>
            <a:r>
              <a:rPr lang="de-DE" dirty="0"/>
              <a:t> </a:t>
            </a:r>
            <a:r>
              <a:rPr lang="de-DE" dirty="0" err="1"/>
              <a:t>with</a:t>
            </a:r>
            <a:r>
              <a:rPr lang="de-DE" dirty="0"/>
              <a:t> </a:t>
            </a:r>
            <a:r>
              <a:rPr lang="de-DE" dirty="0" err="1"/>
              <a:t>which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GDPs and </a:t>
            </a:r>
            <a:r>
              <a:rPr lang="de-DE" dirty="0" err="1"/>
              <a:t>component</a:t>
            </a:r>
            <a:r>
              <a:rPr lang="de-DE" dirty="0"/>
              <a:t> </a:t>
            </a:r>
            <a:r>
              <a:rPr lang="de-DE" dirty="0" err="1"/>
              <a:t>expenditures</a:t>
            </a:r>
            <a:r>
              <a:rPr lang="de-DE" dirty="0"/>
              <a:t> </a:t>
            </a:r>
            <a:r>
              <a:rPr lang="de-DE" dirty="0" err="1"/>
              <a:t>can</a:t>
            </a:r>
            <a:r>
              <a:rPr lang="de-DE" dirty="0"/>
              <a:t> </a:t>
            </a:r>
            <a:r>
              <a:rPr lang="de-DE" dirty="0" err="1"/>
              <a:t>be</a:t>
            </a:r>
            <a:r>
              <a:rPr lang="de-DE" dirty="0"/>
              <a:t> </a:t>
            </a:r>
            <a:r>
              <a:rPr lang="de-DE" dirty="0" err="1"/>
              <a:t>compared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230162907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8210" y="620688"/>
            <a:ext cx="8229600" cy="936625"/>
          </a:xfrm>
        </p:spPr>
        <p:txBody>
          <a:bodyPr/>
          <a:lstStyle/>
          <a:p>
            <a:r>
              <a:rPr lang="en-GB" dirty="0"/>
              <a:t>Legal Framework (1/3)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44824"/>
            <a:ext cx="8229600" cy="4320480"/>
          </a:xfrm>
        </p:spPr>
        <p:txBody>
          <a:bodyPr/>
          <a:lstStyle/>
          <a:p>
            <a:pPr>
              <a:buFontTx/>
              <a:buChar char="•"/>
            </a:pPr>
            <a:r>
              <a:rPr lang="de-DE" dirty="0"/>
              <a:t>Regulation (EC) </a:t>
            </a:r>
            <a:r>
              <a:rPr lang="de-DE" dirty="0" err="1"/>
              <a:t>No</a:t>
            </a:r>
            <a:r>
              <a:rPr lang="de-DE" dirty="0"/>
              <a:t> 1445/2007 </a:t>
            </a:r>
            <a:r>
              <a:rPr lang="de-DE" dirty="0" err="1"/>
              <a:t>of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European </a:t>
            </a:r>
            <a:r>
              <a:rPr lang="de-DE" dirty="0" err="1"/>
              <a:t>Parliament</a:t>
            </a:r>
            <a:r>
              <a:rPr lang="de-DE" dirty="0"/>
              <a:t> and </a:t>
            </a:r>
            <a:r>
              <a:rPr lang="de-DE" dirty="0" err="1"/>
              <a:t>of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Council </a:t>
            </a:r>
            <a:r>
              <a:rPr lang="de-DE" dirty="0" err="1"/>
              <a:t>of</a:t>
            </a:r>
            <a:r>
              <a:rPr lang="de-DE" dirty="0"/>
              <a:t> 11 </a:t>
            </a:r>
            <a:r>
              <a:rPr lang="de-DE" dirty="0" err="1"/>
              <a:t>December</a:t>
            </a:r>
            <a:r>
              <a:rPr lang="de-DE" dirty="0"/>
              <a:t> 2007 </a:t>
            </a:r>
            <a:r>
              <a:rPr lang="de-DE" dirty="0" err="1"/>
              <a:t>establishing</a:t>
            </a:r>
            <a:r>
              <a:rPr lang="de-DE" dirty="0"/>
              <a:t> </a:t>
            </a:r>
            <a:r>
              <a:rPr lang="de-DE" b="1" dirty="0" err="1"/>
              <a:t>common</a:t>
            </a:r>
            <a:r>
              <a:rPr lang="de-DE" b="1" dirty="0"/>
              <a:t> </a:t>
            </a:r>
            <a:r>
              <a:rPr lang="de-DE" b="1" dirty="0" err="1"/>
              <a:t>rules</a:t>
            </a:r>
            <a:r>
              <a:rPr lang="de-DE" b="1" dirty="0"/>
              <a:t> </a:t>
            </a:r>
            <a:r>
              <a:rPr lang="de-DE" b="1" dirty="0" err="1"/>
              <a:t>for</a:t>
            </a:r>
            <a:r>
              <a:rPr lang="de-DE" b="1" dirty="0"/>
              <a:t> </a:t>
            </a:r>
            <a:r>
              <a:rPr lang="de-DE" b="1" dirty="0" err="1"/>
              <a:t>the</a:t>
            </a:r>
            <a:r>
              <a:rPr lang="de-DE" b="1" dirty="0"/>
              <a:t> </a:t>
            </a:r>
            <a:r>
              <a:rPr lang="de-DE" b="1" dirty="0" err="1"/>
              <a:t>provision</a:t>
            </a:r>
            <a:r>
              <a:rPr lang="de-DE" dirty="0"/>
              <a:t> </a:t>
            </a:r>
            <a:r>
              <a:rPr lang="de-DE" dirty="0" err="1"/>
              <a:t>of</a:t>
            </a:r>
            <a:r>
              <a:rPr lang="de-DE" dirty="0"/>
              <a:t> </a:t>
            </a:r>
            <a:r>
              <a:rPr lang="de-DE" dirty="0" err="1"/>
              <a:t>basic</a:t>
            </a:r>
            <a:r>
              <a:rPr lang="de-DE" dirty="0"/>
              <a:t> </a:t>
            </a:r>
            <a:r>
              <a:rPr lang="de-DE" dirty="0" err="1"/>
              <a:t>information</a:t>
            </a:r>
            <a:r>
              <a:rPr lang="de-DE" dirty="0"/>
              <a:t> on PPPs and </a:t>
            </a:r>
            <a:r>
              <a:rPr lang="de-DE" dirty="0" err="1"/>
              <a:t>their</a:t>
            </a:r>
            <a:r>
              <a:rPr lang="de-DE" dirty="0"/>
              <a:t> </a:t>
            </a:r>
            <a:r>
              <a:rPr lang="de-DE" b="1" dirty="0" err="1"/>
              <a:t>calculation</a:t>
            </a:r>
            <a:r>
              <a:rPr lang="de-DE" dirty="0"/>
              <a:t> and </a:t>
            </a:r>
            <a:r>
              <a:rPr lang="de-DE" b="1" dirty="0" err="1"/>
              <a:t>dissemination</a:t>
            </a:r>
            <a:r>
              <a:rPr lang="de-DE" dirty="0"/>
              <a:t> (PPP </a:t>
            </a:r>
            <a:r>
              <a:rPr lang="de-DE" dirty="0" err="1"/>
              <a:t>regulation</a:t>
            </a:r>
            <a:r>
              <a:rPr lang="de-DE" dirty="0"/>
              <a:t>)</a:t>
            </a:r>
          </a:p>
          <a:p>
            <a:pPr marL="0" indent="0">
              <a:buNone/>
            </a:pPr>
            <a:endParaRPr lang="de-DE" dirty="0"/>
          </a:p>
          <a:p>
            <a:pPr lvl="1"/>
            <a:r>
              <a:rPr lang="de-DE" dirty="0"/>
              <a:t>15 </a:t>
            </a:r>
            <a:r>
              <a:rPr lang="de-DE" dirty="0" err="1"/>
              <a:t>articles</a:t>
            </a:r>
            <a:r>
              <a:rPr lang="de-DE" dirty="0"/>
              <a:t> – </a:t>
            </a:r>
            <a:r>
              <a:rPr lang="de-DE" dirty="0" err="1"/>
              <a:t>objectives</a:t>
            </a:r>
            <a:r>
              <a:rPr lang="de-DE" dirty="0"/>
              <a:t>, </a:t>
            </a:r>
            <a:r>
              <a:rPr lang="de-DE" dirty="0" err="1"/>
              <a:t>main</a:t>
            </a:r>
            <a:r>
              <a:rPr lang="de-DE" dirty="0"/>
              <a:t> </a:t>
            </a:r>
            <a:r>
              <a:rPr lang="de-DE" dirty="0" err="1"/>
              <a:t>definitions</a:t>
            </a:r>
            <a:r>
              <a:rPr lang="de-DE" dirty="0"/>
              <a:t> and </a:t>
            </a:r>
            <a:r>
              <a:rPr lang="de-DE" dirty="0" err="1"/>
              <a:t>rules</a:t>
            </a:r>
            <a:endParaRPr lang="de-DE" dirty="0"/>
          </a:p>
          <a:p>
            <a:pPr lvl="1"/>
            <a:r>
              <a:rPr lang="de-DE" dirty="0"/>
              <a:t>Annex I and II – </a:t>
            </a:r>
            <a:r>
              <a:rPr lang="de-DE" dirty="0" err="1"/>
              <a:t>methodology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336735445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0762" y="2060848"/>
            <a:ext cx="8229600" cy="3960440"/>
          </a:xfrm>
        </p:spPr>
        <p:txBody>
          <a:bodyPr/>
          <a:lstStyle/>
          <a:p>
            <a:pPr>
              <a:buFontTx/>
              <a:buChar char="•"/>
            </a:pPr>
            <a:r>
              <a:rPr lang="de-DE" dirty="0" err="1" smtClean="0"/>
              <a:t>Commission</a:t>
            </a:r>
            <a:r>
              <a:rPr lang="de-DE" dirty="0" smtClean="0"/>
              <a:t> </a:t>
            </a:r>
            <a:r>
              <a:rPr lang="de-DE" dirty="0"/>
              <a:t>Regulation (EU) </a:t>
            </a:r>
            <a:r>
              <a:rPr lang="de-DE" dirty="0" err="1"/>
              <a:t>No</a:t>
            </a:r>
            <a:r>
              <a:rPr lang="de-DE" dirty="0"/>
              <a:t> 193/2011 </a:t>
            </a:r>
            <a:r>
              <a:rPr lang="de-DE" dirty="0" err="1"/>
              <a:t>of</a:t>
            </a:r>
            <a:r>
              <a:rPr lang="de-DE" dirty="0"/>
              <a:t> 28 </a:t>
            </a:r>
            <a:r>
              <a:rPr lang="de-DE" dirty="0" err="1"/>
              <a:t>February</a:t>
            </a:r>
            <a:r>
              <a:rPr lang="de-DE" dirty="0"/>
              <a:t> 2011 </a:t>
            </a:r>
            <a:r>
              <a:rPr lang="de-DE" dirty="0" err="1"/>
              <a:t>implementing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Regulation (EC) </a:t>
            </a:r>
            <a:r>
              <a:rPr lang="de-DE" dirty="0" err="1"/>
              <a:t>No</a:t>
            </a:r>
            <a:r>
              <a:rPr lang="de-DE" dirty="0"/>
              <a:t> 1445/2007 </a:t>
            </a:r>
            <a:r>
              <a:rPr lang="de-DE" dirty="0" err="1"/>
              <a:t>as</a:t>
            </a:r>
            <a:r>
              <a:rPr lang="de-DE" dirty="0"/>
              <a:t> </a:t>
            </a:r>
            <a:r>
              <a:rPr lang="de-DE" dirty="0" err="1"/>
              <a:t>regards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b="1" dirty="0" err="1"/>
              <a:t>system</a:t>
            </a:r>
            <a:r>
              <a:rPr lang="de-DE" b="1" dirty="0"/>
              <a:t> </a:t>
            </a:r>
            <a:r>
              <a:rPr lang="de-DE" b="1" dirty="0" err="1"/>
              <a:t>of</a:t>
            </a:r>
            <a:r>
              <a:rPr lang="de-DE" b="1" dirty="0"/>
              <a:t> </a:t>
            </a:r>
            <a:r>
              <a:rPr lang="de-DE" b="1" dirty="0" err="1"/>
              <a:t>quality</a:t>
            </a:r>
            <a:r>
              <a:rPr lang="de-DE" b="1" dirty="0"/>
              <a:t> </a:t>
            </a:r>
            <a:r>
              <a:rPr lang="de-DE" b="1" dirty="0" err="1"/>
              <a:t>control</a:t>
            </a:r>
            <a:r>
              <a:rPr lang="de-DE" dirty="0"/>
              <a:t> </a:t>
            </a:r>
            <a:r>
              <a:rPr lang="de-DE" dirty="0" err="1"/>
              <a:t>used</a:t>
            </a:r>
            <a:r>
              <a:rPr lang="de-DE" dirty="0"/>
              <a:t> </a:t>
            </a:r>
            <a:r>
              <a:rPr lang="de-DE" dirty="0" err="1"/>
              <a:t>for</a:t>
            </a:r>
            <a:r>
              <a:rPr lang="de-DE" dirty="0"/>
              <a:t> PPPs:</a:t>
            </a:r>
          </a:p>
          <a:p>
            <a:pPr marL="0" indent="0">
              <a:buNone/>
            </a:pPr>
            <a:endParaRPr lang="de-DE" dirty="0"/>
          </a:p>
          <a:p>
            <a:pPr lvl="1"/>
            <a:r>
              <a:rPr lang="de-DE" dirty="0" err="1"/>
              <a:t>structure</a:t>
            </a:r>
            <a:r>
              <a:rPr lang="de-DE" dirty="0"/>
              <a:t> and </a:t>
            </a:r>
            <a:r>
              <a:rPr lang="de-DE" dirty="0" err="1"/>
              <a:t>content</a:t>
            </a:r>
            <a:r>
              <a:rPr lang="de-DE" dirty="0"/>
              <a:t> </a:t>
            </a:r>
            <a:r>
              <a:rPr lang="de-DE" dirty="0" err="1"/>
              <a:t>of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inventory</a:t>
            </a:r>
            <a:r>
              <a:rPr lang="de-DE" dirty="0"/>
              <a:t> </a:t>
            </a:r>
            <a:r>
              <a:rPr lang="de-DE" dirty="0" err="1"/>
              <a:t>of</a:t>
            </a:r>
            <a:r>
              <a:rPr lang="de-DE" dirty="0"/>
              <a:t> </a:t>
            </a:r>
            <a:r>
              <a:rPr lang="de-DE" dirty="0" err="1"/>
              <a:t>sources</a:t>
            </a:r>
            <a:r>
              <a:rPr lang="de-DE" dirty="0"/>
              <a:t> and </a:t>
            </a:r>
            <a:r>
              <a:rPr lang="de-DE" dirty="0" err="1"/>
              <a:t>methods</a:t>
            </a:r>
            <a:endParaRPr lang="de-DE" dirty="0"/>
          </a:p>
          <a:p>
            <a:pPr lvl="1"/>
            <a:r>
              <a:rPr lang="de-DE" dirty="0" err="1"/>
              <a:t>content</a:t>
            </a:r>
            <a:r>
              <a:rPr lang="de-DE" dirty="0"/>
              <a:t> </a:t>
            </a:r>
            <a:r>
              <a:rPr lang="de-DE" dirty="0" err="1"/>
              <a:t>of</a:t>
            </a:r>
            <a:r>
              <a:rPr lang="de-DE" dirty="0"/>
              <a:t> </a:t>
            </a:r>
            <a:r>
              <a:rPr lang="de-DE" dirty="0" err="1"/>
              <a:t>survey</a:t>
            </a:r>
            <a:r>
              <a:rPr lang="de-DE" dirty="0"/>
              <a:t> </a:t>
            </a:r>
            <a:r>
              <a:rPr lang="de-DE" dirty="0" err="1"/>
              <a:t>reports</a:t>
            </a:r>
            <a:endParaRPr lang="en-GB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48210" y="620688"/>
            <a:ext cx="8229600" cy="936625"/>
          </a:xfrm>
        </p:spPr>
        <p:txBody>
          <a:bodyPr/>
          <a:lstStyle/>
          <a:p>
            <a:r>
              <a:rPr lang="en-GB" dirty="0"/>
              <a:t>Legal Framework </a:t>
            </a:r>
            <a:r>
              <a:rPr lang="en-GB" dirty="0" smtClean="0"/>
              <a:t>(2/3</a:t>
            </a:r>
            <a:r>
              <a:rPr lang="en-GB" dirty="0"/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xmlns="" val="163865664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44824"/>
            <a:ext cx="8229600" cy="4248472"/>
          </a:xfrm>
        </p:spPr>
        <p:txBody>
          <a:bodyPr/>
          <a:lstStyle/>
          <a:p>
            <a:r>
              <a:rPr lang="en-US" dirty="0"/>
              <a:t>Commission Regulation (EU) 2015/1163 of 15 July 2015 implementing Regulation (EC) No 1445/2007 of the European Parliament and of the Council as regards the </a:t>
            </a:r>
            <a:r>
              <a:rPr lang="en-US" b="1" dirty="0"/>
              <a:t>list of basic headings </a:t>
            </a:r>
            <a:r>
              <a:rPr lang="en-US" dirty="0"/>
              <a:t>user for Purchasing Power Parities:</a:t>
            </a:r>
          </a:p>
          <a:p>
            <a:endParaRPr lang="en-GB" dirty="0" smtClean="0"/>
          </a:p>
          <a:p>
            <a:pPr lvl="1"/>
            <a:r>
              <a:rPr lang="en-US" dirty="0"/>
              <a:t>new classification of basic headings (e-COICOP)</a:t>
            </a:r>
            <a:endParaRPr lang="en-GB" dirty="0"/>
          </a:p>
          <a:p>
            <a:endParaRPr lang="en-GB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48210" y="620688"/>
            <a:ext cx="8229600" cy="936625"/>
          </a:xfrm>
        </p:spPr>
        <p:txBody>
          <a:bodyPr/>
          <a:lstStyle/>
          <a:p>
            <a:r>
              <a:rPr lang="en-GB" dirty="0"/>
              <a:t>Legal Framework </a:t>
            </a:r>
            <a:r>
              <a:rPr lang="en-GB" dirty="0" smtClean="0"/>
              <a:t>(3/3</a:t>
            </a:r>
            <a:r>
              <a:rPr lang="en-GB" dirty="0"/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xmlns="" val="117036112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48680"/>
            <a:ext cx="8229600" cy="936625"/>
          </a:xfrm>
        </p:spPr>
        <p:txBody>
          <a:bodyPr/>
          <a:lstStyle/>
          <a:p>
            <a:r>
              <a:rPr lang="en-GB" dirty="0"/>
              <a:t>PPP Methodology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44824"/>
            <a:ext cx="8229600" cy="4248472"/>
          </a:xfrm>
        </p:spPr>
        <p:txBody>
          <a:bodyPr/>
          <a:lstStyle/>
          <a:p>
            <a:r>
              <a:rPr lang="en-GB" dirty="0"/>
              <a:t>Set in the PPP Regulation</a:t>
            </a:r>
          </a:p>
          <a:p>
            <a:r>
              <a:rPr lang="en-GB" dirty="0"/>
              <a:t>Reference: Eurostat-OECD Methodological Manual on Purchasing Power Parities (2012)</a:t>
            </a:r>
          </a:p>
          <a:p>
            <a:r>
              <a:rPr lang="de-DE" dirty="0"/>
              <a:t>Compliance: </a:t>
            </a:r>
          </a:p>
          <a:p>
            <a:pPr lvl="1"/>
            <a:r>
              <a:rPr lang="de-DE" dirty="0" err="1"/>
              <a:t>Inventory</a:t>
            </a:r>
            <a:r>
              <a:rPr lang="de-DE" dirty="0"/>
              <a:t> </a:t>
            </a:r>
            <a:r>
              <a:rPr lang="de-DE" dirty="0" err="1"/>
              <a:t>of</a:t>
            </a:r>
            <a:r>
              <a:rPr lang="de-DE" dirty="0"/>
              <a:t> </a:t>
            </a:r>
            <a:r>
              <a:rPr lang="de-DE" dirty="0" err="1"/>
              <a:t>sources</a:t>
            </a:r>
            <a:r>
              <a:rPr lang="de-DE" dirty="0"/>
              <a:t> and </a:t>
            </a:r>
            <a:r>
              <a:rPr lang="de-DE" dirty="0" err="1"/>
              <a:t>methods</a:t>
            </a:r>
            <a:r>
              <a:rPr lang="de-DE" dirty="0"/>
              <a:t>: </a:t>
            </a:r>
            <a:r>
              <a:rPr lang="de-DE" dirty="0" err="1"/>
              <a:t>updated</a:t>
            </a:r>
            <a:r>
              <a:rPr lang="de-DE" dirty="0"/>
              <a:t> in </a:t>
            </a:r>
            <a:r>
              <a:rPr lang="de-DE" dirty="0" err="1"/>
              <a:t>January</a:t>
            </a:r>
            <a:r>
              <a:rPr lang="de-DE" dirty="0"/>
              <a:t> </a:t>
            </a:r>
            <a:r>
              <a:rPr lang="de-DE" dirty="0" err="1"/>
              <a:t>each</a:t>
            </a:r>
            <a:r>
              <a:rPr lang="de-DE" dirty="0"/>
              <a:t> </a:t>
            </a:r>
            <a:r>
              <a:rPr lang="de-DE" dirty="0" err="1"/>
              <a:t>year</a:t>
            </a:r>
            <a:r>
              <a:rPr lang="de-DE" dirty="0"/>
              <a:t>, </a:t>
            </a:r>
            <a:r>
              <a:rPr lang="de-DE" dirty="0" err="1"/>
              <a:t>whenever</a:t>
            </a:r>
            <a:r>
              <a:rPr lang="de-DE" dirty="0"/>
              <a:t> </a:t>
            </a:r>
            <a:r>
              <a:rPr lang="de-DE" dirty="0" err="1"/>
              <a:t>changes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sources</a:t>
            </a:r>
            <a:r>
              <a:rPr lang="de-DE" dirty="0"/>
              <a:t> and </a:t>
            </a:r>
            <a:r>
              <a:rPr lang="de-DE" dirty="0" err="1"/>
              <a:t>methods</a:t>
            </a:r>
            <a:r>
              <a:rPr lang="de-DE" dirty="0"/>
              <a:t> </a:t>
            </a:r>
            <a:r>
              <a:rPr lang="de-DE" dirty="0" err="1"/>
              <a:t>have</a:t>
            </a:r>
            <a:r>
              <a:rPr lang="de-DE" dirty="0"/>
              <a:t> </a:t>
            </a:r>
            <a:r>
              <a:rPr lang="de-DE" dirty="0" err="1"/>
              <a:t>occurred</a:t>
            </a:r>
            <a:endParaRPr lang="de-DE" dirty="0"/>
          </a:p>
          <a:p>
            <a:pPr lvl="1"/>
            <a:r>
              <a:rPr lang="de-DE" dirty="0"/>
              <a:t>Assessment at least </a:t>
            </a:r>
            <a:r>
              <a:rPr lang="de-DE" dirty="0" err="1"/>
              <a:t>once</a:t>
            </a:r>
            <a:r>
              <a:rPr lang="de-DE" dirty="0"/>
              <a:t> </a:t>
            </a:r>
            <a:r>
              <a:rPr lang="de-DE" dirty="0" err="1"/>
              <a:t>every</a:t>
            </a:r>
            <a:r>
              <a:rPr lang="de-DE" dirty="0"/>
              <a:t> 6 </a:t>
            </a:r>
            <a:r>
              <a:rPr lang="de-DE" dirty="0" err="1"/>
              <a:t>years</a:t>
            </a:r>
            <a:r>
              <a:rPr lang="de-DE" dirty="0"/>
              <a:t> </a:t>
            </a:r>
            <a:r>
              <a:rPr lang="de-DE" dirty="0" err="1"/>
              <a:t>by</a:t>
            </a:r>
            <a:r>
              <a:rPr lang="de-DE" dirty="0"/>
              <a:t> </a:t>
            </a:r>
            <a:r>
              <a:rPr lang="de-DE" dirty="0" err="1"/>
              <a:t>Commission</a:t>
            </a:r>
            <a:r>
              <a:rPr lang="de-DE" dirty="0"/>
              <a:t> (</a:t>
            </a:r>
            <a:r>
              <a:rPr lang="de-DE" dirty="0" err="1"/>
              <a:t>Inventory</a:t>
            </a:r>
            <a:r>
              <a:rPr lang="de-DE" dirty="0"/>
              <a:t> </a:t>
            </a:r>
            <a:r>
              <a:rPr lang="de-DE" dirty="0" err="1"/>
              <a:t>missions</a:t>
            </a:r>
            <a:r>
              <a:rPr lang="de-DE" dirty="0"/>
              <a:t>)</a:t>
            </a:r>
          </a:p>
          <a:p>
            <a:pPr marL="0" indent="0">
              <a:buNone/>
            </a:pPr>
            <a:r>
              <a:rPr lang="de-DE" dirty="0"/>
              <a:t> </a:t>
            </a:r>
            <a:endParaRPr lang="en-GB" dirty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384125549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48680"/>
            <a:ext cx="8229600" cy="936625"/>
          </a:xfrm>
        </p:spPr>
        <p:txBody>
          <a:bodyPr/>
          <a:lstStyle/>
          <a:p>
            <a:r>
              <a:rPr lang="en-GB" sz="2800" dirty="0"/>
              <a:t>Participation in PPP Programme (1/2)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44824"/>
            <a:ext cx="8229600" cy="4248472"/>
          </a:xfrm>
        </p:spPr>
        <p:txBody>
          <a:bodyPr/>
          <a:lstStyle/>
          <a:p>
            <a:r>
              <a:rPr lang="en-GB" sz="2000" b="1" dirty="0"/>
              <a:t>Provision</a:t>
            </a:r>
            <a:r>
              <a:rPr lang="en-GB" sz="2000" dirty="0"/>
              <a:t> of national annual purchasers prices for PPP calculation according to agreed standards and timetable </a:t>
            </a:r>
            <a:r>
              <a:rPr lang="en-GB" sz="2000" dirty="0">
                <a:sym typeface="Wingdings" panose="05000000000000000000" pitchFamily="2" charset="2"/>
              </a:rPr>
              <a:t>in the framework of </a:t>
            </a:r>
            <a:r>
              <a:rPr lang="en-GB" sz="2000" b="1" dirty="0">
                <a:sym typeface="Wingdings" panose="05000000000000000000" pitchFamily="2" charset="2"/>
              </a:rPr>
              <a:t>price surveys </a:t>
            </a:r>
            <a:r>
              <a:rPr lang="en-GB" sz="2000" dirty="0">
                <a:sym typeface="Wingdings" panose="05000000000000000000" pitchFamily="2" charset="2"/>
              </a:rPr>
              <a:t>for:</a:t>
            </a:r>
          </a:p>
          <a:p>
            <a:pPr lvl="1"/>
            <a:r>
              <a:rPr lang="de-DE" sz="1800" dirty="0" err="1"/>
              <a:t>consumer</a:t>
            </a:r>
            <a:r>
              <a:rPr lang="de-DE" sz="1800" dirty="0"/>
              <a:t> </a:t>
            </a:r>
            <a:r>
              <a:rPr lang="de-DE" sz="1800" dirty="0" err="1"/>
              <a:t>goods</a:t>
            </a:r>
            <a:r>
              <a:rPr lang="de-DE" sz="1800" dirty="0"/>
              <a:t> and </a:t>
            </a:r>
            <a:r>
              <a:rPr lang="de-DE" sz="1800" dirty="0" err="1"/>
              <a:t>services</a:t>
            </a:r>
            <a:endParaRPr lang="de-DE" sz="1800" dirty="0"/>
          </a:p>
          <a:p>
            <a:pPr lvl="1"/>
            <a:r>
              <a:rPr lang="de-DE" sz="1800" dirty="0" err="1"/>
              <a:t>capital</a:t>
            </a:r>
            <a:r>
              <a:rPr lang="de-DE" sz="1800" dirty="0"/>
              <a:t> </a:t>
            </a:r>
            <a:r>
              <a:rPr lang="de-DE" sz="1800" dirty="0" err="1"/>
              <a:t>goods</a:t>
            </a:r>
            <a:endParaRPr lang="de-DE" sz="1800" dirty="0"/>
          </a:p>
          <a:p>
            <a:pPr lvl="1"/>
            <a:r>
              <a:rPr lang="de-DE" sz="1800" dirty="0" err="1"/>
              <a:t>actual</a:t>
            </a:r>
            <a:r>
              <a:rPr lang="de-DE" sz="1800" dirty="0"/>
              <a:t> and </a:t>
            </a:r>
            <a:r>
              <a:rPr lang="de-DE" sz="1800" dirty="0" err="1"/>
              <a:t>imputed</a:t>
            </a:r>
            <a:r>
              <a:rPr lang="de-DE" sz="1800" dirty="0"/>
              <a:t> </a:t>
            </a:r>
            <a:r>
              <a:rPr lang="de-DE" sz="1800" dirty="0" err="1"/>
              <a:t>rents</a:t>
            </a:r>
            <a:r>
              <a:rPr lang="de-DE" sz="1800" dirty="0"/>
              <a:t> (</a:t>
            </a:r>
            <a:r>
              <a:rPr lang="de-DE" sz="1800" dirty="0" err="1"/>
              <a:t>housing</a:t>
            </a:r>
            <a:r>
              <a:rPr lang="de-DE" sz="1800" dirty="0"/>
              <a:t>)</a:t>
            </a:r>
          </a:p>
          <a:p>
            <a:pPr lvl="1"/>
            <a:r>
              <a:rPr lang="de-DE" sz="1800" dirty="0" err="1"/>
              <a:t>compensation</a:t>
            </a:r>
            <a:r>
              <a:rPr lang="de-DE" sz="1800" dirty="0"/>
              <a:t> </a:t>
            </a:r>
            <a:r>
              <a:rPr lang="de-DE" sz="1800" dirty="0" err="1"/>
              <a:t>paid</a:t>
            </a:r>
            <a:r>
              <a:rPr lang="de-DE" sz="1800" dirty="0"/>
              <a:t> </a:t>
            </a:r>
            <a:r>
              <a:rPr lang="de-DE" sz="1800" dirty="0" err="1"/>
              <a:t>to</a:t>
            </a:r>
            <a:r>
              <a:rPr lang="de-DE" sz="1800" dirty="0"/>
              <a:t> </a:t>
            </a:r>
            <a:r>
              <a:rPr lang="de-DE" sz="1800" dirty="0" err="1"/>
              <a:t>government</a:t>
            </a:r>
            <a:r>
              <a:rPr lang="de-DE" sz="1800" dirty="0"/>
              <a:t> </a:t>
            </a:r>
            <a:r>
              <a:rPr lang="de-DE" sz="1800" dirty="0" err="1"/>
              <a:t>employees</a:t>
            </a:r>
            <a:r>
              <a:rPr lang="de-DE" sz="1800" dirty="0"/>
              <a:t> (</a:t>
            </a:r>
            <a:r>
              <a:rPr lang="de-DE" sz="1800" dirty="0" err="1"/>
              <a:t>collective</a:t>
            </a:r>
            <a:r>
              <a:rPr lang="de-DE" sz="1800" dirty="0"/>
              <a:t> </a:t>
            </a:r>
            <a:r>
              <a:rPr lang="de-DE" sz="1800" dirty="0" err="1"/>
              <a:t>services</a:t>
            </a:r>
            <a:r>
              <a:rPr lang="de-DE" sz="1800" dirty="0"/>
              <a:t>)</a:t>
            </a:r>
          </a:p>
          <a:p>
            <a:pPr lvl="1"/>
            <a:r>
              <a:rPr lang="de-DE" sz="1800" dirty="0"/>
              <a:t>hospital </a:t>
            </a:r>
            <a:r>
              <a:rPr lang="de-DE" sz="1800" dirty="0" err="1"/>
              <a:t>services</a:t>
            </a:r>
            <a:endParaRPr lang="de-DE" sz="1800" dirty="0"/>
          </a:p>
          <a:p>
            <a:pPr lvl="1"/>
            <a:r>
              <a:rPr lang="de-DE" sz="1800" dirty="0" err="1"/>
              <a:t>education</a:t>
            </a:r>
            <a:endParaRPr lang="de-DE" sz="1800" dirty="0"/>
          </a:p>
          <a:p>
            <a:pPr lvl="1"/>
            <a:r>
              <a:rPr lang="de-DE" sz="1800" dirty="0" err="1" smtClean="0"/>
              <a:t>energy</a:t>
            </a:r>
            <a:endParaRPr lang="de-DE" sz="1800" dirty="0"/>
          </a:p>
        </p:txBody>
      </p:sp>
    </p:spTree>
    <p:extLst>
      <p:ext uri="{BB962C8B-B14F-4D97-AF65-F5344CB8AC3E}">
        <p14:creationId xmlns:p14="http://schemas.microsoft.com/office/powerpoint/2010/main" xmlns="" val="2603907443"/>
      </p:ext>
    </p:extLst>
  </p:cSld>
  <p:clrMapOvr>
    <a:masterClrMapping/>
  </p:clrMapOvr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133176"/>
        </a:solidFill>
        <a:ln>
          <a:solidFill>
            <a:srgbClr val="133176"/>
          </a:solidFill>
        </a:ln>
      </a:spPr>
      <a:bodyPr anchor="ctr"/>
      <a:lstStyle>
        <a:defPPr algn="ctr" defTabSz="457200" fontAlgn="auto">
          <a:spcBef>
            <a:spcPts val="0"/>
          </a:spcBef>
          <a:spcAft>
            <a:spcPts val="0"/>
          </a:spcAft>
          <a:defRPr sz="1800" b="0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 marL="3175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7600" b="1" i="0" u="none" strike="noStrike" cap="none" normalizeH="0" baseline="0" smtClean="0">
            <a:ln>
              <a:noFill/>
            </a:ln>
            <a:solidFill>
              <a:srgbClr val="FFD624"/>
            </a:solidFill>
            <a:effectLst/>
            <a:latin typeface="Verdana" pitchFamily="34" charset="0"/>
          </a:defRPr>
        </a:defPPr>
      </a:lstStyle>
    </a:lnDef>
    <a:txDef>
      <a:spPr>
        <a:noFill/>
      </a:spPr>
      <a:bodyPr wrap="none" rtlCol="0">
        <a:spAutoFit/>
      </a:bodyPr>
      <a:lstStyle>
        <a:defPPr>
          <a:defRPr sz="2400" b="0" dirty="0" err="1" smtClean="0">
            <a:solidFill>
              <a:srgbClr val="0F5494"/>
            </a:solidFill>
          </a:defRPr>
        </a:defPPr>
      </a:lstStyle>
    </a:tx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blank</Template>
  <TotalTime>203</TotalTime>
  <Words>549</Words>
  <Application>Microsoft Office PowerPoint</Application>
  <PresentationFormat>On-screen Show (4:3)</PresentationFormat>
  <Paragraphs>70</Paragraphs>
  <Slides>13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4" baseType="lpstr">
      <vt:lpstr>Default Design</vt:lpstr>
      <vt:lpstr>Purchasing Power Parities</vt:lpstr>
      <vt:lpstr>Eurostat-OECD Purchasing Power Parities Programme</vt:lpstr>
      <vt:lpstr>Purchasing Power Parities (PPPs)</vt:lpstr>
      <vt:lpstr>Co-ordination of the PPP Programme</vt:lpstr>
      <vt:lpstr>Legal Framework (1/3)</vt:lpstr>
      <vt:lpstr>Legal Framework (2/3)</vt:lpstr>
      <vt:lpstr>Legal Framework (3/3)</vt:lpstr>
      <vt:lpstr>PPP Methodology</vt:lpstr>
      <vt:lpstr>Participation in PPP Programme (1/2)</vt:lpstr>
      <vt:lpstr>Participation in PPP Programme (2/2)</vt:lpstr>
      <vt:lpstr>Data transmission</vt:lpstr>
      <vt:lpstr>Information sources</vt:lpstr>
      <vt:lpstr>Slide 13</vt:lpstr>
    </vt:vector>
  </TitlesOfParts>
  <Company>European Commission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Purchasing Power Parities</dc:title>
  <dc:creator>GASIC Marjanca (ESTAT)</dc:creator>
  <cp:lastModifiedBy>Petrika Jorgji</cp:lastModifiedBy>
  <cp:revision>5</cp:revision>
  <dcterms:created xsi:type="dcterms:W3CDTF">2019-01-24T10:08:34Z</dcterms:created>
  <dcterms:modified xsi:type="dcterms:W3CDTF">2019-02-20T16:40:06Z</dcterms:modified>
</cp:coreProperties>
</file>