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5">
  <p:sldMasterIdLst>
    <p:sldMasterId id="2147483648" r:id="rId1"/>
    <p:sldMasterId id="2147483661" r:id="rId2"/>
  </p:sldMasterIdLst>
  <p:notesMasterIdLst>
    <p:notesMasterId r:id="rId20"/>
  </p:notesMasterIdLst>
  <p:handoutMasterIdLst>
    <p:handoutMasterId r:id="rId21"/>
  </p:handoutMasterIdLst>
  <p:sldIdLst>
    <p:sldId id="270" r:id="rId3"/>
    <p:sldId id="282" r:id="rId4"/>
    <p:sldId id="271" r:id="rId5"/>
    <p:sldId id="268" r:id="rId6"/>
    <p:sldId id="273" r:id="rId7"/>
    <p:sldId id="274" r:id="rId8"/>
    <p:sldId id="278" r:id="rId9"/>
    <p:sldId id="277" r:id="rId10"/>
    <p:sldId id="280" r:id="rId11"/>
    <p:sldId id="279" r:id="rId12"/>
    <p:sldId id="276" r:id="rId13"/>
    <p:sldId id="275" r:id="rId14"/>
    <p:sldId id="283" r:id="rId15"/>
    <p:sldId id="281" r:id="rId16"/>
    <p:sldId id="285" r:id="rId17"/>
    <p:sldId id="286" r:id="rId18"/>
    <p:sldId id="284" r:id="rId19"/>
  </p:sldIdLst>
  <p:sldSz cx="9144000" cy="6858000" type="screen4x3"/>
  <p:notesSz cx="6805613" cy="9944100"/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0F5494"/>
        </a:solidFill>
        <a:latin typeface="Verdana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0F5494"/>
        </a:solidFill>
        <a:latin typeface="Verdana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0F5494"/>
        </a:solidFill>
        <a:latin typeface="Verdana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0F5494"/>
        </a:solidFill>
        <a:latin typeface="Verdana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0F5494"/>
        </a:solidFill>
        <a:latin typeface="Verdana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rgbClr val="0F5494"/>
        </a:solidFill>
        <a:latin typeface="Verdana" pitchFamily="34" charset="0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rgbClr val="0F5494"/>
        </a:solidFill>
        <a:latin typeface="Verdana" pitchFamily="34" charset="0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rgbClr val="0F5494"/>
        </a:solidFill>
        <a:latin typeface="Verdana" pitchFamily="34" charset="0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rgbClr val="0F5494"/>
        </a:solidFill>
        <a:latin typeface="Verdana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ACF32D"/>
    <a:srgbClr val="3166CF"/>
    <a:srgbClr val="0F5494"/>
    <a:srgbClr val="2D5EC1"/>
    <a:srgbClr val="3E6FD2"/>
    <a:srgbClr val="BDDEFF"/>
    <a:srgbClr val="99CCFF"/>
    <a:srgbClr val="808080"/>
    <a:srgbClr val="FFD624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9429" autoAdjust="0"/>
  </p:normalViewPr>
  <p:slideViewPr>
    <p:cSldViewPr>
      <p:cViewPr varScale="1">
        <p:scale>
          <a:sx n="91" d="100"/>
          <a:sy n="91" d="100"/>
        </p:scale>
        <p:origin x="-97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9841" cy="497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577" tIns="45789" rIns="91577" bIns="45789" numCol="1" anchor="t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</a:lstStyle>
          <a:p>
            <a:endParaRPr lang="en-GB" altLang="en-US"/>
          </a:p>
        </p:txBody>
      </p:sp>
      <p:sp>
        <p:nvSpPr>
          <p:cNvPr id="3789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4183" y="0"/>
            <a:ext cx="2949841" cy="497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577" tIns="45789" rIns="91577" bIns="45789" numCol="1" anchor="t" anchorCtr="0" compatLnSpc="1">
            <a:prstTxWarp prst="textNoShape">
              <a:avLst/>
            </a:prstTxWarp>
          </a:bodyPr>
          <a:lstStyle>
            <a:lvl1pPr algn="r">
              <a:defRPr>
                <a:solidFill>
                  <a:schemeClr val="tx1"/>
                </a:solidFill>
                <a:latin typeface="Arial" charset="0"/>
              </a:defRPr>
            </a:lvl1pPr>
          </a:lstStyle>
          <a:p>
            <a:endParaRPr lang="en-GB" altLang="en-US"/>
          </a:p>
        </p:txBody>
      </p:sp>
      <p:sp>
        <p:nvSpPr>
          <p:cNvPr id="3789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44749"/>
            <a:ext cx="2949841" cy="4977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577" tIns="45789" rIns="91577" bIns="45789" numCol="1" anchor="b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</a:lstStyle>
          <a:p>
            <a:endParaRPr lang="en-GB" altLang="en-US"/>
          </a:p>
        </p:txBody>
      </p:sp>
      <p:sp>
        <p:nvSpPr>
          <p:cNvPr id="3789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4183" y="9444749"/>
            <a:ext cx="2949841" cy="4977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577" tIns="45789" rIns="91577" bIns="45789" numCol="1" anchor="b" anchorCtr="0" compatLnSpc="1">
            <a:prstTxWarp prst="textNoShape">
              <a:avLst/>
            </a:prstTxWarp>
          </a:bodyPr>
          <a:lstStyle>
            <a:lvl1pPr algn="r">
              <a:defRPr>
                <a:solidFill>
                  <a:schemeClr val="tx1"/>
                </a:solidFill>
                <a:latin typeface="Arial" charset="0"/>
              </a:defRPr>
            </a:lvl1pPr>
          </a:lstStyle>
          <a:p>
            <a:fld id="{7F622C1B-8D8F-41DD-A016-8882B4A23FB7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xmlns="" val="345068007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9841" cy="497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577" tIns="45789" rIns="91577" bIns="45789" numCol="1" anchor="t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</a:lstStyle>
          <a:p>
            <a:endParaRPr lang="en-GB" altLang="en-US"/>
          </a:p>
        </p:txBody>
      </p:sp>
      <p:sp>
        <p:nvSpPr>
          <p:cNvPr id="3686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4183" y="0"/>
            <a:ext cx="2949841" cy="497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577" tIns="45789" rIns="91577" bIns="45789" numCol="1" anchor="t" anchorCtr="0" compatLnSpc="1">
            <a:prstTxWarp prst="textNoShape">
              <a:avLst/>
            </a:prstTxWarp>
          </a:bodyPr>
          <a:lstStyle>
            <a:lvl1pPr algn="r">
              <a:defRPr>
                <a:solidFill>
                  <a:schemeClr val="tx1"/>
                </a:solidFill>
                <a:latin typeface="Arial" charset="0"/>
              </a:defRPr>
            </a:lvl1pPr>
          </a:lstStyle>
          <a:p>
            <a:endParaRPr lang="en-GB" altLang="en-US"/>
          </a:p>
        </p:txBody>
      </p:sp>
      <p:sp>
        <p:nvSpPr>
          <p:cNvPr id="3686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7575" y="746125"/>
            <a:ext cx="4972050" cy="372903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xmlns="" val="1"/>
            </a:ext>
          </a:extLst>
        </p:spPr>
      </p:sp>
      <p:sp>
        <p:nvSpPr>
          <p:cNvPr id="3686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0244" y="4723170"/>
            <a:ext cx="5445126" cy="44750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577" tIns="45789" rIns="91577" bIns="4578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smtClean="0"/>
              <a:t>Click to edit Master text styles</a:t>
            </a:r>
          </a:p>
          <a:p>
            <a:pPr lvl="1"/>
            <a:r>
              <a:rPr lang="en-GB" altLang="en-US" smtClean="0"/>
              <a:t>Second level</a:t>
            </a:r>
          </a:p>
          <a:p>
            <a:pPr lvl="2"/>
            <a:r>
              <a:rPr lang="en-GB" altLang="en-US" smtClean="0"/>
              <a:t>Third level</a:t>
            </a:r>
          </a:p>
          <a:p>
            <a:pPr lvl="3"/>
            <a:r>
              <a:rPr lang="en-GB" altLang="en-US" smtClean="0"/>
              <a:t>Fourth level</a:t>
            </a:r>
          </a:p>
          <a:p>
            <a:pPr lvl="4"/>
            <a:r>
              <a:rPr lang="en-GB" altLang="en-US" smtClean="0"/>
              <a:t>Fifth level</a:t>
            </a:r>
          </a:p>
        </p:txBody>
      </p:sp>
      <p:sp>
        <p:nvSpPr>
          <p:cNvPr id="3687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44749"/>
            <a:ext cx="2949841" cy="4977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577" tIns="45789" rIns="91577" bIns="45789" numCol="1" anchor="b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</a:lstStyle>
          <a:p>
            <a:endParaRPr lang="en-GB" altLang="en-US"/>
          </a:p>
        </p:txBody>
      </p:sp>
      <p:sp>
        <p:nvSpPr>
          <p:cNvPr id="3687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4183" y="9444749"/>
            <a:ext cx="2949841" cy="4977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577" tIns="45789" rIns="91577" bIns="45789" numCol="1" anchor="b" anchorCtr="0" compatLnSpc="1">
            <a:prstTxWarp prst="textNoShape">
              <a:avLst/>
            </a:prstTxWarp>
          </a:bodyPr>
          <a:lstStyle>
            <a:lvl1pPr algn="r">
              <a:defRPr>
                <a:solidFill>
                  <a:schemeClr val="tx1"/>
                </a:solidFill>
                <a:latin typeface="Arial" charset="0"/>
              </a:defRPr>
            </a:lvl1pPr>
          </a:lstStyle>
          <a:p>
            <a:fld id="{19F5F656-6022-4361-B2A6-B1A433E71DD8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xmlns="" val="243569903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F5F656-6022-4361-B2A6-B1A433E71DD8}" type="slidenum">
              <a:rPr lang="en-GB" altLang="en-US" smtClean="0"/>
              <a:pPr/>
              <a:t>4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xmlns="" val="27730627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0" y="981075"/>
            <a:ext cx="9180513" cy="5876925"/>
          </a:xfrm>
          <a:prstGeom prst="rect">
            <a:avLst/>
          </a:prstGeom>
          <a:solidFill>
            <a:srgbClr val="0F5494"/>
          </a:solidFill>
          <a:ln w="25400" algn="ctr">
            <a:solidFill>
              <a:srgbClr val="0F5494"/>
            </a:solidFill>
            <a:miter lim="800000"/>
            <a:headEnd/>
            <a:tailEnd/>
          </a:ln>
          <a:effectLst>
            <a:outerShdw dist="23000" dir="5400000" rotWithShape="0">
              <a:srgbClr val="000000">
                <a:alpha val="34999"/>
              </a:srgbClr>
            </a:outerShdw>
          </a:effectLst>
        </p:spPr>
        <p:txBody>
          <a:bodyPr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>
              <a:solidFill>
                <a:schemeClr val="lt1"/>
              </a:solidFill>
              <a:latin typeface="+mn-lt"/>
            </a:endParaRPr>
          </a:p>
        </p:txBody>
      </p:sp>
      <p:pic>
        <p:nvPicPr>
          <p:cNvPr id="3086" name="Picture 6" descr="LOGO CE-EN-quadri.eps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57638" y="258763"/>
            <a:ext cx="1436687" cy="998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6" name="Rectangle 4"/>
          <p:cNvSpPr>
            <a:spLocks noGrp="1" noChangeArrowheads="1"/>
          </p:cNvSpPr>
          <p:nvPr>
            <p:ph type="ctrTitle"/>
          </p:nvPr>
        </p:nvSpPr>
        <p:spPr>
          <a:xfrm>
            <a:off x="3995738" y="2565400"/>
            <a:ext cx="5040312" cy="790575"/>
          </a:xfrm>
        </p:spPr>
        <p:txBody>
          <a:bodyPr/>
          <a:lstStyle>
            <a:lvl1pPr marL="3175">
              <a:defRPr sz="7600">
                <a:solidFill>
                  <a:srgbClr val="FFD624"/>
                </a:solidFill>
              </a:defRPr>
            </a:lvl1pPr>
          </a:lstStyle>
          <a:p>
            <a:pPr lvl="0"/>
            <a:r>
              <a:rPr lang="en-US" altLang="en-US" noProof="0" smtClean="0"/>
              <a:t>Click to edit Master title style</a:t>
            </a:r>
            <a:endParaRPr lang="en-GB" altLang="en-US" noProof="0" smtClean="0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611188" y="3716338"/>
            <a:ext cx="8532812" cy="1728787"/>
          </a:xfrm>
        </p:spPr>
        <p:txBody>
          <a:bodyPr/>
          <a:lstStyle>
            <a:lvl1pPr marL="0" indent="0">
              <a:buFontTx/>
              <a:buNone/>
              <a:defRPr sz="3000" b="1" i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altLang="en-US" noProof="0" smtClean="0"/>
              <a:t>Click to edit Master subtitle style</a:t>
            </a:r>
            <a:endParaRPr lang="en-GB" altLang="en-US" noProof="0" smtClean="0"/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dt" sz="half" idx="2"/>
          </p:nvPr>
        </p:nvSpPr>
        <p:spPr/>
        <p:txBody>
          <a:bodyPr/>
          <a:lstStyle>
            <a:lvl1pPr>
              <a:defRPr sz="1200" b="1">
                <a:solidFill>
                  <a:schemeClr val="bg1"/>
                </a:solidFill>
                <a:latin typeface="+mn-lt"/>
              </a:defRPr>
            </a:lvl1pPr>
          </a:lstStyle>
          <a:p>
            <a:endParaRPr lang="en-GB" altLang="en-US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  <a:latin typeface="+mn-lt"/>
              </a:defRPr>
            </a:lvl1pPr>
          </a:lstStyle>
          <a:p>
            <a:endParaRPr lang="en-GB" altLang="en-US"/>
          </a:p>
        </p:txBody>
      </p:sp>
      <p:sp>
        <p:nvSpPr>
          <p:cNvPr id="3080" name="Rectangle 8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  <a:latin typeface="+mn-lt"/>
              </a:defRPr>
            </a:lvl1pPr>
          </a:lstStyle>
          <a:p>
            <a:fld id="{F12943CE-A964-40F1-B2FA-FB836522817A}" type="slidenum">
              <a:rPr lang="en-GB" altLang="en-US"/>
              <a:pPr/>
              <a:t>‹#›</a:t>
            </a:fld>
            <a:endParaRPr lang="en-GB" altLang="en-US"/>
          </a:p>
        </p:txBody>
      </p:sp>
      <p:sp>
        <p:nvSpPr>
          <p:cNvPr id="7" name="Rectangle 6"/>
          <p:cNvSpPr/>
          <p:nvPr userDrawn="1"/>
        </p:nvSpPr>
        <p:spPr>
          <a:xfrm>
            <a:off x="4267200" y="6659563"/>
            <a:ext cx="611188" cy="215900"/>
          </a:xfrm>
          <a:prstGeom prst="rect">
            <a:avLst/>
          </a:prstGeom>
          <a:solidFill>
            <a:srgbClr val="133176"/>
          </a:solidFill>
          <a:ln>
            <a:solidFill>
              <a:srgbClr val="13317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3F7FC33-98D3-49E2-A5DB-AFCE7A5F8058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xmlns="" val="42631728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15113" y="1339850"/>
            <a:ext cx="2071687" cy="46815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95288" y="1339850"/>
            <a:ext cx="6067425" cy="46815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D10A6F0-7C4E-4A1A-A188-90AB92C26851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xmlns="" val="263389043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0" y="0"/>
            <a:ext cx="9144000" cy="989013"/>
          </a:xfrm>
          <a:prstGeom prst="rect">
            <a:avLst/>
          </a:prstGeom>
          <a:solidFill>
            <a:srgbClr val="0F5494"/>
          </a:solidFill>
          <a:ln>
            <a:solidFill>
              <a:srgbClr val="0F5494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 b="0"/>
          </a:p>
        </p:txBody>
      </p:sp>
      <p:pic>
        <p:nvPicPr>
          <p:cNvPr id="5" name="Picture 5" descr="LOGO CE-EN-NEG-quadri.ai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21125" y="3175"/>
            <a:ext cx="1511300" cy="1511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5"/>
          <p:cNvSpPr/>
          <p:nvPr userDrawn="1"/>
        </p:nvSpPr>
        <p:spPr>
          <a:xfrm>
            <a:off x="4262438" y="6669088"/>
            <a:ext cx="596900" cy="198437"/>
          </a:xfrm>
          <a:prstGeom prst="rect">
            <a:avLst/>
          </a:prstGeom>
          <a:solidFill>
            <a:srgbClr val="133176"/>
          </a:solidFill>
          <a:ln>
            <a:solidFill>
              <a:srgbClr val="13317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700" b="0" i="1" dirty="0">
                <a:solidFill>
                  <a:schemeClr val="bg1"/>
                </a:solidFill>
              </a:rPr>
              <a:t>Eurostat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8313" y="1556271"/>
            <a:ext cx="8229600" cy="9366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10" name="Content Placeholder 2"/>
          <p:cNvSpPr>
            <a:spLocks noGrp="1"/>
          </p:cNvSpPr>
          <p:nvPr>
            <p:ph idx="1"/>
          </p:nvPr>
        </p:nvSpPr>
        <p:spPr>
          <a:xfrm>
            <a:off x="457200" y="2564904"/>
            <a:ext cx="8229600" cy="3633788"/>
          </a:xfrm>
        </p:spPr>
        <p:txBody>
          <a:bodyPr/>
          <a:lstStyle>
            <a:lvl1pPr marL="342900" indent="-342900">
              <a:buClr>
                <a:srgbClr val="0F5494"/>
              </a:buClr>
              <a:buFont typeface="Arial" pitchFamily="34" charset="0"/>
              <a:buChar char="•"/>
              <a:defRPr i="0"/>
            </a:lvl1pPr>
            <a:lvl2pPr>
              <a:buClr>
                <a:srgbClr val="0F5494"/>
              </a:buClr>
              <a:defRPr/>
            </a:lvl2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133176"/>
                </a:solidFill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37288"/>
            <a:ext cx="2895600" cy="484187"/>
          </a:xfrm>
        </p:spPr>
        <p:txBody>
          <a:bodyPr/>
          <a:lstStyle>
            <a:lvl1pPr>
              <a:defRPr>
                <a:solidFill>
                  <a:srgbClr val="133176"/>
                </a:solidFill>
              </a:defRPr>
            </a:lvl1pPr>
          </a:lstStyle>
          <a:p>
            <a:pPr>
              <a:defRPr/>
            </a:pPr>
            <a:endParaRPr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133176"/>
                </a:solidFill>
              </a:defRPr>
            </a:lvl1pPr>
          </a:lstStyle>
          <a:p>
            <a:pPr>
              <a:defRPr/>
            </a:pPr>
            <a:fld id="{5C68772B-55BC-4951-A0B8-8C2CF7AB82AE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116481695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0" y="981075"/>
            <a:ext cx="9180513" cy="5876925"/>
          </a:xfrm>
          <a:prstGeom prst="rect">
            <a:avLst/>
          </a:prstGeom>
          <a:solidFill>
            <a:srgbClr val="0F5494"/>
          </a:solidFill>
          <a:ln w="25400" algn="ctr">
            <a:solidFill>
              <a:srgbClr val="0F5494"/>
            </a:solidFill>
            <a:miter lim="800000"/>
            <a:headEnd/>
            <a:tailEnd/>
          </a:ln>
          <a:effectLst>
            <a:outerShdw dist="23000" dir="5400000" rotWithShape="0">
              <a:srgbClr val="000000">
                <a:alpha val="34998"/>
              </a:srgbClr>
            </a:outerShdw>
          </a:effectLst>
        </p:spPr>
        <p:txBody>
          <a:bodyPr anchor="ctr"/>
          <a:lstStyle>
            <a:lvl1pPr defTabSz="457200" eaLnBrk="0" hangingPunct="0">
              <a:defRPr sz="1200">
                <a:solidFill>
                  <a:srgbClr val="0F5494"/>
                </a:solidFill>
                <a:latin typeface="Verdana" pitchFamily="34" charset="0"/>
              </a:defRPr>
            </a:lvl1pPr>
            <a:lvl2pPr marL="742950" indent="-285750" defTabSz="457200" eaLnBrk="0" hangingPunct="0">
              <a:defRPr sz="1200">
                <a:solidFill>
                  <a:srgbClr val="0F5494"/>
                </a:solidFill>
                <a:latin typeface="Verdana" pitchFamily="34" charset="0"/>
              </a:defRPr>
            </a:lvl2pPr>
            <a:lvl3pPr marL="1143000" indent="-228600" defTabSz="457200" eaLnBrk="0" hangingPunct="0">
              <a:defRPr sz="1200">
                <a:solidFill>
                  <a:srgbClr val="0F5494"/>
                </a:solidFill>
                <a:latin typeface="Verdana" pitchFamily="34" charset="0"/>
              </a:defRPr>
            </a:lvl3pPr>
            <a:lvl4pPr marL="1600200" indent="-228600" defTabSz="457200" eaLnBrk="0" hangingPunct="0">
              <a:defRPr sz="1200">
                <a:solidFill>
                  <a:srgbClr val="0F5494"/>
                </a:solidFill>
                <a:latin typeface="Verdana" pitchFamily="34" charset="0"/>
              </a:defRPr>
            </a:lvl4pPr>
            <a:lvl5pPr marL="2057400" indent="-228600" defTabSz="457200" eaLnBrk="0" hangingPunct="0">
              <a:defRPr sz="1200">
                <a:solidFill>
                  <a:srgbClr val="0F5494"/>
                </a:solidFill>
                <a:latin typeface="Verdana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F5494"/>
                </a:solidFill>
                <a:latin typeface="Verdana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F5494"/>
                </a:solidFill>
                <a:latin typeface="Verdana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F5494"/>
                </a:solidFill>
                <a:latin typeface="Verdana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F5494"/>
                </a:solidFill>
                <a:latin typeface="Verdana" pitchFamily="34" charset="0"/>
              </a:defRPr>
            </a:lvl9pPr>
          </a:lstStyle>
          <a:p>
            <a:pPr algn="ctr" eaLnBrk="1" hangingPunct="1">
              <a:defRPr/>
            </a:pPr>
            <a:endParaRPr lang="en-US" altLang="en-US" sz="1800" smtClean="0">
              <a:solidFill>
                <a:srgbClr val="FFFFFF"/>
              </a:solidFill>
            </a:endParaRPr>
          </a:p>
        </p:txBody>
      </p:sp>
      <p:pic>
        <p:nvPicPr>
          <p:cNvPr id="5" name="Picture 6" descr="LOGO CE-EN-quadri.eps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57638" y="258763"/>
            <a:ext cx="1436687" cy="998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5"/>
          <p:cNvSpPr/>
          <p:nvPr userDrawn="1"/>
        </p:nvSpPr>
        <p:spPr>
          <a:xfrm>
            <a:off x="4267200" y="6659563"/>
            <a:ext cx="611188" cy="215900"/>
          </a:xfrm>
          <a:prstGeom prst="rect">
            <a:avLst/>
          </a:prstGeom>
          <a:solidFill>
            <a:srgbClr val="133176"/>
          </a:solidFill>
          <a:ln>
            <a:solidFill>
              <a:srgbClr val="13317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900" i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Eurostat</a:t>
            </a:r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ctrTitle"/>
          </p:nvPr>
        </p:nvSpPr>
        <p:spPr>
          <a:xfrm>
            <a:off x="3995738" y="2565400"/>
            <a:ext cx="5040312" cy="790575"/>
          </a:xfrm>
        </p:spPr>
        <p:txBody>
          <a:bodyPr/>
          <a:lstStyle>
            <a:lvl1pPr marL="3175">
              <a:defRPr sz="7600">
                <a:solidFill>
                  <a:srgbClr val="FFD624"/>
                </a:solidFill>
              </a:defRPr>
            </a:lvl1pPr>
          </a:lstStyle>
          <a:p>
            <a:pPr lvl="0"/>
            <a:r>
              <a:rPr lang="en-US" altLang="en-US" noProof="0" smtClean="0"/>
              <a:t>Click to edit Master title style</a:t>
            </a:r>
            <a:endParaRPr lang="en-GB" altLang="en-US" noProof="0" smtClean="0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611188" y="3716338"/>
            <a:ext cx="8532812" cy="1728787"/>
          </a:xfrm>
        </p:spPr>
        <p:txBody>
          <a:bodyPr/>
          <a:lstStyle>
            <a:lvl1pPr marL="0" indent="0">
              <a:buFontTx/>
              <a:buNone/>
              <a:defRPr sz="3000" b="1" i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altLang="en-US" noProof="0" smtClean="0"/>
              <a:t>Click to edit Master subtitle style</a:t>
            </a:r>
            <a:endParaRPr lang="en-GB" altLang="en-US" noProof="0" smtClean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z="1200" b="1">
                <a:solidFill>
                  <a:schemeClr val="bg1"/>
                </a:solidFill>
                <a:latin typeface="+mn-lt"/>
              </a:defRPr>
            </a:lvl1pPr>
          </a:lstStyle>
          <a:p>
            <a:pPr>
              <a:defRPr/>
            </a:pPr>
            <a:endParaRPr lang="en-GB" altLang="en-US">
              <a:solidFill>
                <a:srgbClr val="FFFFFF"/>
              </a:solidFill>
            </a:endParaRPr>
          </a:p>
        </p:txBody>
      </p:sp>
      <p:sp>
        <p:nvSpPr>
          <p:cNvPr id="8" name="Rectangle 7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  <a:latin typeface="+mn-lt"/>
              </a:defRPr>
            </a:lvl1pPr>
          </a:lstStyle>
          <a:p>
            <a:pPr>
              <a:defRPr/>
            </a:pPr>
            <a:endParaRPr lang="en-GB" altLang="en-US">
              <a:solidFill>
                <a:srgbClr val="FFFFFF"/>
              </a:solidFill>
            </a:endParaRPr>
          </a:p>
        </p:txBody>
      </p:sp>
      <p:sp>
        <p:nvSpPr>
          <p:cNvPr id="9" name="Rectangle 8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  <a:latin typeface="+mn-lt"/>
              </a:defRPr>
            </a:lvl1pPr>
          </a:lstStyle>
          <a:p>
            <a:pPr>
              <a:defRPr/>
            </a:pPr>
            <a:fld id="{0552A23E-B8AB-498D-A4E7-CFB7AF549012}" type="slidenum">
              <a:rPr lang="en-GB" alt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GB" alt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0501287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1852418-E5C5-486F-A423-126BE5E29686}" type="slidenum">
              <a:rPr lang="en-GB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GB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2276067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0AC4436-2DE5-45B4-A00B-F6E895B38F51}" type="slidenum">
              <a:rPr lang="en-GB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GB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3732600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2492375"/>
            <a:ext cx="4038600" cy="35290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492375"/>
            <a:ext cx="4038600" cy="35290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30DE62-BDD5-4BA1-B1AD-359F35765308}" type="slidenum">
              <a:rPr lang="en-GB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GB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6445984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F124FE-1A4D-469E-822A-027243AD196E}" type="slidenum">
              <a:rPr lang="en-GB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GB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4704353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F7EEEEA-0A5C-4C76-ACA5-D7FE50EB483C}" type="slidenum">
              <a:rPr lang="en-GB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GB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6796846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E1302D0-347E-4BDE-BDEE-9CD4ECEAEEE9}" type="slidenum">
              <a:rPr lang="en-GB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GB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66066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BD4947C-DF43-4C22-B1A6-21680D7D80ED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xmlns="" val="308500007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071D066-96CB-453A-B647-B07B8554B865}" type="slidenum">
              <a:rPr lang="en-GB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GB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4724851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n-GB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A87B067-48C4-4F27-B8A6-65BCEB77F023}" type="slidenum">
              <a:rPr lang="en-GB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GB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80548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5BD59CF-AE2B-433B-9510-3E0892AB9D44}" type="slidenum">
              <a:rPr lang="en-GB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GB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1086845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15113" y="1339850"/>
            <a:ext cx="2071687" cy="46815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95288" y="1339850"/>
            <a:ext cx="6067425" cy="46815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B1025E5-4270-499C-9B10-522E7EF272B4}" type="slidenum">
              <a:rPr lang="en-GB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GB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900178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1EFEB46-217F-4A08-9D15-C0B89BFB6DD9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xmlns="" val="25334287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2492375"/>
            <a:ext cx="4038600" cy="35290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492375"/>
            <a:ext cx="4038600" cy="35290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31A6F44-D348-4B37-9622-3F33644CEC29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xmlns="" val="42613809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CFDB07C-D9E1-4B88-978D-96412F2C4A27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xmlns="" val="27061177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47170C2-9822-47C6-9592-B0DEB5549466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xmlns="" val="22653147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D497226-D061-48BF-AD65-0C13B62F842E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xmlns="" val="37522667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E83A9CF-972A-4855-8BF2-27BE93127F5E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xmlns="" val="23246940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B650831-CD22-4347-B49D-2E8F27FCD642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xmlns="" val="41064929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image" Target="../media/image4.png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95288" y="1339850"/>
            <a:ext cx="8229600" cy="936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smtClean="0"/>
              <a:t>Title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2492375"/>
            <a:ext cx="8229600" cy="3529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BE" altLang="en-US" smtClean="0"/>
              <a:t>Second level</a:t>
            </a:r>
            <a:endParaRPr lang="en-GB" altLang="en-US" smtClean="0"/>
          </a:p>
          <a:p>
            <a:pPr lvl="1"/>
            <a:r>
              <a:rPr lang="en-GB" altLang="en-US" smtClean="0"/>
              <a:t>Third level</a:t>
            </a:r>
          </a:p>
          <a:p>
            <a:pPr lvl="2"/>
            <a:r>
              <a:rPr lang="en-GB" altLang="en-US" smtClean="0"/>
              <a:t>- Fourth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schemeClr val="tx1"/>
                </a:solidFill>
                <a:latin typeface="Arial" charset="0"/>
              </a:defRPr>
            </a:lvl1pPr>
          </a:lstStyle>
          <a:p>
            <a:endParaRPr lang="en-GB" alt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schemeClr val="tx1"/>
                </a:solidFill>
                <a:latin typeface="Arial" charset="0"/>
              </a:defRPr>
            </a:lvl1pPr>
          </a:lstStyle>
          <a:p>
            <a:endParaRPr lang="en-GB" alt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chemeClr val="tx1"/>
                </a:solidFill>
                <a:latin typeface="Arial" charset="0"/>
              </a:defRPr>
            </a:lvl1pPr>
          </a:lstStyle>
          <a:p>
            <a:fld id="{803B9730-1609-48B4-985D-588EE41239D0}" type="slidenum">
              <a:rPr lang="en-GB" altLang="en-US"/>
              <a:pPr/>
              <a:t>‹#›</a:t>
            </a:fld>
            <a:endParaRPr lang="en-GB" altLang="en-US"/>
          </a:p>
        </p:txBody>
      </p:sp>
      <p:sp>
        <p:nvSpPr>
          <p:cNvPr id="15" name="Rectangle 14"/>
          <p:cNvSpPr/>
          <p:nvPr/>
        </p:nvSpPr>
        <p:spPr>
          <a:xfrm>
            <a:off x="0" y="0"/>
            <a:ext cx="9144000" cy="957263"/>
          </a:xfrm>
          <a:prstGeom prst="rect">
            <a:avLst/>
          </a:prstGeom>
          <a:solidFill>
            <a:srgbClr val="0F5494"/>
          </a:solidFill>
          <a:ln>
            <a:solidFill>
              <a:srgbClr val="0F5494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/>
          </a:p>
        </p:txBody>
      </p:sp>
      <p:sp>
        <p:nvSpPr>
          <p:cNvPr id="7" name="Rectangle 6"/>
          <p:cNvSpPr/>
          <p:nvPr/>
        </p:nvSpPr>
        <p:spPr>
          <a:xfrm>
            <a:off x="4262438" y="6659563"/>
            <a:ext cx="611187" cy="198437"/>
          </a:xfrm>
          <a:prstGeom prst="rect">
            <a:avLst/>
          </a:prstGeom>
          <a:solidFill>
            <a:srgbClr val="133176"/>
          </a:solidFill>
          <a:ln>
            <a:solidFill>
              <a:srgbClr val="13317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/>
          </a:p>
        </p:txBody>
      </p:sp>
      <p:pic>
        <p:nvPicPr>
          <p:cNvPr id="1041" name="Picture 17" descr="LOGO CE_Vertical_EN_NEG_quadri_HR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57638" y="258763"/>
            <a:ext cx="1436687" cy="10048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marL="358775" algn="l" rtl="0" eaLnBrk="1" fontAlgn="base" hangingPunct="1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+mj-lt"/>
          <a:ea typeface="+mj-ea"/>
          <a:cs typeface="+mj-cs"/>
        </a:defRPr>
      </a:lvl1pPr>
      <a:lvl2pPr marL="358775" algn="l" rtl="0" eaLnBrk="1" fontAlgn="base" hangingPunct="1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2pPr>
      <a:lvl3pPr marL="358775" algn="l" rtl="0" eaLnBrk="1" fontAlgn="base" hangingPunct="1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3pPr>
      <a:lvl4pPr marL="358775" algn="l" rtl="0" eaLnBrk="1" fontAlgn="base" hangingPunct="1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4pPr>
      <a:lvl5pPr marL="358775" algn="l" rtl="0" eaLnBrk="1" fontAlgn="base" hangingPunct="1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5pPr>
      <a:lvl6pPr marL="815975" algn="l" rtl="0" eaLnBrk="1" fontAlgn="base" hangingPunct="1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6pPr>
      <a:lvl7pPr marL="1273175" algn="l" rtl="0" eaLnBrk="1" fontAlgn="base" hangingPunct="1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7pPr>
      <a:lvl8pPr marL="1730375" algn="l" rtl="0" eaLnBrk="1" fontAlgn="base" hangingPunct="1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8pPr>
      <a:lvl9pPr marL="2187575" algn="l" rtl="0" eaLnBrk="1" fontAlgn="base" hangingPunct="1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bg1"/>
        </a:buClr>
        <a:buChar char="•"/>
        <a:defRPr sz="2400" i="1">
          <a:solidFill>
            <a:srgbClr val="0F5494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rgbClr val="009FBA"/>
        </a:buClr>
        <a:buChar char="•"/>
        <a:defRPr sz="2000" b="1">
          <a:solidFill>
            <a:srgbClr val="0F5494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defRPr sz="1400">
          <a:solidFill>
            <a:srgbClr val="0F5494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Arial" charset="0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95288" y="1339850"/>
            <a:ext cx="8229600" cy="936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smtClean="0"/>
              <a:t>Title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2492375"/>
            <a:ext cx="8229600" cy="3529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BE" altLang="en-US" smtClean="0"/>
              <a:t>Second level</a:t>
            </a:r>
            <a:endParaRPr lang="en-GB" altLang="en-US" smtClean="0"/>
          </a:p>
          <a:p>
            <a:pPr lvl="1"/>
            <a:r>
              <a:rPr lang="en-GB" altLang="en-US" smtClean="0"/>
              <a:t>Third level</a:t>
            </a:r>
          </a:p>
          <a:p>
            <a:pPr lvl="2"/>
            <a:r>
              <a:rPr lang="en-GB" altLang="en-US" smtClean="0"/>
              <a:t>- Fourth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GB" altLang="en-US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GB" altLang="en-US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fld id="{B735B4FD-A719-4043-9798-BE3D132268A7}" type="slidenum">
              <a:rPr lang="en-GB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GB" altLang="en-US">
              <a:solidFill>
                <a:srgbClr val="000000"/>
              </a:solidFill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0" y="0"/>
            <a:ext cx="9144000" cy="957263"/>
          </a:xfrm>
          <a:prstGeom prst="rect">
            <a:avLst/>
          </a:prstGeom>
          <a:solidFill>
            <a:srgbClr val="0F5494"/>
          </a:solidFill>
          <a:ln>
            <a:solidFill>
              <a:srgbClr val="0F5494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>
              <a:solidFill>
                <a:srgbClr val="FFFFFF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4262438" y="6659563"/>
            <a:ext cx="611187" cy="198437"/>
          </a:xfrm>
          <a:prstGeom prst="rect">
            <a:avLst/>
          </a:prstGeom>
          <a:solidFill>
            <a:srgbClr val="133176"/>
          </a:solidFill>
          <a:ln>
            <a:solidFill>
              <a:srgbClr val="13317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>
              <a:solidFill>
                <a:srgbClr val="FFFFFF"/>
              </a:solidFill>
            </a:endParaRPr>
          </a:p>
        </p:txBody>
      </p:sp>
      <p:pic>
        <p:nvPicPr>
          <p:cNvPr id="1033" name="Picture 17" descr="LOGO CE_Vertical_EN_NEG_quadri_HR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57638" y="258763"/>
            <a:ext cx="1436687" cy="1004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6692650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txStyles>
    <p:titleStyle>
      <a:lvl1pPr marL="358775" indent="-358775"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+mj-lt"/>
          <a:ea typeface="+mj-ea"/>
          <a:cs typeface="+mj-cs"/>
        </a:defRPr>
      </a:lvl1pPr>
      <a:lvl2pPr marL="358775" indent="-358775"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2pPr>
      <a:lvl3pPr marL="358775" indent="-358775"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3pPr>
      <a:lvl4pPr marL="358775" indent="-358775"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4pPr>
      <a:lvl5pPr marL="358775" indent="-358775"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5pPr>
      <a:lvl6pPr marL="815975" algn="l" rtl="0" eaLnBrk="1" fontAlgn="base" hangingPunct="1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6pPr>
      <a:lvl7pPr marL="1273175" algn="l" rtl="0" eaLnBrk="1" fontAlgn="base" hangingPunct="1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7pPr>
      <a:lvl8pPr marL="1730375" algn="l" rtl="0" eaLnBrk="1" fontAlgn="base" hangingPunct="1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8pPr>
      <a:lvl9pPr marL="2187575" algn="l" rtl="0" eaLnBrk="1" fontAlgn="base" hangingPunct="1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bg1"/>
        </a:buClr>
        <a:buChar char="•"/>
        <a:defRPr sz="2400" i="1">
          <a:solidFill>
            <a:srgbClr val="0F5494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009FBA"/>
        </a:buClr>
        <a:buChar char="•"/>
        <a:defRPr sz="2000" b="1">
          <a:solidFill>
            <a:srgbClr val="0F5494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defRPr sz="1400">
          <a:solidFill>
            <a:srgbClr val="0F5494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Arial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2"/>
          <p:cNvSpPr txBox="1">
            <a:spLocks/>
          </p:cNvSpPr>
          <p:nvPr/>
        </p:nvSpPr>
        <p:spPr bwMode="auto">
          <a:xfrm>
            <a:off x="107950" y="5445125"/>
            <a:ext cx="9036050" cy="1008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0" indent="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FontTx/>
              <a:buNone/>
              <a:defRPr sz="3000" b="1" i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9FBA"/>
              </a:buClr>
              <a:buChar char="•"/>
              <a:defRPr sz="2000" b="1">
                <a:solidFill>
                  <a:srgbClr val="0F5494"/>
                </a:solidFill>
                <a:latin typeface="+mn-lt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defRPr sz="1400">
                <a:solidFill>
                  <a:srgbClr val="0F5494"/>
                </a:solidFill>
                <a:latin typeface="+mn-lt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buClr>
                <a:srgbClr val="FFFFFF"/>
              </a:buClr>
              <a:defRPr/>
            </a:pPr>
            <a:endParaRPr lang="en-GB" altLang="en-US" sz="3200" kern="0" dirty="0" smtClean="0">
              <a:solidFill>
                <a:srgbClr val="FFFFFF"/>
              </a:solidFill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 bwMode="auto">
          <a:xfrm>
            <a:off x="107950" y="2204864"/>
            <a:ext cx="8280400" cy="2016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marL="3175" indent="-358775" algn="l" rtl="0" eaLnBrk="0" fontAlgn="base" hangingPunct="0">
              <a:spcBef>
                <a:spcPct val="0"/>
              </a:spcBef>
              <a:spcAft>
                <a:spcPct val="0"/>
              </a:spcAft>
              <a:defRPr sz="7600" b="1">
                <a:solidFill>
                  <a:srgbClr val="FFD624"/>
                </a:solidFill>
                <a:latin typeface="+mj-lt"/>
                <a:ea typeface="+mj-ea"/>
                <a:cs typeface="+mj-cs"/>
              </a:defRPr>
            </a:lvl1pPr>
            <a:lvl2pPr marL="358775" indent="-358775"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pitchFamily="34" charset="0"/>
              </a:defRPr>
            </a:lvl2pPr>
            <a:lvl3pPr marL="358775" indent="-358775"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pitchFamily="34" charset="0"/>
              </a:defRPr>
            </a:lvl3pPr>
            <a:lvl4pPr marL="358775" indent="-358775"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pitchFamily="34" charset="0"/>
              </a:defRPr>
            </a:lvl4pPr>
            <a:lvl5pPr marL="358775" indent="-358775"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pitchFamily="34" charset="0"/>
              </a:defRPr>
            </a:lvl5pPr>
            <a:lvl6pPr marL="815975" algn="l" rtl="0" eaLnBrk="1" fontAlgn="base" hangingPunct="1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pitchFamily="34" charset="0"/>
              </a:defRPr>
            </a:lvl6pPr>
            <a:lvl7pPr marL="1273175" algn="l" rtl="0" eaLnBrk="1" fontAlgn="base" hangingPunct="1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pitchFamily="34" charset="0"/>
              </a:defRPr>
            </a:lvl7pPr>
            <a:lvl8pPr marL="1730375" algn="l" rtl="0" eaLnBrk="1" fontAlgn="base" hangingPunct="1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pitchFamily="34" charset="0"/>
              </a:defRPr>
            </a:lvl8pPr>
            <a:lvl9pPr marL="2187575" algn="l" rtl="0" eaLnBrk="1" fontAlgn="base" hangingPunct="1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en-US" altLang="en-US" sz="4400" kern="0" dirty="0" smtClean="0"/>
              <a:t>Introduction to NUTS</a:t>
            </a:r>
          </a:p>
          <a:p>
            <a:pPr eaLnBrk="1" hangingPunct="1"/>
            <a:r>
              <a:rPr lang="en-US" altLang="en-US" sz="2400" kern="0" dirty="0" smtClean="0"/>
              <a:t>Nomenclature of territorial units for statistics</a:t>
            </a:r>
            <a:endParaRPr lang="en-GB" altLang="en-US" sz="2400" kern="0" dirty="0" smtClean="0"/>
          </a:p>
        </p:txBody>
      </p:sp>
      <p:sp>
        <p:nvSpPr>
          <p:cNvPr id="7" name="Content Placeholder 2"/>
          <p:cNvSpPr txBox="1">
            <a:spLocks/>
          </p:cNvSpPr>
          <p:nvPr/>
        </p:nvSpPr>
        <p:spPr bwMode="auto">
          <a:xfrm>
            <a:off x="323528" y="5013176"/>
            <a:ext cx="7272337" cy="1368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FontTx/>
              <a:buNone/>
              <a:defRPr sz="3000" b="1" i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9FBA"/>
              </a:buClr>
              <a:buChar char="•"/>
              <a:defRPr sz="2000" b="1">
                <a:solidFill>
                  <a:srgbClr val="0F5494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defRPr sz="1400">
                <a:solidFill>
                  <a:srgbClr val="0F5494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altLang="en-US" sz="1800" kern="0" dirty="0" smtClean="0"/>
              <a:t>Oliver MUELLER, EUROSTAT</a:t>
            </a:r>
            <a:endParaRPr lang="en-GB" altLang="en-US" sz="1800" kern="0" dirty="0" smtClean="0"/>
          </a:p>
        </p:txBody>
      </p:sp>
    </p:spTree>
    <p:extLst>
      <p:ext uri="{BB962C8B-B14F-4D97-AF65-F5344CB8AC3E}">
        <p14:creationId xmlns:p14="http://schemas.microsoft.com/office/powerpoint/2010/main" xmlns="" val="363611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993000"/>
            <a:ext cx="8229600" cy="936625"/>
          </a:xfrm>
        </p:spPr>
        <p:txBody>
          <a:bodyPr/>
          <a:lstStyle/>
          <a:p>
            <a:r>
              <a:rPr lang="en-US" sz="1800" dirty="0" smtClean="0"/>
              <a:t>HTS (Historical time series) Implementing Regulation</a:t>
            </a:r>
            <a:endParaRPr lang="en-GB" sz="1800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2689441679"/>
              </p:ext>
            </p:extLst>
          </p:nvPr>
        </p:nvGraphicFramePr>
        <p:xfrm>
          <a:off x="19224" y="2018585"/>
          <a:ext cx="5686786" cy="411319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28453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11755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284698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21644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effectLst/>
                        </a:rPr>
                        <a:t>Domain</a:t>
                      </a:r>
                      <a:endParaRPr lang="en-GB" sz="1000" b="1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29982" marR="29982" marT="0" marB="0" anchor="ctr"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effectLst/>
                        </a:rPr>
                        <a:t>NUTS level 2</a:t>
                      </a:r>
                      <a:endParaRPr lang="en-GB" sz="1000" b="1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29982" marR="29982" marT="0" marB="0" anchor="ctr"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effectLst/>
                        </a:rPr>
                        <a:t>NUTS level 3</a:t>
                      </a:r>
                      <a:endParaRPr lang="en-GB" sz="1000" b="1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29982" marR="29982" marT="0" marB="0" anchor="ctr">
                    <a:solidFill>
                      <a:srgbClr val="99C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73782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GB" sz="1000" dirty="0">
                          <a:effectLst/>
                        </a:rPr>
                        <a:t>Agriculture </a:t>
                      </a:r>
                      <a:endParaRPr lang="en-GB" sz="10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29982" marR="29982" marT="0" marB="0">
                    <a:solidFill>
                      <a:srgbClr val="BDDE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GB" sz="1000" dirty="0">
                          <a:effectLst/>
                        </a:rPr>
                        <a:t>2013</a:t>
                      </a:r>
                      <a:endParaRPr lang="en-GB" sz="10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29982" marR="29982" marT="0" marB="0">
                    <a:solidFill>
                      <a:srgbClr val="BDDE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GB" sz="1000" dirty="0">
                          <a:effectLst/>
                        </a:rPr>
                        <a:t> </a:t>
                      </a:r>
                      <a:endParaRPr lang="en-GB" sz="10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29982" marR="29982" marT="0" marB="0">
                    <a:solidFill>
                      <a:srgbClr val="BDDE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90582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GB" sz="1000" dirty="0">
                          <a:effectLst/>
                        </a:rPr>
                        <a:t>Demography – population, live births, deaths</a:t>
                      </a:r>
                      <a:endParaRPr lang="en-GB" sz="10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29982" marR="29982" marT="0" marB="0">
                    <a:solidFill>
                      <a:srgbClr val="BDDE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GB" sz="1000" dirty="0" smtClean="0">
                          <a:effectLst/>
                        </a:rPr>
                        <a:t>1990(1)</a:t>
                      </a:r>
                      <a:endParaRPr lang="en-GB" sz="10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29982" marR="29982" marT="0" marB="0">
                    <a:solidFill>
                      <a:srgbClr val="BDDE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GB" sz="1000" dirty="0" smtClean="0">
                          <a:effectLst/>
                        </a:rPr>
                        <a:t>1990(2)</a:t>
                      </a:r>
                      <a:endParaRPr lang="en-GB" sz="10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29982" marR="29982" marT="0" marB="0">
                    <a:solidFill>
                      <a:srgbClr val="BDDE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73782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GB" sz="1000">
                          <a:effectLst/>
                        </a:rPr>
                        <a:t>Labour market - employment, unemployment</a:t>
                      </a:r>
                      <a:endParaRPr lang="en-GB" sz="10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29982" marR="29982" marT="0" marB="0">
                    <a:solidFill>
                      <a:srgbClr val="BDDE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GB" sz="1000" dirty="0">
                          <a:effectLst/>
                        </a:rPr>
                        <a:t>2013</a:t>
                      </a:r>
                      <a:endParaRPr lang="en-GB" sz="10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29982" marR="29982" marT="0" marB="0">
                    <a:solidFill>
                      <a:srgbClr val="BDDE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GB" sz="1000" dirty="0" smtClean="0">
                          <a:effectLst/>
                        </a:rPr>
                        <a:t>2013(3)</a:t>
                      </a:r>
                      <a:endParaRPr lang="en-GB" sz="10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29982" marR="29982" marT="0" marB="0">
                    <a:solidFill>
                      <a:srgbClr val="BDDE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73782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GB" sz="1000" dirty="0">
                          <a:effectLst/>
                        </a:rPr>
                        <a:t>Education</a:t>
                      </a:r>
                      <a:endParaRPr lang="en-GB" sz="10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29982" marR="29982" marT="0" marB="0">
                    <a:solidFill>
                      <a:srgbClr val="BDDE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GB" sz="1000" dirty="0">
                          <a:effectLst/>
                        </a:rPr>
                        <a:t>2013</a:t>
                      </a:r>
                      <a:endParaRPr lang="en-GB" sz="10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29982" marR="29982" marT="0" marB="0">
                    <a:solidFill>
                      <a:srgbClr val="BDDE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GB" sz="1000" dirty="0">
                          <a:effectLst/>
                        </a:rPr>
                        <a:t> </a:t>
                      </a:r>
                      <a:endParaRPr lang="en-GB" sz="10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29982" marR="29982" marT="0" marB="0">
                    <a:solidFill>
                      <a:srgbClr val="BDDE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73782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GB" sz="1000">
                          <a:effectLst/>
                        </a:rPr>
                        <a:t>Environment –  waste treatment facilities</a:t>
                      </a:r>
                      <a:endParaRPr lang="en-GB" sz="10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29982" marR="29982" marT="0" marB="0">
                    <a:solidFill>
                      <a:srgbClr val="BDDE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GB" sz="1000" dirty="0">
                          <a:effectLst/>
                        </a:rPr>
                        <a:t>2014</a:t>
                      </a:r>
                      <a:endParaRPr lang="en-GB" sz="10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29982" marR="29982" marT="0" marB="0">
                    <a:solidFill>
                      <a:srgbClr val="BDDE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GB" sz="1000" dirty="0">
                          <a:effectLst/>
                        </a:rPr>
                        <a:t> </a:t>
                      </a:r>
                      <a:endParaRPr lang="en-GB" sz="10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29982" marR="29982" marT="0" marB="0">
                    <a:solidFill>
                      <a:srgbClr val="BDDE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73782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GB" sz="1000" dirty="0">
                          <a:effectLst/>
                        </a:rPr>
                        <a:t>Health – causes of death</a:t>
                      </a:r>
                      <a:endParaRPr lang="en-GB" sz="10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29982" marR="29982" marT="0" marB="0">
                    <a:solidFill>
                      <a:srgbClr val="BDDE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GB" sz="1000" dirty="0" smtClean="0">
                          <a:effectLst/>
                        </a:rPr>
                        <a:t>1997(4)</a:t>
                      </a:r>
                      <a:endParaRPr lang="en-GB" sz="10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29982" marR="29982" marT="0" marB="0">
                    <a:solidFill>
                      <a:srgbClr val="BDDE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GB" sz="1000" dirty="0">
                          <a:effectLst/>
                        </a:rPr>
                        <a:t> </a:t>
                      </a:r>
                      <a:endParaRPr lang="en-GB" sz="10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29982" marR="29982" marT="0" marB="0">
                    <a:solidFill>
                      <a:srgbClr val="BDDE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73782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GB" sz="1000" dirty="0">
                          <a:effectLst/>
                        </a:rPr>
                        <a:t>Health – infrastructure</a:t>
                      </a:r>
                      <a:endParaRPr lang="en-GB" sz="10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29982" marR="29982" marT="0" marB="0">
                    <a:solidFill>
                      <a:srgbClr val="BDDE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GB" sz="1000" dirty="0" smtClean="0">
                          <a:effectLst/>
                        </a:rPr>
                        <a:t>1996(5)</a:t>
                      </a:r>
                      <a:endParaRPr lang="en-GB" sz="10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29982" marR="29982" marT="0" marB="0">
                    <a:solidFill>
                      <a:srgbClr val="BDDE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GB" sz="1000">
                          <a:effectLst/>
                        </a:rPr>
                        <a:t> </a:t>
                      </a:r>
                      <a:endParaRPr lang="en-GB" sz="10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29982" marR="29982" marT="0" marB="0">
                    <a:solidFill>
                      <a:srgbClr val="BDDE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73782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GB" sz="1000">
                          <a:effectLst/>
                        </a:rPr>
                        <a:t>Health – patients</a:t>
                      </a:r>
                      <a:endParaRPr lang="en-GB" sz="10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29982" marR="29982" marT="0" marB="0">
                    <a:solidFill>
                      <a:srgbClr val="BDDE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GB" sz="1000" dirty="0" smtClean="0">
                          <a:effectLst/>
                        </a:rPr>
                        <a:t>2003(6)</a:t>
                      </a:r>
                      <a:endParaRPr lang="en-GB" sz="10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29982" marR="29982" marT="0" marB="0">
                    <a:solidFill>
                      <a:srgbClr val="BDDE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GB" sz="1000">
                          <a:effectLst/>
                        </a:rPr>
                        <a:t> </a:t>
                      </a:r>
                      <a:endParaRPr lang="en-GB" sz="10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29982" marR="29982" marT="0" marB="0">
                    <a:solidFill>
                      <a:srgbClr val="BDDE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273782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GB" sz="1000">
                          <a:effectLst/>
                        </a:rPr>
                        <a:t>Information society</a:t>
                      </a:r>
                      <a:endParaRPr lang="en-GB" sz="10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29982" marR="29982" marT="0" marB="0">
                    <a:solidFill>
                      <a:srgbClr val="BDDE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GB" sz="1000" dirty="0" smtClean="0">
                          <a:effectLst/>
                        </a:rPr>
                        <a:t>2013(7)</a:t>
                      </a:r>
                      <a:endParaRPr lang="en-GB" sz="10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29982" marR="29982" marT="0" marB="0">
                    <a:solidFill>
                      <a:srgbClr val="BDDE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GB" sz="1000">
                          <a:effectLst/>
                        </a:rPr>
                        <a:t> </a:t>
                      </a:r>
                      <a:endParaRPr lang="en-GB" sz="10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29982" marR="29982" marT="0" marB="0">
                    <a:solidFill>
                      <a:srgbClr val="BDDE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  <a:tr h="38071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GB" sz="1000">
                          <a:effectLst/>
                        </a:rPr>
                        <a:t>Regional economic accounts: Household accounts</a:t>
                      </a:r>
                      <a:endParaRPr lang="en-GB" sz="10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29982" marR="29982" marT="0" marB="0">
                    <a:solidFill>
                      <a:srgbClr val="BDDE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GB" sz="1000" dirty="0">
                          <a:effectLst/>
                        </a:rPr>
                        <a:t>2000</a:t>
                      </a:r>
                      <a:endParaRPr lang="en-GB" sz="10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29982" marR="29982" marT="0" marB="0">
                    <a:solidFill>
                      <a:srgbClr val="BDDE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GB" sz="1000">
                          <a:effectLst/>
                        </a:rPr>
                        <a:t> </a:t>
                      </a:r>
                      <a:endParaRPr lang="en-GB" sz="10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29982" marR="29982" marT="0" marB="0">
                    <a:solidFill>
                      <a:srgbClr val="BDDE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0"/>
                  </a:ext>
                </a:extLst>
              </a:tr>
              <a:tr h="38071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GB" sz="1000">
                          <a:effectLst/>
                        </a:rPr>
                        <a:t>Regional economic accounts - Regional accounts</a:t>
                      </a:r>
                      <a:endParaRPr lang="en-GB" sz="10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29982" marR="29982" marT="0" marB="0">
                    <a:solidFill>
                      <a:srgbClr val="BDDE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GB" sz="1000" dirty="0">
                          <a:effectLst/>
                        </a:rPr>
                        <a:t>2000</a:t>
                      </a:r>
                      <a:endParaRPr lang="en-GB" sz="10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29982" marR="29982" marT="0" marB="0">
                    <a:solidFill>
                      <a:srgbClr val="BDDE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GB" sz="1000" dirty="0">
                          <a:effectLst/>
                        </a:rPr>
                        <a:t>2000</a:t>
                      </a:r>
                      <a:endParaRPr lang="en-GB" sz="10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29982" marR="29982" marT="0" marB="0">
                    <a:solidFill>
                      <a:srgbClr val="BDDE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1"/>
                  </a:ext>
                </a:extLst>
              </a:tr>
              <a:tr h="38071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GB" sz="1000">
                          <a:effectLst/>
                        </a:rPr>
                        <a:t>Science and technology - R&amp;D expenditure and staff</a:t>
                      </a:r>
                      <a:endParaRPr lang="en-GB" sz="10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29982" marR="29982" marT="0" marB="0">
                    <a:solidFill>
                      <a:srgbClr val="BDDE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GB" sz="1000">
                          <a:effectLst/>
                        </a:rPr>
                        <a:t>2015</a:t>
                      </a:r>
                      <a:endParaRPr lang="en-GB" sz="10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29982" marR="29982" marT="0" marB="0">
                    <a:solidFill>
                      <a:srgbClr val="BDDE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GB" sz="1000">
                          <a:effectLst/>
                        </a:rPr>
                        <a:t> </a:t>
                      </a:r>
                      <a:endParaRPr lang="en-GB" sz="10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29982" marR="29982" marT="0" marB="0">
                    <a:solidFill>
                      <a:srgbClr val="BDDE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2"/>
                  </a:ext>
                </a:extLst>
              </a:tr>
              <a:tr h="273782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GB" sz="1000">
                          <a:effectLst/>
                        </a:rPr>
                        <a:t>Tourism</a:t>
                      </a:r>
                      <a:endParaRPr lang="en-GB" sz="10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29982" marR="29982" marT="0" marB="0">
                    <a:solidFill>
                      <a:srgbClr val="BDDE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GB" sz="1000">
                          <a:effectLst/>
                        </a:rPr>
                        <a:t>2015</a:t>
                      </a:r>
                      <a:endParaRPr lang="en-GB" sz="10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29982" marR="29982" marT="0" marB="0">
                    <a:solidFill>
                      <a:srgbClr val="BDDE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GB" sz="1000" dirty="0">
                          <a:effectLst/>
                        </a:rPr>
                        <a:t> </a:t>
                      </a:r>
                      <a:endParaRPr lang="en-GB" sz="10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29982" marR="29982" marT="0" marB="0">
                    <a:solidFill>
                      <a:srgbClr val="BDDE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3"/>
                  </a:ext>
                </a:extLst>
              </a:tr>
            </a:tbl>
          </a:graphicData>
        </a:graphic>
      </p:graphicFrame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568136" y="1916832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cap="flat" cmpd="sng" algn="ctr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en-US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Required starting year by statistical domain</a:t>
            </a:r>
            <a:endParaRPr kumimoji="0" lang="en-GB" altLang="en-US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Verdana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/>
            </a:r>
            <a:br>
              <a:rPr kumimoji="0" lang="en-GB" alt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</a:br>
            <a:endParaRPr kumimoji="0" lang="en-GB" alt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5973067" y="2599780"/>
            <a:ext cx="3170933" cy="19389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cap="flat" cmpd="sng" algn="ctr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en-US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"/>
              </a:rPr>
              <a:t>[</a:t>
            </a:r>
            <a:r>
              <a:rPr kumimoji="0" lang="en-GB" altLang="en-US" b="0" i="0" u="none" strike="noStrike" cap="none" normalizeH="0" dirty="0" smtClean="0" bmk="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"/>
              </a:rPr>
              <a:t>1]</a:t>
            </a:r>
            <a:r>
              <a:rPr lang="en-GB" altLang="en-US" dirty="0" bmk="">
                <a:solidFill>
                  <a:schemeClr val="tx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GB" altLang="en-US" b="0" i="0" u="none" strike="noStrike" cap="none" normalizeH="0" dirty="0" smtClean="0" bmk="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Transmission is not mandatory for reference 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en-US" b="0" i="0" u="none" strike="noStrike" cap="none" normalizeH="0" dirty="0" smtClean="0" bmk="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years 1990 to 2012.</a:t>
            </a:r>
            <a:endParaRPr kumimoji="0" lang="en-GB" altLang="en-US" b="0" i="0" u="none" strike="noStrike" cap="none" normalizeH="0" dirty="0" smtClean="0" bmk="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en-US" b="0" i="0" u="none" strike="noStrike" cap="none" normalizeH="0" dirty="0" smtClean="0" bmk="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"/>
              </a:rPr>
              <a:t>[2]</a:t>
            </a:r>
            <a:r>
              <a:rPr kumimoji="0" lang="en-GB" altLang="en-US" b="0" i="0" u="none" strike="noStrike" cap="none" normalizeH="0" dirty="0" smtClean="0" bmk="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Transmission is not mandatory for reference 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en-US" b="0" i="0" u="none" strike="noStrike" cap="none" normalizeH="0" dirty="0" smtClean="0" bmk="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years 1990 to 2012.</a:t>
            </a:r>
            <a:endParaRPr kumimoji="0" lang="en-GB" altLang="en-US" b="0" i="0" u="none" strike="noStrike" cap="none" normalizeH="0" dirty="0" smtClean="0" bmk="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en-US" b="0" i="0" u="none" strike="noStrike" cap="none" normalizeH="0" dirty="0" smtClean="0" bmk="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"/>
              </a:rPr>
              <a:t>[3]</a:t>
            </a:r>
            <a:r>
              <a:rPr kumimoji="0" lang="en-GB" altLang="en-US" b="0" i="0" u="none" strike="noStrike" cap="none" normalizeH="0" dirty="0" smtClean="0" bmk="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altLang="en-US" b="0" i="0" u="none" strike="noStrike" cap="none" normalizeH="0" dirty="0" smtClean="0" bmk="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The transmission is not mandatory.</a:t>
            </a:r>
            <a:endParaRPr kumimoji="0" lang="en-GB" altLang="en-US" b="0" i="0" u="none" strike="noStrike" cap="none" normalizeH="0" dirty="0" smtClean="0" bmk="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en-US" b="0" i="0" u="none" strike="noStrike" cap="none" normalizeH="0" dirty="0" smtClean="0" bmk="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"/>
              </a:rPr>
              <a:t>[4]</a:t>
            </a:r>
            <a:r>
              <a:rPr lang="en-GB" altLang="en-US" dirty="0" bmk="">
                <a:solidFill>
                  <a:schemeClr val="tx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GB" altLang="en-US" b="0" i="0" u="none" strike="noStrike" cap="none" normalizeH="0" dirty="0" smtClean="0" bmk="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Transmission is not mandatory for reference 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en-US" b="0" i="0" u="none" strike="noStrike" cap="none" normalizeH="0" dirty="0" smtClean="0" bmk="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years 1997 to 2011.</a:t>
            </a:r>
            <a:endParaRPr kumimoji="0" lang="en-GB" altLang="en-US" b="0" i="0" u="none" strike="noStrike" cap="none" normalizeH="0" dirty="0" smtClean="0" bmk="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en-US" b="0" i="0" u="none" strike="noStrike" cap="none" normalizeH="0" dirty="0" smtClean="0" bmk="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"/>
              </a:rPr>
              <a:t>[5]</a:t>
            </a:r>
            <a:r>
              <a:rPr lang="en-GB" altLang="en-US" dirty="0" bmk="">
                <a:solidFill>
                  <a:schemeClr val="tx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altLang="en-US" b="0" i="0" u="none" strike="noStrike" cap="none" normalizeH="0" dirty="0" smtClean="0" bmk="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The transmission is not mandatory.</a:t>
            </a:r>
            <a:endParaRPr kumimoji="0" lang="en-GB" altLang="en-US" b="0" i="0" u="none" strike="noStrike" cap="none" normalizeH="0" dirty="0" smtClean="0" bmk="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en-US" b="0" i="0" u="none" strike="noStrike" cap="none" normalizeH="0" dirty="0" smtClean="0" bmk="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"/>
              </a:rPr>
              <a:t>[6]</a:t>
            </a:r>
            <a:r>
              <a:rPr kumimoji="0" lang="en-GB" altLang="en-US" b="0" i="0" u="none" strike="noStrike" cap="none" normalizeH="0" dirty="0" smtClean="0" bmk="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altLang="en-US" b="0" i="0" u="none" strike="noStrike" cap="none" normalizeH="0" dirty="0" smtClean="0" bmk="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The transmission is not mandatory.</a:t>
            </a:r>
            <a:endParaRPr kumimoji="0" lang="en-GB" altLang="en-US" b="0" i="0" u="none" strike="noStrike" cap="none" normalizeH="0" dirty="0" smtClean="0" bmk="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en-US" b="0" i="0" u="none" strike="noStrike" cap="none" normalizeH="0" dirty="0" smtClean="0" bmk="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"/>
              </a:rPr>
              <a:t>[7]</a:t>
            </a:r>
            <a:r>
              <a:rPr kumimoji="0" lang="en-GB" altLang="en-US" b="0" i="0" u="none" strike="noStrike" cap="none" normalizeH="0" dirty="0" smtClean="0" bmk="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altLang="en-US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The transmission is not mandatory.</a:t>
            </a:r>
            <a:endParaRPr kumimoji="0" lang="en-US" altLang="en-US" b="0" i="0" u="none" strike="noStrike" cap="none" normalizeH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390116" y="6167562"/>
            <a:ext cx="8561959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en-US" sz="2200" b="1" i="1" dirty="0" smtClean="0"/>
              <a:t>Art. 5(5) NUTS: only for "data already transmitted"!!</a:t>
            </a:r>
            <a:endParaRPr lang="en-US" altLang="en-US" sz="2200" b="1" i="1" dirty="0"/>
          </a:p>
        </p:txBody>
      </p:sp>
    </p:spTree>
    <p:extLst>
      <p:ext uri="{BB962C8B-B14F-4D97-AF65-F5344CB8AC3E}">
        <p14:creationId xmlns:p14="http://schemas.microsoft.com/office/powerpoint/2010/main" xmlns="" val="38982253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AutoShape 8" descr="209"/>
          <p:cNvSpPr>
            <a:spLocks noChangeAspect="1" noChangeArrowheads="1"/>
          </p:cNvSpPr>
          <p:nvPr/>
        </p:nvSpPr>
        <p:spPr bwMode="auto">
          <a:xfrm>
            <a:off x="2005013" y="2276475"/>
            <a:ext cx="5133975" cy="2305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lr>
                <a:schemeClr val="bg1"/>
              </a:buClr>
              <a:buChar char="•"/>
              <a:defRPr sz="2400" i="1">
                <a:solidFill>
                  <a:srgbClr val="0F5494"/>
                </a:solidFill>
                <a:latin typeface="Verdana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9FBA"/>
              </a:buClr>
              <a:buChar char="•"/>
              <a:defRPr sz="2000" b="1">
                <a:solidFill>
                  <a:srgbClr val="0F5494"/>
                </a:solidFill>
                <a:latin typeface="Verdana" pitchFamily="34" charset="0"/>
              </a:defRPr>
            </a:lvl2pPr>
            <a:lvl3pPr marL="1143000" indent="-228600" eaLnBrk="0" hangingPunct="0">
              <a:spcBef>
                <a:spcPct val="20000"/>
              </a:spcBef>
              <a:defRPr sz="1400">
                <a:solidFill>
                  <a:srgbClr val="0F5494"/>
                </a:solidFill>
                <a:latin typeface="Verdana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en-US" altLang="en-US" sz="7600" i="0">
              <a:solidFill>
                <a:srgbClr val="FFD624"/>
              </a:solidFill>
            </a:endParaRPr>
          </a:p>
        </p:txBody>
      </p:sp>
      <p:sp>
        <p:nvSpPr>
          <p:cNvPr id="20483" name="AutoShape 10" descr="209"/>
          <p:cNvSpPr>
            <a:spLocks noChangeAspect="1" noChangeArrowheads="1"/>
          </p:cNvSpPr>
          <p:nvPr/>
        </p:nvSpPr>
        <p:spPr bwMode="auto">
          <a:xfrm>
            <a:off x="190500" y="46038"/>
            <a:ext cx="5133975" cy="2305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lr>
                <a:schemeClr val="bg1"/>
              </a:buClr>
              <a:buChar char="•"/>
              <a:defRPr sz="2400" i="1">
                <a:solidFill>
                  <a:srgbClr val="0F5494"/>
                </a:solidFill>
                <a:latin typeface="Verdana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9FBA"/>
              </a:buClr>
              <a:buChar char="•"/>
              <a:defRPr sz="2000" b="1">
                <a:solidFill>
                  <a:srgbClr val="0F5494"/>
                </a:solidFill>
                <a:latin typeface="Verdana" pitchFamily="34" charset="0"/>
              </a:defRPr>
            </a:lvl2pPr>
            <a:lvl3pPr marL="1143000" indent="-228600" eaLnBrk="0" hangingPunct="0">
              <a:spcBef>
                <a:spcPct val="20000"/>
              </a:spcBef>
              <a:defRPr sz="1400">
                <a:solidFill>
                  <a:srgbClr val="0F5494"/>
                </a:solidFill>
                <a:latin typeface="Verdana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en-US" altLang="en-US" sz="7600" i="0">
              <a:solidFill>
                <a:srgbClr val="FFD624"/>
              </a:solidFill>
            </a:endParaRPr>
          </a:p>
        </p:txBody>
      </p:sp>
      <p:sp>
        <p:nvSpPr>
          <p:cNvPr id="11" name="Rectangle 3"/>
          <p:cNvSpPr txBox="1">
            <a:spLocks noChangeArrowheads="1"/>
          </p:cNvSpPr>
          <p:nvPr/>
        </p:nvSpPr>
        <p:spPr bwMode="auto">
          <a:xfrm>
            <a:off x="-13940" y="1989138"/>
            <a:ext cx="3806825" cy="462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lr>
                <a:srgbClr val="0F5494"/>
              </a:buClr>
              <a:buFont typeface="Arial" pitchFamily="34" charset="0"/>
              <a:buChar char="•"/>
              <a:defRPr sz="2400" i="1">
                <a:solidFill>
                  <a:srgbClr val="0F5494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Clr>
                <a:srgbClr val="0F5494"/>
              </a:buClr>
              <a:buChar char="•"/>
              <a:defRPr sz="2000" b="1">
                <a:solidFill>
                  <a:srgbClr val="0F5494"/>
                </a:solidFill>
                <a:latin typeface="+mn-lt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defRPr sz="1400">
                <a:solidFill>
                  <a:srgbClr val="0F5494"/>
                </a:solidFill>
                <a:latin typeface="+mn-lt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lnSpc>
                <a:spcPct val="80000"/>
              </a:lnSpc>
              <a:spcBef>
                <a:spcPts val="600"/>
              </a:spcBef>
              <a:buFont typeface="Courier New" panose="02070309020205020404" pitchFamily="49" charset="0"/>
              <a:buChar char="o"/>
              <a:defRPr/>
            </a:pPr>
            <a:r>
              <a:rPr lang="en-US" sz="2000" b="0" i="0" kern="0" dirty="0" smtClean="0"/>
              <a:t>Defined </a:t>
            </a:r>
            <a:r>
              <a:rPr lang="en-US" sz="2000" b="0" i="0" kern="0" dirty="0"/>
              <a:t>for</a:t>
            </a:r>
          </a:p>
          <a:p>
            <a:pPr lvl="1">
              <a:lnSpc>
                <a:spcPct val="80000"/>
              </a:lnSpc>
              <a:spcBef>
                <a:spcPts val="600"/>
              </a:spcBef>
              <a:buFont typeface="Courier New" panose="02070309020205020404" pitchFamily="49" charset="0"/>
              <a:buChar char="•"/>
              <a:defRPr/>
            </a:pPr>
            <a:r>
              <a:rPr lang="en-US" sz="1800" b="0" kern="0" dirty="0"/>
              <a:t>EFTA countries</a:t>
            </a:r>
          </a:p>
          <a:p>
            <a:pPr lvl="1">
              <a:lnSpc>
                <a:spcPct val="80000"/>
              </a:lnSpc>
              <a:spcBef>
                <a:spcPts val="600"/>
              </a:spcBef>
              <a:buFont typeface="Courier New" panose="02070309020205020404" pitchFamily="49" charset="0"/>
              <a:buChar char="•"/>
              <a:defRPr/>
            </a:pPr>
            <a:r>
              <a:rPr lang="en-US" sz="1800" b="0" kern="0" dirty="0"/>
              <a:t>Candidate countries</a:t>
            </a:r>
          </a:p>
          <a:p>
            <a:pPr lvl="1">
              <a:lnSpc>
                <a:spcPct val="80000"/>
              </a:lnSpc>
              <a:spcBef>
                <a:spcPts val="600"/>
              </a:spcBef>
              <a:buFont typeface="Courier New" panose="02070309020205020404" pitchFamily="49" charset="0"/>
              <a:buChar char="•"/>
              <a:defRPr/>
            </a:pPr>
            <a:r>
              <a:rPr lang="en-US" sz="1800" b="0" kern="0" dirty="0"/>
              <a:t>Potential </a:t>
            </a:r>
            <a:r>
              <a:rPr lang="en-US" sz="1800" b="0" kern="0" dirty="0" smtClean="0"/>
              <a:t>candidates</a:t>
            </a:r>
          </a:p>
          <a:p>
            <a:pPr lvl="1">
              <a:lnSpc>
                <a:spcPct val="80000"/>
              </a:lnSpc>
              <a:spcBef>
                <a:spcPts val="600"/>
              </a:spcBef>
              <a:buFont typeface="Courier New" panose="02070309020205020404" pitchFamily="49" charset="0"/>
              <a:buChar char="•"/>
              <a:defRPr/>
            </a:pPr>
            <a:endParaRPr lang="en-US" sz="1800" b="0" kern="0" dirty="0"/>
          </a:p>
          <a:p>
            <a:pPr>
              <a:lnSpc>
                <a:spcPct val="80000"/>
              </a:lnSpc>
              <a:spcBef>
                <a:spcPts val="600"/>
              </a:spcBef>
              <a:buFont typeface="Courier New" panose="02070309020205020404" pitchFamily="49" charset="0"/>
              <a:buChar char="o"/>
              <a:defRPr/>
            </a:pPr>
            <a:r>
              <a:rPr lang="en-US" sz="2000" b="0" i="0" kern="0" dirty="0" smtClean="0"/>
              <a:t>No </a:t>
            </a:r>
            <a:r>
              <a:rPr lang="en-US" sz="2000" b="0" i="0" kern="0" dirty="0"/>
              <a:t>legal </a:t>
            </a:r>
            <a:r>
              <a:rPr lang="en-US" sz="2000" b="0" i="0" kern="0" dirty="0" smtClean="0"/>
              <a:t>basis,</a:t>
            </a:r>
            <a:endParaRPr lang="en-US" sz="2000" b="0" i="0" kern="0" dirty="0"/>
          </a:p>
          <a:p>
            <a:pPr marL="457200" lvl="1" indent="0">
              <a:lnSpc>
                <a:spcPct val="80000"/>
              </a:lnSpc>
              <a:spcBef>
                <a:spcPts val="600"/>
              </a:spcBef>
              <a:buNone/>
              <a:defRPr/>
            </a:pPr>
            <a:r>
              <a:rPr lang="en-US" sz="1800" b="0" kern="0" dirty="0" smtClean="0"/>
              <a:t>but should correspond to NUTS principles:</a:t>
            </a:r>
          </a:p>
          <a:p>
            <a:pPr lvl="1">
              <a:lnSpc>
                <a:spcPct val="80000"/>
              </a:lnSpc>
              <a:spcBef>
                <a:spcPts val="600"/>
              </a:spcBef>
              <a:buFont typeface="Courier New" panose="02070309020205020404" pitchFamily="49" charset="0"/>
              <a:buChar char="•"/>
              <a:defRPr/>
            </a:pPr>
            <a:r>
              <a:rPr lang="en-US" sz="1800" b="0" kern="0" dirty="0" smtClean="0"/>
              <a:t>Preferably administrative units</a:t>
            </a:r>
          </a:p>
          <a:p>
            <a:pPr lvl="1">
              <a:lnSpc>
                <a:spcPct val="80000"/>
              </a:lnSpc>
              <a:spcBef>
                <a:spcPts val="600"/>
              </a:spcBef>
              <a:buFont typeface="Courier New" panose="02070309020205020404" pitchFamily="49" charset="0"/>
              <a:buChar char="•"/>
              <a:defRPr/>
            </a:pPr>
            <a:r>
              <a:rPr lang="en-US" sz="1800" b="0" kern="0" dirty="0" smtClean="0"/>
              <a:t>Stable, not too frequent amendments</a:t>
            </a:r>
          </a:p>
          <a:p>
            <a:pPr lvl="1">
              <a:lnSpc>
                <a:spcPct val="80000"/>
              </a:lnSpc>
              <a:spcBef>
                <a:spcPts val="600"/>
              </a:spcBef>
              <a:buFont typeface="Courier New" panose="02070309020205020404" pitchFamily="49" charset="0"/>
              <a:buChar char="•"/>
              <a:defRPr/>
            </a:pPr>
            <a:r>
              <a:rPr lang="en-US" sz="1800" b="0" kern="0" dirty="0" smtClean="0"/>
              <a:t>Match population size </a:t>
            </a:r>
            <a:r>
              <a:rPr lang="en-US" sz="2200" b="0" kern="0" dirty="0" smtClean="0"/>
              <a:t>thresholds</a:t>
            </a:r>
          </a:p>
          <a:p>
            <a:pPr marL="457200" lvl="1" indent="0">
              <a:lnSpc>
                <a:spcPct val="80000"/>
              </a:lnSpc>
              <a:spcBef>
                <a:spcPts val="600"/>
              </a:spcBef>
              <a:buNone/>
              <a:defRPr/>
            </a:pPr>
            <a:endParaRPr lang="en-US" sz="1800" b="0" kern="0" dirty="0" smtClean="0"/>
          </a:p>
          <a:p>
            <a:pPr>
              <a:lnSpc>
                <a:spcPct val="80000"/>
              </a:lnSpc>
              <a:spcBef>
                <a:spcPts val="600"/>
              </a:spcBef>
              <a:buFont typeface="Courier New" panose="02070309020205020404" pitchFamily="49" charset="0"/>
              <a:buChar char="o"/>
              <a:defRPr/>
            </a:pPr>
            <a:r>
              <a:rPr lang="en-US" sz="2000" b="0" i="0" kern="0" dirty="0"/>
              <a:t>Bilateral </a:t>
            </a:r>
            <a:r>
              <a:rPr lang="en-US" sz="2000" b="0" i="0" kern="0" dirty="0" smtClean="0"/>
              <a:t>agreements</a:t>
            </a:r>
          </a:p>
          <a:p>
            <a:pPr lvl="1">
              <a:lnSpc>
                <a:spcPct val="80000"/>
              </a:lnSpc>
              <a:spcBef>
                <a:spcPts val="600"/>
              </a:spcBef>
              <a:buFont typeface="Courier New" panose="02070309020205020404" pitchFamily="49" charset="0"/>
              <a:buChar char="•"/>
              <a:defRPr/>
            </a:pPr>
            <a:r>
              <a:rPr lang="en-US" sz="1800" b="0" kern="0" dirty="0" smtClean="0"/>
              <a:t>NSI - Eurostat</a:t>
            </a:r>
            <a:endParaRPr lang="en-GB" sz="1800" b="0" kern="0" dirty="0"/>
          </a:p>
        </p:txBody>
      </p:sp>
      <p:sp>
        <p:nvSpPr>
          <p:cNvPr id="20486" name="Title 1"/>
          <p:cNvSpPr>
            <a:spLocks noGrp="1"/>
          </p:cNvSpPr>
          <p:nvPr>
            <p:ph type="title"/>
          </p:nvPr>
        </p:nvSpPr>
        <p:spPr>
          <a:xfrm>
            <a:off x="-10244" y="1052513"/>
            <a:ext cx="8507413" cy="936625"/>
          </a:xfrm>
        </p:spPr>
        <p:txBody>
          <a:bodyPr/>
          <a:lstStyle/>
          <a:p>
            <a:pPr eaLnBrk="1" hangingPunct="1"/>
            <a:r>
              <a:rPr lang="en-GB" altLang="en-US" dirty="0" smtClean="0"/>
              <a:t>Statistical </a:t>
            </a:r>
            <a:br>
              <a:rPr lang="en-GB" altLang="en-US" dirty="0" smtClean="0"/>
            </a:br>
            <a:r>
              <a:rPr lang="en-GB" altLang="en-US" dirty="0" smtClean="0"/>
              <a:t>Regions</a:t>
            </a:r>
            <a:endParaRPr lang="en-GB" altLang="en-US" b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988175" y="6584950"/>
            <a:ext cx="2133600" cy="476250"/>
          </a:xfrm>
        </p:spPr>
        <p:txBody>
          <a:bodyPr/>
          <a:lstStyle/>
          <a:p>
            <a:pPr>
              <a:defRPr/>
            </a:pPr>
            <a:fld id="{0684EC0A-FA07-44F8-801D-2E5EB36CB0FF}" type="slidenum">
              <a:rPr lang="en-GB" smtClean="0">
                <a:solidFill>
                  <a:schemeClr val="bg1">
                    <a:lumMod val="50000"/>
                  </a:schemeClr>
                </a:solidFill>
              </a:rPr>
              <a:pPr>
                <a:defRPr/>
              </a:pPr>
              <a:t>11</a:t>
            </a:fld>
            <a:endParaRPr lang="en-GB" dirty="0">
              <a:solidFill>
                <a:schemeClr val="bg1">
                  <a:lumMod val="50000"/>
                </a:schemeClr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88494" y="590550"/>
            <a:ext cx="5581650" cy="6267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0137173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9552" y="1052736"/>
            <a:ext cx="8229600" cy="936625"/>
          </a:xfrm>
        </p:spPr>
        <p:txBody>
          <a:bodyPr/>
          <a:lstStyle/>
          <a:p>
            <a:r>
              <a:rPr lang="de-DE" dirty="0" smtClean="0"/>
              <a:t>LAU (</a:t>
            </a:r>
            <a:r>
              <a:rPr lang="de-DE" dirty="0" err="1" smtClean="0"/>
              <a:t>Local</a:t>
            </a:r>
            <a:r>
              <a:rPr lang="de-DE" dirty="0" smtClean="0"/>
              <a:t> administrative </a:t>
            </a:r>
            <a:r>
              <a:rPr lang="de-DE" dirty="0" err="1" smtClean="0"/>
              <a:t>units</a:t>
            </a:r>
            <a:r>
              <a:rPr lang="de-DE" dirty="0" smtClean="0"/>
              <a:t>)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2060848"/>
            <a:ext cx="8964488" cy="4536504"/>
          </a:xfrm>
        </p:spPr>
        <p:txBody>
          <a:bodyPr/>
          <a:lstStyle/>
          <a:p>
            <a:r>
              <a:rPr lang="en-GB" sz="1600" dirty="0" smtClean="0"/>
              <a:t>- LAU complement the NUTS as "</a:t>
            </a:r>
            <a:r>
              <a:rPr lang="en-GB" sz="1600" b="1" dirty="0" smtClean="0"/>
              <a:t>lower building blocks</a:t>
            </a:r>
            <a:r>
              <a:rPr lang="en-GB" sz="1600" dirty="0" smtClean="0"/>
              <a:t>" and meet </a:t>
            </a:r>
            <a:r>
              <a:rPr lang="en-GB" sz="1600" dirty="0"/>
              <a:t>the demand for statistics at local </a:t>
            </a:r>
            <a:r>
              <a:rPr lang="en-GB" sz="1600" dirty="0" smtClean="0"/>
              <a:t>level, for instance on cities or on rural areas;</a:t>
            </a:r>
          </a:p>
          <a:p>
            <a:endParaRPr lang="en-GB" sz="1600" dirty="0" smtClean="0"/>
          </a:p>
          <a:p>
            <a:r>
              <a:rPr lang="en-GB" sz="1600" dirty="0" smtClean="0"/>
              <a:t>- Two levels </a:t>
            </a:r>
            <a:r>
              <a:rPr lang="en-GB" sz="1600" dirty="0"/>
              <a:t>of </a:t>
            </a:r>
            <a:r>
              <a:rPr lang="en-GB" sz="1600" dirty="0" smtClean="0"/>
              <a:t>LAU until 2017:</a:t>
            </a:r>
          </a:p>
          <a:p>
            <a:pPr lvl="1"/>
            <a:r>
              <a:rPr lang="en-GB" sz="1400" dirty="0" smtClean="0"/>
              <a:t>The </a:t>
            </a:r>
            <a:r>
              <a:rPr lang="en-GB" sz="1400" dirty="0"/>
              <a:t>upper LAU level (LAU level 1, formerly NUTS level 4) is defined for most, but not all of the </a:t>
            </a:r>
            <a:r>
              <a:rPr lang="en-GB" sz="1400" dirty="0" smtClean="0"/>
              <a:t>countries;</a:t>
            </a:r>
            <a:endParaRPr lang="en-GB" sz="1400" dirty="0"/>
          </a:p>
          <a:p>
            <a:pPr lvl="1"/>
            <a:r>
              <a:rPr lang="en-GB" sz="1400" dirty="0"/>
              <a:t>The lower LAU level (LAU level 2, formerly NUTS level 5) consists </a:t>
            </a:r>
            <a:r>
              <a:rPr lang="en-GB" sz="1400" dirty="0" smtClean="0"/>
              <a:t>mainly of </a:t>
            </a:r>
            <a:r>
              <a:rPr lang="en-GB" sz="1400" dirty="0"/>
              <a:t>municipalities or equivalent units in the 28 EU Member States</a:t>
            </a:r>
            <a:r>
              <a:rPr lang="en-GB" sz="1400" dirty="0" smtClean="0"/>
              <a:t>.</a:t>
            </a:r>
          </a:p>
          <a:p>
            <a:pPr marL="457200" lvl="1" indent="0">
              <a:buNone/>
            </a:pPr>
            <a:endParaRPr lang="en-GB" sz="1600" dirty="0"/>
          </a:p>
          <a:p>
            <a:r>
              <a:rPr lang="en-GB" sz="1600" dirty="0" smtClean="0"/>
              <a:t>- Since 2017: only one level of LAU; usually former LAU2, in some countries former LAU1</a:t>
            </a:r>
          </a:p>
          <a:p>
            <a:endParaRPr lang="en-GB" sz="1600" dirty="0"/>
          </a:p>
          <a:p>
            <a:r>
              <a:rPr lang="en-GB" sz="1600" dirty="0" smtClean="0"/>
              <a:t>Since </a:t>
            </a:r>
            <a:r>
              <a:rPr lang="en-GB" sz="1600" dirty="0"/>
              <a:t>there are </a:t>
            </a:r>
            <a:r>
              <a:rPr lang="en-GB" sz="1600" b="1" dirty="0"/>
              <a:t>frequent changes </a:t>
            </a:r>
            <a:r>
              <a:rPr lang="en-GB" sz="1600" dirty="0"/>
              <a:t>to the LAUs, Eurostat follows up </a:t>
            </a:r>
            <a:r>
              <a:rPr lang="en-GB" sz="1600" dirty="0" smtClean="0"/>
              <a:t>their development </a:t>
            </a:r>
            <a:r>
              <a:rPr lang="en-GB" sz="1600" dirty="0"/>
              <a:t>from </a:t>
            </a:r>
            <a:r>
              <a:rPr lang="en-GB" sz="1600" b="1" dirty="0"/>
              <a:t>year to </a:t>
            </a:r>
            <a:r>
              <a:rPr lang="en-GB" sz="1600" b="1" dirty="0" smtClean="0"/>
              <a:t>year</a:t>
            </a:r>
            <a:r>
              <a:rPr lang="en-GB" sz="1600" dirty="0" smtClean="0"/>
              <a:t>;</a:t>
            </a:r>
          </a:p>
          <a:p>
            <a:endParaRPr lang="en-GB" sz="1600" dirty="0"/>
          </a:p>
          <a:p>
            <a:r>
              <a:rPr lang="en-GB" sz="1600" dirty="0" smtClean="0"/>
              <a:t>- EU </a:t>
            </a:r>
            <a:r>
              <a:rPr lang="en-GB" sz="1600" dirty="0"/>
              <a:t>Member States </a:t>
            </a:r>
            <a:r>
              <a:rPr lang="en-GB" sz="1600" dirty="0" smtClean="0"/>
              <a:t>send lists </a:t>
            </a:r>
            <a:r>
              <a:rPr lang="en-GB" sz="1600" dirty="0"/>
              <a:t>of their </a:t>
            </a:r>
            <a:r>
              <a:rPr lang="en-GB" sz="1600" dirty="0" smtClean="0"/>
              <a:t>LAU </a:t>
            </a:r>
            <a:r>
              <a:rPr lang="en-GB" sz="1600" b="1" dirty="0" smtClean="0"/>
              <a:t>annually</a:t>
            </a:r>
            <a:r>
              <a:rPr lang="en-GB" sz="1600" dirty="0" smtClean="0"/>
              <a:t> to Eurostat and include, where available, the data on total </a:t>
            </a:r>
            <a:r>
              <a:rPr lang="en-GB" sz="1600" dirty="0"/>
              <a:t>population and surface area </a:t>
            </a:r>
            <a:r>
              <a:rPr lang="en-GB" sz="1600" dirty="0" smtClean="0"/>
              <a:t>as well as territorial typologies on </a:t>
            </a:r>
            <a:r>
              <a:rPr lang="en-GB" sz="1600" dirty="0"/>
              <a:t>LAU </a:t>
            </a:r>
            <a:r>
              <a:rPr lang="en-GB" sz="1600" dirty="0" smtClean="0"/>
              <a:t>level.</a:t>
            </a:r>
            <a:endParaRPr lang="en-GB" sz="1600" dirty="0"/>
          </a:p>
          <a:p>
            <a:endParaRPr lang="en-GB" sz="1600" dirty="0"/>
          </a:p>
        </p:txBody>
      </p:sp>
    </p:spTree>
    <p:extLst>
      <p:ext uri="{BB962C8B-B14F-4D97-AF65-F5344CB8AC3E}">
        <p14:creationId xmlns:p14="http://schemas.microsoft.com/office/powerpoint/2010/main" xmlns="" val="32461584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9552" y="1052736"/>
            <a:ext cx="8229600" cy="936625"/>
          </a:xfrm>
        </p:spPr>
        <p:txBody>
          <a:bodyPr/>
          <a:lstStyle/>
          <a:p>
            <a:r>
              <a:rPr lang="de-DE" dirty="0" err="1" smtClean="0"/>
              <a:t>Tercet</a:t>
            </a:r>
            <a:r>
              <a:rPr lang="de-DE" dirty="0" smtClean="0"/>
              <a:t> (Territorial </a:t>
            </a:r>
            <a:r>
              <a:rPr lang="de-DE" dirty="0" err="1" smtClean="0"/>
              <a:t>typologies</a:t>
            </a:r>
            <a:r>
              <a:rPr lang="de-DE" dirty="0" smtClean="0"/>
              <a:t>)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2060848"/>
            <a:ext cx="8964488" cy="4536504"/>
          </a:xfrm>
        </p:spPr>
        <p:txBody>
          <a:bodyPr/>
          <a:lstStyle/>
          <a:p>
            <a:r>
              <a:rPr lang="en-GB" sz="1600" dirty="0" smtClean="0"/>
              <a:t>Territorial typologies on NUTS level 3 in the NUTS Regulation:</a:t>
            </a:r>
          </a:p>
          <a:p>
            <a:endParaRPr lang="de-DE" sz="1600" dirty="0"/>
          </a:p>
          <a:p>
            <a:r>
              <a:rPr lang="de-DE" sz="1600" dirty="0" smtClean="0"/>
              <a:t>- urban/rural</a:t>
            </a:r>
          </a:p>
          <a:p>
            <a:r>
              <a:rPr lang="de-DE" sz="1600" dirty="0" smtClean="0"/>
              <a:t>- metropolitan</a:t>
            </a:r>
          </a:p>
          <a:p>
            <a:r>
              <a:rPr lang="de-DE" sz="1600" dirty="0" smtClean="0"/>
              <a:t>- coastal/non-coastal</a:t>
            </a:r>
          </a:p>
          <a:p>
            <a:endParaRPr lang="de-DE" sz="1600" dirty="0"/>
          </a:p>
          <a:p>
            <a:r>
              <a:rPr lang="de-DE" sz="1600" dirty="0" smtClean="0"/>
              <a:t>Also </a:t>
            </a:r>
            <a:r>
              <a:rPr lang="de-DE" sz="1600" dirty="0" err="1" smtClean="0"/>
              <a:t>existing</a:t>
            </a:r>
            <a:r>
              <a:rPr lang="de-DE" sz="1600" dirty="0" smtClean="0"/>
              <a:t>:</a:t>
            </a:r>
          </a:p>
          <a:p>
            <a:endParaRPr lang="de-DE" sz="1600" dirty="0"/>
          </a:p>
          <a:p>
            <a:r>
              <a:rPr lang="de-DE" sz="1600" dirty="0" smtClean="0"/>
              <a:t>- </a:t>
            </a:r>
            <a:r>
              <a:rPr lang="de-DE" sz="1600" dirty="0" err="1" smtClean="0"/>
              <a:t>island</a:t>
            </a:r>
            <a:endParaRPr lang="de-DE" sz="1600" dirty="0" smtClean="0"/>
          </a:p>
          <a:p>
            <a:r>
              <a:rPr lang="de-DE" sz="1600" dirty="0" smtClean="0"/>
              <a:t>- </a:t>
            </a:r>
            <a:r>
              <a:rPr lang="de-DE" sz="1600" dirty="0" err="1" smtClean="0"/>
              <a:t>mountain</a:t>
            </a:r>
            <a:endParaRPr lang="de-DE" sz="1600" dirty="0" smtClean="0"/>
          </a:p>
          <a:p>
            <a:r>
              <a:rPr lang="de-DE" sz="1600" dirty="0" smtClean="0"/>
              <a:t>- </a:t>
            </a:r>
            <a:r>
              <a:rPr lang="de-DE" sz="1600" dirty="0" err="1" smtClean="0"/>
              <a:t>border</a:t>
            </a:r>
            <a:endParaRPr lang="de-DE" sz="1600" dirty="0" smtClean="0"/>
          </a:p>
          <a:p>
            <a:r>
              <a:rPr lang="de-DE" sz="1600" dirty="0" smtClean="0"/>
              <a:t>- </a:t>
            </a:r>
            <a:r>
              <a:rPr lang="de-DE" sz="1600" dirty="0" err="1" smtClean="0"/>
              <a:t>outermost</a:t>
            </a:r>
            <a:endParaRPr lang="en-GB" sz="1600" dirty="0" smtClean="0"/>
          </a:p>
          <a:p>
            <a:endParaRPr lang="sv-SE" sz="1600" dirty="0"/>
          </a:p>
          <a:p>
            <a:endParaRPr lang="sv-SE" sz="1600" dirty="0" smtClean="0"/>
          </a:p>
          <a:p>
            <a:endParaRPr lang="en-GB" sz="1600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75656" y="188640"/>
            <a:ext cx="5969843" cy="6601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0148" y="183373"/>
            <a:ext cx="8580857" cy="64807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2283325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476673"/>
            <a:ext cx="9391889" cy="63813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240" y="116260"/>
            <a:ext cx="3198388" cy="67709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64" y="1446359"/>
            <a:ext cx="9843123" cy="44419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844181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36512" y="836712"/>
            <a:ext cx="4626094" cy="542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88024" y="826510"/>
            <a:ext cx="4249546" cy="54365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9435123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2" y="476672"/>
            <a:ext cx="8424936" cy="62848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5536" y="476672"/>
            <a:ext cx="7848872" cy="63028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9833317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3528" y="836712"/>
            <a:ext cx="8229600" cy="936625"/>
          </a:xfrm>
        </p:spPr>
        <p:txBody>
          <a:bodyPr/>
          <a:lstStyle/>
          <a:p>
            <a:r>
              <a:rPr lang="de-DE" dirty="0" err="1" smtClean="0"/>
              <a:t>Visit</a:t>
            </a:r>
            <a:r>
              <a:rPr lang="de-DE" dirty="0" smtClean="0"/>
              <a:t> </a:t>
            </a:r>
            <a:r>
              <a:rPr lang="de-DE" dirty="0" err="1" smtClean="0"/>
              <a:t>us</a:t>
            </a:r>
            <a:r>
              <a:rPr lang="de-DE" dirty="0" smtClean="0"/>
              <a:t>: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27584" y="1628800"/>
            <a:ext cx="8229600" cy="3529013"/>
          </a:xfrm>
        </p:spPr>
        <p:txBody>
          <a:bodyPr/>
          <a:lstStyle/>
          <a:p>
            <a:r>
              <a:rPr lang="de-DE" dirty="0" err="1" smtClean="0">
                <a:solidFill>
                  <a:srgbClr val="FF0000"/>
                </a:solidFill>
              </a:rPr>
              <a:t>ec.europa.eurostat</a:t>
            </a:r>
            <a:r>
              <a:rPr lang="de-DE" dirty="0" smtClean="0">
                <a:solidFill>
                  <a:srgbClr val="FF0000"/>
                </a:solidFill>
              </a:rPr>
              <a:t>/web/regions-</a:t>
            </a:r>
            <a:r>
              <a:rPr lang="de-DE" dirty="0" err="1" smtClean="0">
                <a:solidFill>
                  <a:srgbClr val="FF0000"/>
                </a:solidFill>
              </a:rPr>
              <a:t>and</a:t>
            </a:r>
            <a:r>
              <a:rPr lang="de-DE" dirty="0" smtClean="0">
                <a:solidFill>
                  <a:srgbClr val="FF0000"/>
                </a:solidFill>
              </a:rPr>
              <a:t>-</a:t>
            </a:r>
            <a:r>
              <a:rPr lang="de-DE" dirty="0" err="1" smtClean="0">
                <a:solidFill>
                  <a:srgbClr val="FF0000"/>
                </a:solidFill>
              </a:rPr>
              <a:t>cities</a:t>
            </a:r>
            <a:endParaRPr lang="en-GB" dirty="0">
              <a:solidFill>
                <a:srgbClr val="FF0000"/>
              </a:solidFill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59632" y="2348880"/>
            <a:ext cx="6627093" cy="42651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989026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340768"/>
            <a:ext cx="9144000" cy="4939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Oval 3"/>
          <p:cNvSpPr/>
          <p:nvPr/>
        </p:nvSpPr>
        <p:spPr bwMode="auto">
          <a:xfrm>
            <a:off x="1907704" y="1052736"/>
            <a:ext cx="6984776" cy="1224136"/>
          </a:xfrm>
          <a:prstGeom prst="ellipse">
            <a:avLst/>
          </a:prstGeom>
          <a:noFill/>
          <a:ln>
            <a:solidFill>
              <a:srgbClr val="FF0000"/>
            </a:solidFill>
          </a:ln>
          <a:ex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3175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200" b="0" i="0" u="none" strike="noStrike" cap="none" normalizeH="0" baseline="0" smtClean="0">
              <a:ln>
                <a:noFill/>
              </a:ln>
              <a:solidFill>
                <a:srgbClr val="0F5494"/>
              </a:solidFill>
              <a:effectLst/>
              <a:latin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616272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3822" y="980728"/>
            <a:ext cx="8229600" cy="936625"/>
          </a:xfrm>
        </p:spPr>
        <p:txBody>
          <a:bodyPr/>
          <a:lstStyle/>
          <a:p>
            <a:r>
              <a:rPr lang="de-DE" dirty="0" smtClean="0"/>
              <a:t>Regional </a:t>
            </a:r>
            <a:r>
              <a:rPr lang="de-DE" dirty="0" err="1" smtClean="0"/>
              <a:t>data</a:t>
            </a:r>
            <a:r>
              <a:rPr lang="de-DE" dirty="0" smtClean="0"/>
              <a:t> in </a:t>
            </a:r>
            <a:r>
              <a:rPr lang="de-DE" dirty="0" err="1" smtClean="0"/>
              <a:t>Eurobase</a:t>
            </a:r>
            <a:r>
              <a:rPr lang="de-DE" dirty="0" smtClean="0"/>
              <a:t>*</a:t>
            </a:r>
            <a:endParaRPr lang="en-GB" dirty="0"/>
          </a:p>
        </p:txBody>
      </p:sp>
      <p:sp>
        <p:nvSpPr>
          <p:cNvPr id="4" name="Oval 3"/>
          <p:cNvSpPr/>
          <p:nvPr/>
        </p:nvSpPr>
        <p:spPr bwMode="auto">
          <a:xfrm>
            <a:off x="683568" y="1520466"/>
            <a:ext cx="3024336" cy="468374"/>
          </a:xfrm>
          <a:prstGeom prst="ellipse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3175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200" b="0" i="0" u="none" strike="noStrike" cap="none" normalizeH="0" baseline="0" smtClean="0">
              <a:ln>
                <a:noFill/>
              </a:ln>
              <a:solidFill>
                <a:srgbClr val="0F5494"/>
              </a:solidFill>
              <a:effectLst/>
              <a:latin typeface="Verdana" pitchFamily="34" charset="0"/>
            </a:endParaRPr>
          </a:p>
        </p:txBody>
      </p:sp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99592" y="1775489"/>
            <a:ext cx="7705491" cy="46095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323528" y="6613236"/>
            <a:ext cx="377539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/>
              <a:t>* http</a:t>
            </a:r>
            <a:r>
              <a:rPr lang="de-DE" dirty="0"/>
              <a:t>://ec.europa.eu/eurostat/data/database</a:t>
            </a:r>
            <a:endParaRPr lang="en-GB" dirty="0"/>
          </a:p>
        </p:txBody>
      </p:sp>
      <p:cxnSp>
        <p:nvCxnSpPr>
          <p:cNvPr id="6" name="Straight Arrow Connector 5"/>
          <p:cNvCxnSpPr/>
          <p:nvPr/>
        </p:nvCxnSpPr>
        <p:spPr bwMode="auto">
          <a:xfrm>
            <a:off x="-2988840" y="764704"/>
            <a:ext cx="914400" cy="914400"/>
          </a:xfrm>
          <a:prstGeom prst="straightConnector1">
            <a:avLst/>
          </a:prstGeom>
          <a:noFill/>
          <a:ln>
            <a:noFill/>
            <a:tailEnd type="arrow"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</p:spTree>
    <p:extLst>
      <p:ext uri="{BB962C8B-B14F-4D97-AF65-F5344CB8AC3E}">
        <p14:creationId xmlns:p14="http://schemas.microsoft.com/office/powerpoint/2010/main" xmlns="" val="18897754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108520" y="1190543"/>
            <a:ext cx="8229600" cy="936625"/>
          </a:xfrm>
        </p:spPr>
        <p:txBody>
          <a:bodyPr/>
          <a:lstStyle/>
          <a:p>
            <a:r>
              <a:rPr lang="de-DE" sz="2800" dirty="0" smtClean="0"/>
              <a:t>NUTS PURPOSE</a:t>
            </a:r>
            <a:endParaRPr lang="en-GB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2209636"/>
            <a:ext cx="8568456" cy="4464496"/>
          </a:xfrm>
        </p:spPr>
        <p:txBody>
          <a:bodyPr/>
          <a:lstStyle/>
          <a:p>
            <a:r>
              <a:rPr lang="en-GB" sz="1600" b="1" dirty="0"/>
              <a:t>The NUTS classification (Nomenclature </a:t>
            </a:r>
            <a:endParaRPr lang="en-GB" sz="1600" b="1" dirty="0" smtClean="0"/>
          </a:p>
          <a:p>
            <a:r>
              <a:rPr lang="en-GB" sz="1600" b="1" dirty="0" smtClean="0"/>
              <a:t>of </a:t>
            </a:r>
            <a:r>
              <a:rPr lang="en-GB" sz="1600" b="1" dirty="0"/>
              <a:t>territorial units for statistics) is a </a:t>
            </a:r>
            <a:endParaRPr lang="en-GB" sz="1600" b="1" dirty="0" smtClean="0"/>
          </a:p>
          <a:p>
            <a:r>
              <a:rPr lang="en-GB" sz="1600" b="1" dirty="0" smtClean="0"/>
              <a:t>hierarchical </a:t>
            </a:r>
            <a:r>
              <a:rPr lang="en-GB" sz="1600" b="1" dirty="0"/>
              <a:t>system for dividing up the </a:t>
            </a:r>
            <a:endParaRPr lang="en-GB" sz="1600" b="1" dirty="0" smtClean="0"/>
          </a:p>
          <a:p>
            <a:r>
              <a:rPr lang="en-GB" sz="1600" b="1" dirty="0" smtClean="0"/>
              <a:t>economic </a:t>
            </a:r>
            <a:r>
              <a:rPr lang="en-GB" sz="1600" b="1" dirty="0"/>
              <a:t>territory of the EU for the </a:t>
            </a:r>
            <a:endParaRPr lang="en-GB" sz="1600" b="1" dirty="0" smtClean="0"/>
          </a:p>
          <a:p>
            <a:r>
              <a:rPr lang="en-GB" sz="1600" b="1" u="sng" dirty="0" smtClean="0"/>
              <a:t>PURPOSE</a:t>
            </a:r>
            <a:r>
              <a:rPr lang="en-GB" sz="1600" b="1" dirty="0" smtClean="0"/>
              <a:t> of:</a:t>
            </a:r>
          </a:p>
          <a:p>
            <a:endParaRPr lang="en-GB" sz="1800" dirty="0" smtClean="0"/>
          </a:p>
          <a:p>
            <a:pPr>
              <a:buClrTx/>
            </a:pPr>
            <a:r>
              <a:rPr lang="en-GB" sz="1600" dirty="0" smtClean="0"/>
              <a:t>The </a:t>
            </a:r>
            <a:r>
              <a:rPr lang="en-GB" sz="1600" dirty="0"/>
              <a:t>collection, development and harmonisation of European </a:t>
            </a:r>
            <a:r>
              <a:rPr lang="en-GB" sz="1600" u="sng" dirty="0"/>
              <a:t>regional</a:t>
            </a:r>
            <a:r>
              <a:rPr lang="en-GB" sz="1600" dirty="0"/>
              <a:t> statistics</a:t>
            </a:r>
          </a:p>
          <a:p>
            <a:pPr>
              <a:buClrTx/>
            </a:pPr>
            <a:r>
              <a:rPr lang="en-GB" sz="1600" dirty="0" smtClean="0"/>
              <a:t>Socio-economic </a:t>
            </a:r>
            <a:r>
              <a:rPr lang="en-GB" sz="1600" dirty="0"/>
              <a:t>analyses of the regions </a:t>
            </a:r>
          </a:p>
          <a:p>
            <a:pPr lvl="1">
              <a:buClrTx/>
            </a:pPr>
            <a:r>
              <a:rPr lang="en-GB" sz="1600" dirty="0"/>
              <a:t> </a:t>
            </a:r>
            <a:r>
              <a:rPr lang="en-GB" sz="1600" b="0" dirty="0"/>
              <a:t>NUTS 1: major socio-economic regions</a:t>
            </a:r>
          </a:p>
          <a:p>
            <a:pPr lvl="1">
              <a:buClrTx/>
            </a:pPr>
            <a:r>
              <a:rPr lang="en-GB" sz="1600" b="0" dirty="0"/>
              <a:t> NUTS 2: basic regions for the application of regional policies</a:t>
            </a:r>
          </a:p>
          <a:p>
            <a:pPr lvl="1">
              <a:buClrTx/>
            </a:pPr>
            <a:r>
              <a:rPr lang="en-GB" sz="1600" b="0" dirty="0"/>
              <a:t> NUTS 3: small regions for specific diagnoses  </a:t>
            </a:r>
          </a:p>
          <a:p>
            <a:pPr>
              <a:buClrTx/>
            </a:pPr>
            <a:r>
              <a:rPr lang="en-GB" sz="1600" dirty="0" smtClean="0"/>
              <a:t>Framing </a:t>
            </a:r>
            <a:r>
              <a:rPr lang="en-GB" sz="1600" dirty="0"/>
              <a:t>of EU regional policies. </a:t>
            </a:r>
          </a:p>
          <a:p>
            <a:pPr lvl="1"/>
            <a:r>
              <a:rPr lang="en-GB" sz="1600" b="0" dirty="0" smtClean="0"/>
              <a:t>Regions </a:t>
            </a:r>
            <a:r>
              <a:rPr lang="en-GB" sz="1600" b="0" dirty="0"/>
              <a:t>eligible for support from cohesion policy have been defined at NUTS 2 level.</a:t>
            </a:r>
          </a:p>
          <a:p>
            <a:pPr lvl="1"/>
            <a:r>
              <a:rPr lang="en-GB" sz="1600" b="0" dirty="0"/>
              <a:t>The Cohesion report has so far mainly been prepared at NUTS 2 level</a:t>
            </a:r>
            <a:r>
              <a:rPr lang="en-GB" sz="1600" b="0" dirty="0" smtClean="0"/>
              <a:t>.</a:t>
            </a:r>
            <a:endParaRPr lang="en-GB" sz="1600" b="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115595" y="476672"/>
            <a:ext cx="3959274" cy="33009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3621756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z="3200" dirty="0"/>
              <a:t>NUTS </a:t>
            </a:r>
            <a:r>
              <a:rPr lang="de-DE" sz="3200" dirty="0" err="1"/>
              <a:t>principles</a:t>
            </a:r>
            <a:r>
              <a:rPr lang="de-DE" sz="3200" dirty="0"/>
              <a:t> 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ClrTx/>
            </a:pPr>
            <a:r>
              <a:rPr lang="de-DE" sz="2000" b="1" dirty="0" smtClean="0"/>
              <a:t>STABILITY OVER TIME:</a:t>
            </a:r>
          </a:p>
          <a:p>
            <a:pPr marL="400050" lvl="1" indent="0">
              <a:buClrTx/>
              <a:buNone/>
            </a:pPr>
            <a:r>
              <a:rPr lang="de-DE" sz="1600" b="0" dirty="0" smtClean="0"/>
              <a:t>NUTS 2003 – NUTS 2006 – NUTS 2010 – NUTS 2013 – NUTS 2016</a:t>
            </a:r>
          </a:p>
          <a:p>
            <a:pPr marL="400050" lvl="1" indent="0">
              <a:buClrTx/>
              <a:buNone/>
            </a:pPr>
            <a:endParaRPr lang="de-DE" sz="1600" dirty="0" smtClean="0"/>
          </a:p>
          <a:p>
            <a:pPr>
              <a:buClrTx/>
            </a:pPr>
            <a:r>
              <a:rPr lang="de-DE" sz="2000" b="1" dirty="0" smtClean="0"/>
              <a:t>ALIGNED TO NATIONAL ADMINISTRATIVE STRUCTURES:</a:t>
            </a:r>
          </a:p>
          <a:p>
            <a:pPr marL="457200" lvl="1" indent="0">
              <a:buClrTx/>
              <a:buNone/>
            </a:pPr>
            <a:r>
              <a:rPr lang="de-DE" sz="1800" b="0" i="1" dirty="0" err="1" smtClean="0"/>
              <a:t>Prefers</a:t>
            </a:r>
            <a:r>
              <a:rPr lang="de-DE" sz="1800" b="0" i="1" dirty="0" smtClean="0"/>
              <a:t> </a:t>
            </a:r>
            <a:r>
              <a:rPr lang="de-DE" sz="1800" b="0" i="1" dirty="0" err="1" smtClean="0"/>
              <a:t>units</a:t>
            </a:r>
            <a:r>
              <a:rPr lang="de-DE" sz="1800" b="0" i="1" dirty="0" smtClean="0"/>
              <a:t> </a:t>
            </a:r>
            <a:r>
              <a:rPr lang="de-DE" sz="1800" b="0" i="1" dirty="0" err="1" smtClean="0"/>
              <a:t>which</a:t>
            </a:r>
            <a:r>
              <a:rPr lang="de-DE" sz="1800" b="0" i="1" dirty="0" smtClean="0"/>
              <a:t> </a:t>
            </a:r>
            <a:r>
              <a:rPr lang="de-DE" sz="1800" b="0" i="1" dirty="0" err="1" smtClean="0"/>
              <a:t>have</a:t>
            </a:r>
            <a:r>
              <a:rPr lang="de-DE" sz="1800" b="0" i="1" dirty="0" smtClean="0"/>
              <a:t> administrative </a:t>
            </a:r>
            <a:r>
              <a:rPr lang="de-DE" sz="1800" b="0" i="1" dirty="0" err="1" smtClean="0"/>
              <a:t>authority</a:t>
            </a:r>
            <a:r>
              <a:rPr lang="de-DE" sz="1800" b="0" i="1" dirty="0" smtClean="0"/>
              <a:t> in </a:t>
            </a:r>
            <a:r>
              <a:rPr lang="de-DE" sz="1800" b="0" i="1" dirty="0" err="1" smtClean="0"/>
              <a:t>the</a:t>
            </a:r>
            <a:r>
              <a:rPr lang="de-DE" sz="1800" b="0" i="1" dirty="0" smtClean="0"/>
              <a:t> Member State, </a:t>
            </a:r>
            <a:r>
              <a:rPr lang="de-DE" sz="1800" b="0" i="1" dirty="0" err="1"/>
              <a:t>as</a:t>
            </a:r>
            <a:r>
              <a:rPr lang="de-DE" sz="1800" b="0" i="1" dirty="0"/>
              <a:t> </a:t>
            </a:r>
            <a:r>
              <a:rPr lang="de-DE" sz="1800" b="0" i="1" dirty="0" err="1"/>
              <a:t>this</a:t>
            </a:r>
            <a:r>
              <a:rPr lang="de-DE" sz="1800" b="0" i="1" dirty="0"/>
              <a:t> </a:t>
            </a:r>
            <a:r>
              <a:rPr lang="de-DE" sz="1800" b="0" i="1" dirty="0" err="1"/>
              <a:t>supports</a:t>
            </a:r>
            <a:r>
              <a:rPr lang="de-DE" sz="1800" b="0" i="1" dirty="0" smtClean="0"/>
              <a:t>:</a:t>
            </a:r>
          </a:p>
          <a:p>
            <a:pPr marL="457200" lvl="1" indent="0">
              <a:buClrTx/>
              <a:buNone/>
            </a:pPr>
            <a:endParaRPr lang="de-DE" sz="800" b="0" i="1" dirty="0"/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de-DE" sz="1600" b="0" dirty="0" err="1"/>
              <a:t>Availability</a:t>
            </a:r>
            <a:r>
              <a:rPr lang="de-DE" sz="1600" b="0" dirty="0"/>
              <a:t> </a:t>
            </a:r>
            <a:r>
              <a:rPr lang="de-DE" sz="1600" b="0" dirty="0" err="1"/>
              <a:t>of</a:t>
            </a:r>
            <a:r>
              <a:rPr lang="de-DE" sz="1600" b="0" dirty="0"/>
              <a:t> </a:t>
            </a:r>
            <a:r>
              <a:rPr lang="de-DE" sz="1600" b="0" dirty="0" err="1"/>
              <a:t>data</a:t>
            </a:r>
            <a:endParaRPr lang="de-DE" sz="1600" b="0" dirty="0"/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de-DE" sz="1600" b="0" dirty="0" err="1"/>
              <a:t>Policy</a:t>
            </a:r>
            <a:r>
              <a:rPr lang="de-DE" sz="1600" b="0" dirty="0"/>
              <a:t> </a:t>
            </a:r>
            <a:r>
              <a:rPr lang="de-DE" sz="1600" b="0" dirty="0" err="1"/>
              <a:t>implementation</a:t>
            </a:r>
            <a:r>
              <a:rPr lang="de-DE" sz="1600" b="0" dirty="0"/>
              <a:t> </a:t>
            </a:r>
            <a:r>
              <a:rPr lang="de-DE" sz="1600" b="0" dirty="0" err="1" smtClean="0"/>
              <a:t>capacity</a:t>
            </a:r>
            <a:endParaRPr lang="de-DE" sz="1600" b="0" dirty="0" smtClean="0"/>
          </a:p>
          <a:p>
            <a:pPr marL="457200" lvl="1" indent="0">
              <a:buClrTx/>
              <a:buNone/>
            </a:pPr>
            <a:endParaRPr lang="de-DE" sz="800" dirty="0" smtClean="0"/>
          </a:p>
          <a:p>
            <a:pPr marL="457200" lvl="1" indent="0">
              <a:buClrTx/>
              <a:buNone/>
            </a:pPr>
            <a:r>
              <a:rPr lang="de-DE" sz="1600" b="0" dirty="0" err="1" smtClean="0"/>
              <a:t>If</a:t>
            </a:r>
            <a:r>
              <a:rPr lang="de-DE" sz="1600" b="0" dirty="0" smtClean="0"/>
              <a:t> </a:t>
            </a:r>
            <a:r>
              <a:rPr lang="de-DE" sz="1600" b="0" dirty="0" err="1" smtClean="0"/>
              <a:t>for</a:t>
            </a:r>
            <a:r>
              <a:rPr lang="de-DE" sz="1600" b="0" dirty="0" smtClean="0"/>
              <a:t> a </a:t>
            </a:r>
            <a:r>
              <a:rPr lang="de-DE" sz="1600" b="0" dirty="0" err="1" smtClean="0"/>
              <a:t>given</a:t>
            </a:r>
            <a:r>
              <a:rPr lang="de-DE" sz="1600" b="0" dirty="0" smtClean="0"/>
              <a:t> </a:t>
            </a:r>
            <a:r>
              <a:rPr lang="de-DE" sz="1600" b="0" dirty="0" err="1" smtClean="0"/>
              <a:t>level</a:t>
            </a:r>
            <a:r>
              <a:rPr lang="de-DE" sz="1600" b="0" dirty="0" smtClean="0"/>
              <a:t> </a:t>
            </a:r>
            <a:r>
              <a:rPr lang="de-DE" sz="1600" b="0" dirty="0" err="1" smtClean="0"/>
              <a:t>no</a:t>
            </a:r>
            <a:r>
              <a:rPr lang="de-DE" sz="1600" b="0" dirty="0" smtClean="0"/>
              <a:t> administrative </a:t>
            </a:r>
            <a:r>
              <a:rPr lang="de-DE" sz="1600" b="0" dirty="0" err="1" smtClean="0"/>
              <a:t>units</a:t>
            </a:r>
            <a:r>
              <a:rPr lang="de-DE" sz="1600" b="0" dirty="0" smtClean="0"/>
              <a:t> </a:t>
            </a:r>
            <a:r>
              <a:rPr lang="de-DE" sz="1600" b="0" dirty="0" err="1" smtClean="0"/>
              <a:t>of</a:t>
            </a:r>
            <a:r>
              <a:rPr lang="de-DE" sz="1600" b="0" dirty="0" smtClean="0"/>
              <a:t> a </a:t>
            </a:r>
            <a:r>
              <a:rPr lang="de-DE" sz="1600" b="0" dirty="0" err="1" smtClean="0"/>
              <a:t>suitable</a:t>
            </a:r>
            <a:r>
              <a:rPr lang="de-DE" sz="1600" b="0" dirty="0" smtClean="0"/>
              <a:t> </a:t>
            </a:r>
            <a:r>
              <a:rPr lang="de-DE" sz="1600" b="0" dirty="0" err="1" smtClean="0"/>
              <a:t>size</a:t>
            </a:r>
            <a:r>
              <a:rPr lang="de-DE" sz="1600" b="0" dirty="0" smtClean="0"/>
              <a:t> </a:t>
            </a:r>
            <a:r>
              <a:rPr lang="de-DE" sz="1600" b="0" dirty="0" err="1" smtClean="0"/>
              <a:t>exist</a:t>
            </a:r>
            <a:r>
              <a:rPr lang="de-DE" sz="1600" b="0" dirty="0" smtClean="0"/>
              <a:t>, </a:t>
            </a:r>
            <a:r>
              <a:rPr lang="de-DE" sz="1600" b="0" dirty="0" err="1" smtClean="0"/>
              <a:t>the</a:t>
            </a:r>
            <a:r>
              <a:rPr lang="de-DE" sz="1600" b="0" dirty="0" smtClean="0"/>
              <a:t> </a:t>
            </a:r>
            <a:r>
              <a:rPr lang="de-DE" sz="1600" b="0" dirty="0" err="1" smtClean="0"/>
              <a:t>level</a:t>
            </a:r>
            <a:r>
              <a:rPr lang="de-DE" sz="1600" b="0" dirty="0" smtClean="0"/>
              <a:t> </a:t>
            </a:r>
            <a:r>
              <a:rPr lang="de-DE" sz="1600" b="0" dirty="0" err="1" smtClean="0"/>
              <a:t>can</a:t>
            </a:r>
            <a:r>
              <a:rPr lang="de-DE" sz="1600" b="0" dirty="0" smtClean="0"/>
              <a:t> </a:t>
            </a:r>
            <a:r>
              <a:rPr lang="de-DE" sz="1600" b="0" dirty="0" err="1" smtClean="0"/>
              <a:t>be</a:t>
            </a:r>
            <a:r>
              <a:rPr lang="de-DE" sz="1600" b="0" dirty="0" smtClean="0"/>
              <a:t> </a:t>
            </a:r>
            <a:r>
              <a:rPr lang="de-DE" sz="1600" b="0" dirty="0" err="1" smtClean="0"/>
              <a:t>constituted</a:t>
            </a:r>
            <a:r>
              <a:rPr lang="de-DE" sz="1600" b="0" dirty="0" smtClean="0"/>
              <a:t> </a:t>
            </a:r>
            <a:r>
              <a:rPr lang="de-DE" sz="1600" b="0" dirty="0" err="1" smtClean="0"/>
              <a:t>by</a:t>
            </a:r>
            <a:r>
              <a:rPr lang="de-DE" sz="1600" b="0" dirty="0" smtClean="0"/>
              <a:t> </a:t>
            </a:r>
            <a:r>
              <a:rPr lang="de-DE" sz="1600" b="0" dirty="0" err="1" smtClean="0"/>
              <a:t>aggregating</a:t>
            </a:r>
            <a:r>
              <a:rPr lang="de-DE" sz="1600" b="0" dirty="0" smtClean="0"/>
              <a:t> </a:t>
            </a:r>
            <a:r>
              <a:rPr lang="de-DE" sz="1600" b="0" dirty="0" err="1" smtClean="0"/>
              <a:t>units</a:t>
            </a:r>
            <a:r>
              <a:rPr lang="de-DE" sz="1600" b="0" dirty="0" smtClean="0"/>
              <a:t> </a:t>
            </a:r>
            <a:r>
              <a:rPr lang="de-DE" sz="1600" b="0" dirty="0" err="1" smtClean="0"/>
              <a:t>of</a:t>
            </a:r>
            <a:r>
              <a:rPr lang="de-DE" sz="1600" b="0" dirty="0" smtClean="0"/>
              <a:t> a </a:t>
            </a:r>
            <a:r>
              <a:rPr lang="de-DE" sz="1600" b="0" dirty="0" err="1" smtClean="0"/>
              <a:t>lower</a:t>
            </a:r>
            <a:r>
              <a:rPr lang="de-DE" sz="1600" b="0" dirty="0" smtClean="0"/>
              <a:t>, administrative </a:t>
            </a:r>
            <a:r>
              <a:rPr lang="de-DE" sz="1600" b="0" dirty="0" err="1" smtClean="0"/>
              <a:t>level</a:t>
            </a:r>
            <a:r>
              <a:rPr lang="de-DE" sz="1600" b="0" dirty="0" smtClean="0"/>
              <a:t>.</a:t>
            </a:r>
            <a:endParaRPr lang="de-DE" sz="1600" b="0" dirty="0"/>
          </a:p>
          <a:p>
            <a:pPr>
              <a:buClrTx/>
            </a:pPr>
            <a:endParaRPr lang="de-DE" b="0" dirty="0" smtClean="0"/>
          </a:p>
          <a:p>
            <a:pPr marL="457200" lvl="1" indent="0">
              <a:buClrTx/>
              <a:buNone/>
            </a:pPr>
            <a:endParaRPr lang="en-GB" b="0" dirty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21575333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1196752"/>
            <a:ext cx="8229600" cy="936625"/>
          </a:xfrm>
        </p:spPr>
        <p:txBody>
          <a:bodyPr/>
          <a:lstStyle/>
          <a:p>
            <a:r>
              <a:rPr lang="de-DE" sz="2800" dirty="0" smtClean="0"/>
              <a:t>NUTS </a:t>
            </a:r>
            <a:r>
              <a:rPr lang="de-DE" sz="2800" dirty="0" err="1" smtClean="0"/>
              <a:t>principles</a:t>
            </a:r>
            <a:endParaRPr lang="en-GB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552" y="2132856"/>
            <a:ext cx="8229600" cy="3529013"/>
          </a:xfrm>
        </p:spPr>
        <p:txBody>
          <a:bodyPr/>
          <a:lstStyle/>
          <a:p>
            <a:r>
              <a:rPr lang="de-DE" dirty="0" smtClean="0"/>
              <a:t>- </a:t>
            </a:r>
            <a:r>
              <a:rPr lang="de-DE" b="1" dirty="0" smtClean="0"/>
              <a:t>COMPARABILITY:</a:t>
            </a:r>
            <a:endParaRPr lang="de-DE" b="1" dirty="0"/>
          </a:p>
          <a:p>
            <a:r>
              <a:rPr lang="de-DE" dirty="0" err="1" smtClean="0"/>
              <a:t>population</a:t>
            </a:r>
            <a:r>
              <a:rPr lang="de-DE" dirty="0" smtClean="0"/>
              <a:t> </a:t>
            </a:r>
            <a:r>
              <a:rPr lang="de-DE" dirty="0" err="1" smtClean="0"/>
              <a:t>size</a:t>
            </a:r>
            <a:r>
              <a:rPr lang="de-DE" dirty="0" smtClean="0"/>
              <a:t> </a:t>
            </a:r>
            <a:r>
              <a:rPr lang="de-DE" dirty="0" err="1" smtClean="0"/>
              <a:t>thresholds</a:t>
            </a:r>
            <a:r>
              <a:rPr lang="de-DE" dirty="0" smtClean="0"/>
              <a:t> </a:t>
            </a:r>
            <a:r>
              <a:rPr lang="de-DE" dirty="0" err="1" smtClean="0"/>
              <a:t>to</a:t>
            </a:r>
            <a:r>
              <a:rPr lang="de-DE" dirty="0" smtClean="0"/>
              <a:t> </a:t>
            </a:r>
            <a:r>
              <a:rPr lang="de-DE" dirty="0" err="1" smtClean="0"/>
              <a:t>ensure</a:t>
            </a:r>
            <a:r>
              <a:rPr lang="de-DE" dirty="0" smtClean="0"/>
              <a:t> </a:t>
            </a:r>
            <a:r>
              <a:rPr lang="de-DE" dirty="0" err="1" smtClean="0"/>
              <a:t>comparability</a:t>
            </a:r>
            <a:r>
              <a:rPr lang="de-DE" dirty="0" smtClean="0"/>
              <a:t>:</a:t>
            </a:r>
          </a:p>
          <a:p>
            <a:endParaRPr lang="de-DE" dirty="0"/>
          </a:p>
          <a:p>
            <a:endParaRPr lang="de-DE" dirty="0" smtClean="0"/>
          </a:p>
          <a:p>
            <a:endParaRPr lang="de-DE" dirty="0"/>
          </a:p>
          <a:p>
            <a:endParaRPr lang="de-DE" dirty="0" smtClean="0"/>
          </a:p>
          <a:p>
            <a:r>
              <a:rPr lang="de-DE" sz="1600" dirty="0" err="1" smtClean="0"/>
              <a:t>For</a:t>
            </a:r>
            <a:r>
              <a:rPr lang="de-DE" sz="1600" dirty="0" smtClean="0"/>
              <a:t> </a:t>
            </a:r>
            <a:r>
              <a:rPr lang="de-DE" sz="1600" u="sng" dirty="0" smtClean="0"/>
              <a:t>administrative</a:t>
            </a:r>
            <a:r>
              <a:rPr lang="de-DE" sz="1600" dirty="0" smtClean="0"/>
              <a:t> </a:t>
            </a:r>
            <a:r>
              <a:rPr lang="de-DE" sz="1600" dirty="0" err="1" smtClean="0"/>
              <a:t>levels</a:t>
            </a:r>
            <a:r>
              <a:rPr lang="de-DE" sz="1600" dirty="0" smtClean="0"/>
              <a:t>: </a:t>
            </a:r>
            <a:r>
              <a:rPr lang="de-DE" sz="1600" dirty="0" err="1" smtClean="0"/>
              <a:t>the</a:t>
            </a:r>
            <a:r>
              <a:rPr lang="de-DE" sz="1600" dirty="0" smtClean="0"/>
              <a:t> </a:t>
            </a:r>
            <a:r>
              <a:rPr lang="de-DE" sz="1600" dirty="0" err="1" smtClean="0"/>
              <a:t>average</a:t>
            </a:r>
            <a:r>
              <a:rPr lang="de-DE" sz="1600" dirty="0" smtClean="0"/>
              <a:t> </a:t>
            </a:r>
            <a:r>
              <a:rPr lang="de-DE" sz="1600" dirty="0" err="1" smtClean="0"/>
              <a:t>population</a:t>
            </a:r>
            <a:r>
              <a:rPr lang="de-DE" sz="1600" dirty="0" smtClean="0"/>
              <a:t> </a:t>
            </a:r>
            <a:r>
              <a:rPr lang="de-DE" sz="1600" dirty="0" err="1" smtClean="0"/>
              <a:t>size</a:t>
            </a:r>
            <a:r>
              <a:rPr lang="de-DE" sz="1600" dirty="0" smtClean="0"/>
              <a:t> </a:t>
            </a:r>
            <a:r>
              <a:rPr lang="de-DE" sz="1600" dirty="0" err="1" smtClean="0"/>
              <a:t>of</a:t>
            </a:r>
            <a:r>
              <a:rPr lang="de-DE" sz="1600" dirty="0" smtClean="0"/>
              <a:t> </a:t>
            </a:r>
            <a:r>
              <a:rPr lang="de-DE" sz="1600" dirty="0" err="1" smtClean="0"/>
              <a:t>the</a:t>
            </a:r>
            <a:r>
              <a:rPr lang="de-DE" sz="1600" dirty="0" smtClean="0"/>
              <a:t> </a:t>
            </a:r>
            <a:r>
              <a:rPr lang="de-DE" sz="1600" dirty="0" err="1" smtClean="0"/>
              <a:t>units</a:t>
            </a:r>
            <a:r>
              <a:rPr lang="de-DE" sz="1600" dirty="0" smtClean="0"/>
              <a:t> </a:t>
            </a:r>
            <a:r>
              <a:rPr lang="de-DE" sz="1600" dirty="0" err="1" smtClean="0"/>
              <a:t>of</a:t>
            </a:r>
            <a:r>
              <a:rPr lang="de-DE" sz="1600" dirty="0" smtClean="0"/>
              <a:t> </a:t>
            </a:r>
            <a:r>
              <a:rPr lang="de-DE" sz="1600" dirty="0" err="1" smtClean="0"/>
              <a:t>the</a:t>
            </a:r>
            <a:r>
              <a:rPr lang="de-DE" sz="1600" dirty="0" smtClean="0"/>
              <a:t> </a:t>
            </a:r>
            <a:r>
              <a:rPr lang="de-DE" sz="1600" dirty="0" err="1" smtClean="0"/>
              <a:t>level</a:t>
            </a:r>
            <a:r>
              <a:rPr lang="de-DE" sz="1600" dirty="0" smtClean="0"/>
              <a:t> </a:t>
            </a:r>
            <a:r>
              <a:rPr lang="de-DE" sz="1600" dirty="0" err="1" smtClean="0"/>
              <a:t>should</a:t>
            </a:r>
            <a:r>
              <a:rPr lang="de-DE" sz="1600" dirty="0" smtClean="0"/>
              <a:t> fit…</a:t>
            </a:r>
          </a:p>
          <a:p>
            <a:r>
              <a:rPr lang="de-DE" sz="1600" dirty="0" err="1" smtClean="0"/>
              <a:t>For</a:t>
            </a:r>
            <a:r>
              <a:rPr lang="de-DE" sz="1600" dirty="0" smtClean="0"/>
              <a:t> </a:t>
            </a:r>
            <a:r>
              <a:rPr lang="de-DE" sz="1600" u="sng" dirty="0" smtClean="0"/>
              <a:t>non-administrative</a:t>
            </a:r>
            <a:r>
              <a:rPr lang="de-DE" sz="1600" dirty="0" smtClean="0"/>
              <a:t> (</a:t>
            </a:r>
            <a:r>
              <a:rPr lang="de-DE" sz="1600" dirty="0" err="1" smtClean="0"/>
              <a:t>aggregated</a:t>
            </a:r>
            <a:r>
              <a:rPr lang="de-DE" sz="1600" dirty="0" smtClean="0"/>
              <a:t>) </a:t>
            </a:r>
            <a:r>
              <a:rPr lang="de-DE" sz="1600" dirty="0" err="1" smtClean="0"/>
              <a:t>levels</a:t>
            </a:r>
            <a:r>
              <a:rPr lang="de-DE" sz="1600" dirty="0" smtClean="0"/>
              <a:t>, </a:t>
            </a:r>
            <a:r>
              <a:rPr lang="de-DE" sz="1600" dirty="0" err="1" smtClean="0"/>
              <a:t>each</a:t>
            </a:r>
            <a:r>
              <a:rPr lang="de-DE" sz="1600" dirty="0" smtClean="0"/>
              <a:t> </a:t>
            </a:r>
            <a:r>
              <a:rPr lang="de-DE" sz="1600" dirty="0" err="1" smtClean="0"/>
              <a:t>unit</a:t>
            </a:r>
            <a:r>
              <a:rPr lang="de-DE" sz="1600" dirty="0" smtClean="0"/>
              <a:t> </a:t>
            </a:r>
            <a:r>
              <a:rPr lang="de-DE" sz="1600" dirty="0" err="1" smtClean="0"/>
              <a:t>should</a:t>
            </a:r>
            <a:r>
              <a:rPr lang="de-DE" sz="1600" dirty="0" smtClean="0"/>
              <a:t> fit…</a:t>
            </a:r>
          </a:p>
          <a:p>
            <a:r>
              <a:rPr lang="de-DE" dirty="0" smtClean="0"/>
              <a:t>… </a:t>
            </a:r>
            <a:r>
              <a:rPr lang="de-DE" dirty="0" err="1" smtClean="0"/>
              <a:t>unless</a:t>
            </a:r>
            <a:r>
              <a:rPr lang="de-DE" dirty="0" smtClean="0"/>
              <a:t> </a:t>
            </a:r>
            <a:r>
              <a:rPr lang="de-DE" b="1" dirty="0" err="1" smtClean="0"/>
              <a:t>special</a:t>
            </a:r>
            <a:r>
              <a:rPr lang="de-DE" b="1" dirty="0" smtClean="0"/>
              <a:t> </a:t>
            </a:r>
            <a:r>
              <a:rPr lang="de-DE" b="1" dirty="0" err="1" smtClean="0"/>
              <a:t>circumstances</a:t>
            </a:r>
            <a:r>
              <a:rPr lang="de-DE" b="1" dirty="0"/>
              <a:t> </a:t>
            </a:r>
            <a:r>
              <a:rPr lang="de-DE" dirty="0" err="1" smtClean="0"/>
              <a:t>exist</a:t>
            </a:r>
            <a:r>
              <a:rPr lang="de-DE" dirty="0" smtClean="0"/>
              <a:t>:</a:t>
            </a:r>
          </a:p>
          <a:p>
            <a:pPr lvl="2"/>
            <a:r>
              <a:rPr lang="de-DE" dirty="0" err="1" smtClean="0"/>
              <a:t>Geographical</a:t>
            </a:r>
            <a:r>
              <a:rPr lang="de-DE" dirty="0" smtClean="0"/>
              <a:t>, </a:t>
            </a:r>
            <a:r>
              <a:rPr lang="de-DE" dirty="0" err="1" smtClean="0"/>
              <a:t>socio-economic</a:t>
            </a:r>
            <a:r>
              <a:rPr lang="de-DE" dirty="0" smtClean="0"/>
              <a:t>, </a:t>
            </a:r>
            <a:r>
              <a:rPr lang="de-DE" dirty="0" err="1" smtClean="0"/>
              <a:t>historical</a:t>
            </a:r>
            <a:r>
              <a:rPr lang="de-DE" dirty="0" smtClean="0"/>
              <a:t>, </a:t>
            </a:r>
            <a:r>
              <a:rPr lang="de-DE" dirty="0" err="1" smtClean="0"/>
              <a:t>cultural</a:t>
            </a:r>
            <a:r>
              <a:rPr lang="de-DE" dirty="0" smtClean="0"/>
              <a:t> </a:t>
            </a:r>
            <a:r>
              <a:rPr lang="de-DE" dirty="0" err="1" smtClean="0"/>
              <a:t>or</a:t>
            </a:r>
            <a:r>
              <a:rPr lang="de-DE" dirty="0" smtClean="0"/>
              <a:t> environmental </a:t>
            </a:r>
            <a:endParaRPr lang="en-GB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14507183"/>
              </p:ext>
            </p:extLst>
          </p:nvPr>
        </p:nvGraphicFramePr>
        <p:xfrm>
          <a:off x="971600" y="3429000"/>
          <a:ext cx="6120681" cy="151216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03976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4045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040458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378042">
                <a:tc>
                  <a:txBody>
                    <a:bodyPr/>
                    <a:lstStyle/>
                    <a:p>
                      <a:pPr algn="ctr">
                        <a:spcAft>
                          <a:spcPts val="1200"/>
                        </a:spcAft>
                      </a:pPr>
                      <a:r>
                        <a:rPr lang="en-GB" sz="1400" dirty="0">
                          <a:solidFill>
                            <a:srgbClr val="0F5494"/>
                          </a:solidFill>
                          <a:effectLst/>
                        </a:rPr>
                        <a:t>Level</a:t>
                      </a:r>
                      <a:endParaRPr lang="en-GB" sz="1400" dirty="0">
                        <a:solidFill>
                          <a:srgbClr val="0F5494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1200"/>
                        </a:spcAft>
                      </a:pPr>
                      <a:r>
                        <a:rPr lang="en-GB" sz="1400" dirty="0">
                          <a:solidFill>
                            <a:srgbClr val="0F5494"/>
                          </a:solidFill>
                          <a:effectLst/>
                        </a:rPr>
                        <a:t>Minimum</a:t>
                      </a:r>
                      <a:endParaRPr lang="en-GB" sz="1400" dirty="0">
                        <a:solidFill>
                          <a:srgbClr val="0F5494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1200"/>
                        </a:spcAft>
                      </a:pPr>
                      <a:r>
                        <a:rPr lang="en-GB" sz="1400" dirty="0">
                          <a:solidFill>
                            <a:srgbClr val="0F5494"/>
                          </a:solidFill>
                          <a:effectLst/>
                        </a:rPr>
                        <a:t>Maximum</a:t>
                      </a:r>
                      <a:endParaRPr lang="en-GB" sz="1400" dirty="0">
                        <a:solidFill>
                          <a:srgbClr val="0F5494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78042">
                <a:tc>
                  <a:txBody>
                    <a:bodyPr/>
                    <a:lstStyle/>
                    <a:p>
                      <a:pPr algn="ctr">
                        <a:spcAft>
                          <a:spcPts val="1200"/>
                        </a:spcAft>
                      </a:pPr>
                      <a:r>
                        <a:rPr lang="en-GB" sz="1400" dirty="0">
                          <a:solidFill>
                            <a:srgbClr val="0F5494"/>
                          </a:solidFill>
                          <a:effectLst/>
                        </a:rPr>
                        <a:t>NUTS 1</a:t>
                      </a:r>
                      <a:endParaRPr lang="en-GB" sz="1400" dirty="0">
                        <a:solidFill>
                          <a:srgbClr val="0F5494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1200"/>
                        </a:spcAft>
                      </a:pPr>
                      <a:r>
                        <a:rPr lang="en-GB" sz="1200">
                          <a:effectLst/>
                        </a:rPr>
                        <a:t>3 million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1200"/>
                        </a:spcAft>
                      </a:pPr>
                      <a:r>
                        <a:rPr lang="en-GB" sz="1200">
                          <a:effectLst/>
                        </a:rPr>
                        <a:t>7 million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8042">
                <a:tc>
                  <a:txBody>
                    <a:bodyPr/>
                    <a:lstStyle/>
                    <a:p>
                      <a:pPr algn="ctr">
                        <a:spcAft>
                          <a:spcPts val="1200"/>
                        </a:spcAft>
                      </a:pPr>
                      <a:r>
                        <a:rPr lang="en-GB" sz="1400" dirty="0">
                          <a:solidFill>
                            <a:srgbClr val="0F5494"/>
                          </a:solidFill>
                          <a:effectLst/>
                        </a:rPr>
                        <a:t>NUTS 2</a:t>
                      </a:r>
                      <a:endParaRPr lang="en-GB" sz="1400" dirty="0">
                        <a:solidFill>
                          <a:srgbClr val="0F5494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1200"/>
                        </a:spcAft>
                      </a:pPr>
                      <a:r>
                        <a:rPr lang="en-GB" sz="1200">
                          <a:effectLst/>
                        </a:rPr>
                        <a:t>800 000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1200"/>
                        </a:spcAft>
                      </a:pPr>
                      <a:r>
                        <a:rPr lang="en-GB" sz="1200">
                          <a:effectLst/>
                        </a:rPr>
                        <a:t>3 million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78042">
                <a:tc>
                  <a:txBody>
                    <a:bodyPr/>
                    <a:lstStyle/>
                    <a:p>
                      <a:pPr algn="ctr">
                        <a:spcAft>
                          <a:spcPts val="1200"/>
                        </a:spcAft>
                      </a:pPr>
                      <a:r>
                        <a:rPr lang="en-GB" sz="1400" dirty="0">
                          <a:solidFill>
                            <a:srgbClr val="0F5494"/>
                          </a:solidFill>
                          <a:effectLst/>
                        </a:rPr>
                        <a:t>NUTS 3</a:t>
                      </a:r>
                      <a:endParaRPr lang="en-GB" sz="1400" dirty="0">
                        <a:solidFill>
                          <a:srgbClr val="0F5494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1200"/>
                        </a:spcAft>
                      </a:pPr>
                      <a:r>
                        <a:rPr lang="en-GB" sz="1200">
                          <a:effectLst/>
                        </a:rPr>
                        <a:t>150 000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1200"/>
                        </a:spcAft>
                      </a:pPr>
                      <a:r>
                        <a:rPr lang="en-GB" sz="1200" dirty="0">
                          <a:effectLst/>
                        </a:rPr>
                        <a:t>800 000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3202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46231" y="180708"/>
            <a:ext cx="4711564" cy="6672967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499992" y="188640"/>
            <a:ext cx="4694116" cy="66482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319166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8229600" cy="936625"/>
          </a:xfrm>
        </p:spPr>
        <p:txBody>
          <a:bodyPr/>
          <a:lstStyle/>
          <a:p>
            <a:r>
              <a:rPr lang="de-DE" dirty="0" smtClean="0">
                <a:solidFill>
                  <a:schemeClr val="bg1"/>
                </a:solidFill>
              </a:rPr>
              <a:t>NUTS 2016, </a:t>
            </a:r>
            <a:br>
              <a:rPr lang="de-DE" dirty="0" smtClean="0">
                <a:solidFill>
                  <a:schemeClr val="bg1"/>
                </a:solidFill>
              </a:rPr>
            </a:br>
            <a:r>
              <a:rPr lang="de-DE" dirty="0" err="1" smtClean="0">
                <a:solidFill>
                  <a:schemeClr val="bg1"/>
                </a:solidFill>
              </a:rPr>
              <a:t>changes</a:t>
            </a:r>
            <a:endParaRPr lang="en-GB" dirty="0">
              <a:solidFill>
                <a:schemeClr val="bg1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980729"/>
            <a:ext cx="9144000" cy="58654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61805394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1052736"/>
            <a:ext cx="8229600" cy="936625"/>
          </a:xfrm>
        </p:spPr>
        <p:txBody>
          <a:bodyPr/>
          <a:lstStyle/>
          <a:p>
            <a:r>
              <a:rPr lang="de-DE" dirty="0" smtClean="0"/>
              <a:t>NUTS 2021 (</a:t>
            </a:r>
            <a:r>
              <a:rPr lang="de-DE" dirty="0" err="1" smtClean="0"/>
              <a:t>formerly</a:t>
            </a:r>
            <a:r>
              <a:rPr lang="de-DE" dirty="0" smtClean="0"/>
              <a:t> </a:t>
            </a:r>
            <a:r>
              <a:rPr lang="de-DE" dirty="0" err="1" smtClean="0"/>
              <a:t>known</a:t>
            </a:r>
            <a:r>
              <a:rPr lang="de-DE" dirty="0" smtClean="0"/>
              <a:t> </a:t>
            </a:r>
            <a:r>
              <a:rPr lang="de-DE" dirty="0" err="1" smtClean="0"/>
              <a:t>as</a:t>
            </a:r>
            <a:r>
              <a:rPr lang="de-DE" dirty="0" smtClean="0"/>
              <a:t> "NUTS 2019")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2348880"/>
            <a:ext cx="8229600" cy="3529013"/>
          </a:xfrm>
        </p:spPr>
        <p:txBody>
          <a:bodyPr/>
          <a:lstStyle/>
          <a:p>
            <a:pPr marL="0" indent="0">
              <a:buNone/>
            </a:pPr>
            <a:r>
              <a:rPr lang="de-DE" sz="2000" i="0" dirty="0" smtClean="0"/>
              <a:t>- </a:t>
            </a:r>
            <a:r>
              <a:rPr lang="de-DE" sz="1800" i="0" dirty="0" err="1" smtClean="0"/>
              <a:t>Offical</a:t>
            </a:r>
            <a:r>
              <a:rPr lang="de-DE" sz="1800" i="0" dirty="0" smtClean="0"/>
              <a:t> NUTS </a:t>
            </a:r>
            <a:r>
              <a:rPr lang="de-DE" sz="1800" i="0" dirty="0" err="1" smtClean="0"/>
              <a:t>amendment</a:t>
            </a:r>
            <a:r>
              <a:rPr lang="de-DE" sz="1800" i="0" dirty="0" smtClean="0"/>
              <a:t> </a:t>
            </a:r>
            <a:r>
              <a:rPr lang="de-DE" sz="1800" i="0" dirty="0" err="1" smtClean="0"/>
              <a:t>procedure</a:t>
            </a:r>
            <a:r>
              <a:rPr lang="de-DE" sz="1800" i="0" dirty="0" smtClean="0"/>
              <a:t> </a:t>
            </a:r>
            <a:r>
              <a:rPr lang="de-DE" sz="1800" i="0" dirty="0" err="1" smtClean="0"/>
              <a:t>launched</a:t>
            </a:r>
            <a:r>
              <a:rPr lang="de-DE" sz="1800" i="0" dirty="0" smtClean="0"/>
              <a:t> in </a:t>
            </a:r>
            <a:r>
              <a:rPr lang="de-DE" sz="1800" b="1" i="0" dirty="0" smtClean="0"/>
              <a:t>August 2018</a:t>
            </a:r>
          </a:p>
          <a:p>
            <a:pPr marL="457200" lvl="1" indent="0">
              <a:buNone/>
            </a:pPr>
            <a:endParaRPr lang="de-DE" sz="1800" dirty="0"/>
          </a:p>
          <a:p>
            <a:pPr marL="57150" indent="0">
              <a:buNone/>
            </a:pPr>
            <a:r>
              <a:rPr lang="de-DE" sz="1800" i="0" dirty="0" smtClean="0"/>
              <a:t>- Deadline </a:t>
            </a:r>
            <a:r>
              <a:rPr lang="de-DE" sz="1800" i="0" dirty="0" err="1" smtClean="0"/>
              <a:t>to</a:t>
            </a:r>
            <a:r>
              <a:rPr lang="de-DE" sz="1800" i="0" dirty="0" smtClean="0"/>
              <a:t> </a:t>
            </a:r>
            <a:r>
              <a:rPr lang="de-DE" sz="1800" i="0" dirty="0" err="1" smtClean="0"/>
              <a:t>introduce</a:t>
            </a:r>
            <a:r>
              <a:rPr lang="de-DE" sz="1800" i="0" dirty="0" smtClean="0"/>
              <a:t> </a:t>
            </a:r>
            <a:r>
              <a:rPr lang="de-DE" sz="1800" i="0" dirty="0" err="1" smtClean="0"/>
              <a:t>proposals</a:t>
            </a:r>
            <a:r>
              <a:rPr lang="de-DE" sz="1800" i="0" dirty="0" smtClean="0"/>
              <a:t>: </a:t>
            </a:r>
            <a:r>
              <a:rPr lang="de-DE" sz="1800" b="1" i="0" dirty="0" smtClean="0"/>
              <a:t>1 </a:t>
            </a:r>
            <a:r>
              <a:rPr lang="de-DE" sz="1800" b="1" i="0" dirty="0" err="1" smtClean="0"/>
              <a:t>February</a:t>
            </a:r>
            <a:r>
              <a:rPr lang="de-DE" sz="1800" b="1" i="0" dirty="0" smtClean="0"/>
              <a:t> 2019</a:t>
            </a:r>
          </a:p>
          <a:p>
            <a:pPr marL="57150" indent="0">
              <a:buNone/>
            </a:pPr>
            <a:endParaRPr lang="de-DE" sz="1800" b="1" i="0" dirty="0" smtClean="0"/>
          </a:p>
          <a:p>
            <a:pPr marL="57150" indent="0">
              <a:buNone/>
            </a:pPr>
            <a:r>
              <a:rPr lang="de-DE" sz="1800" i="0" dirty="0" smtClean="0"/>
              <a:t>- </a:t>
            </a:r>
            <a:r>
              <a:rPr lang="de-DE" sz="1800" i="0" dirty="0" err="1" smtClean="0"/>
              <a:t>Finalisation</a:t>
            </a:r>
            <a:r>
              <a:rPr lang="de-DE" sz="1800" i="0" dirty="0" smtClean="0"/>
              <a:t> </a:t>
            </a:r>
            <a:r>
              <a:rPr lang="de-DE" sz="1800" i="0" dirty="0" err="1" smtClean="0"/>
              <a:t>of</a:t>
            </a:r>
            <a:r>
              <a:rPr lang="de-DE" sz="1800" i="0" dirty="0" smtClean="0"/>
              <a:t> legislative </a:t>
            </a:r>
            <a:r>
              <a:rPr lang="de-DE" sz="1800" i="0" dirty="0" err="1" smtClean="0"/>
              <a:t>procedure</a:t>
            </a:r>
            <a:r>
              <a:rPr lang="de-DE" sz="1800" i="0" dirty="0" smtClean="0"/>
              <a:t> </a:t>
            </a:r>
            <a:r>
              <a:rPr lang="de-DE" sz="1800" b="1" i="0" dirty="0" smtClean="0"/>
              <a:t>end </a:t>
            </a:r>
            <a:r>
              <a:rPr lang="de-DE" sz="1800" b="1" i="0" dirty="0" err="1" smtClean="0"/>
              <a:t>of</a:t>
            </a:r>
            <a:r>
              <a:rPr lang="de-DE" sz="1800" b="1" i="0" dirty="0" smtClean="0"/>
              <a:t> 2019</a:t>
            </a:r>
          </a:p>
          <a:p>
            <a:pPr marL="57150" indent="0">
              <a:buNone/>
            </a:pPr>
            <a:endParaRPr lang="de-DE" sz="1800" i="0" dirty="0"/>
          </a:p>
          <a:p>
            <a:pPr marL="57150" indent="0">
              <a:buNone/>
            </a:pPr>
            <a:r>
              <a:rPr lang="de-DE" sz="1800" i="0" dirty="0" smtClean="0"/>
              <a:t>- </a:t>
            </a:r>
            <a:r>
              <a:rPr lang="de-DE" sz="1800" i="0" dirty="0" err="1" smtClean="0"/>
              <a:t>Application</a:t>
            </a:r>
            <a:r>
              <a:rPr lang="de-DE" sz="1800" i="0" dirty="0" smtClean="0"/>
              <a:t> </a:t>
            </a:r>
            <a:r>
              <a:rPr lang="de-DE" sz="1800" i="0" dirty="0" err="1" smtClean="0"/>
              <a:t>as</a:t>
            </a:r>
            <a:r>
              <a:rPr lang="de-DE" sz="1800" i="0" dirty="0" smtClean="0"/>
              <a:t> </a:t>
            </a:r>
            <a:r>
              <a:rPr lang="de-DE" sz="1800" i="0" dirty="0" err="1" smtClean="0"/>
              <a:t>concerning</a:t>
            </a:r>
            <a:r>
              <a:rPr lang="de-DE" sz="1800" i="0" dirty="0" smtClean="0"/>
              <a:t> </a:t>
            </a:r>
            <a:r>
              <a:rPr lang="de-DE" sz="1800" i="0" dirty="0" err="1" smtClean="0"/>
              <a:t>the</a:t>
            </a:r>
            <a:r>
              <a:rPr lang="de-DE" sz="1800" i="0" dirty="0" smtClean="0"/>
              <a:t> </a:t>
            </a:r>
            <a:r>
              <a:rPr lang="de-DE" sz="1800" i="0" dirty="0" err="1" smtClean="0"/>
              <a:t>transmission</a:t>
            </a:r>
            <a:r>
              <a:rPr lang="de-DE" sz="1800" i="0" dirty="0" smtClean="0"/>
              <a:t> </a:t>
            </a:r>
            <a:r>
              <a:rPr lang="de-DE" sz="1800" i="0" dirty="0" err="1" smtClean="0"/>
              <a:t>of</a:t>
            </a:r>
            <a:r>
              <a:rPr lang="de-DE" sz="1800" i="0" dirty="0" smtClean="0"/>
              <a:t> </a:t>
            </a:r>
            <a:r>
              <a:rPr lang="de-DE" sz="1800" i="0" dirty="0" err="1" smtClean="0"/>
              <a:t>data</a:t>
            </a:r>
            <a:r>
              <a:rPr lang="de-DE" sz="1800" i="0" dirty="0" smtClean="0"/>
              <a:t>: </a:t>
            </a:r>
            <a:r>
              <a:rPr lang="de-DE" sz="1800" b="1" i="0" dirty="0" smtClean="0"/>
              <a:t>1 </a:t>
            </a:r>
            <a:r>
              <a:rPr lang="de-DE" sz="1800" b="1" i="0" dirty="0" err="1" smtClean="0"/>
              <a:t>January</a:t>
            </a:r>
            <a:r>
              <a:rPr lang="de-DE" sz="1800" b="1" i="0" dirty="0" smtClean="0"/>
              <a:t> 2021 </a:t>
            </a:r>
            <a:r>
              <a:rPr lang="de-DE" sz="1800" i="0" dirty="0" smtClean="0"/>
              <a:t>(n+2-rule)</a:t>
            </a:r>
          </a:p>
          <a:p>
            <a:pPr marL="57150" indent="0">
              <a:buNone/>
            </a:pPr>
            <a:endParaRPr lang="de-DE" sz="1800" b="1" i="0" dirty="0"/>
          </a:p>
          <a:p>
            <a:pPr marL="57150" indent="0">
              <a:buNone/>
            </a:pPr>
            <a:r>
              <a:rPr lang="de-DE" sz="1800" i="0" dirty="0" smtClean="0"/>
              <a:t>- Time </a:t>
            </a:r>
            <a:r>
              <a:rPr lang="de-DE" sz="1800" i="0" dirty="0" err="1" smtClean="0"/>
              <a:t>series</a:t>
            </a:r>
            <a:r>
              <a:rPr lang="de-DE" sz="1800" i="0" dirty="0" smtClean="0"/>
              <a:t> on NUTS 2016 </a:t>
            </a:r>
            <a:r>
              <a:rPr lang="de-DE" sz="1800" i="0" dirty="0" err="1" smtClean="0"/>
              <a:t>to</a:t>
            </a:r>
            <a:r>
              <a:rPr lang="de-DE" sz="1800" i="0" dirty="0" smtClean="0"/>
              <a:t> </a:t>
            </a:r>
            <a:r>
              <a:rPr lang="de-DE" sz="1800" i="0" dirty="0" err="1" smtClean="0"/>
              <a:t>be</a:t>
            </a:r>
            <a:r>
              <a:rPr lang="de-DE" sz="1800" i="0" dirty="0" smtClean="0"/>
              <a:t> </a:t>
            </a:r>
            <a:r>
              <a:rPr lang="de-DE" sz="1800" i="0" dirty="0" err="1" smtClean="0"/>
              <a:t>delivered</a:t>
            </a:r>
            <a:r>
              <a:rPr lang="de-DE" sz="1800" i="0" dirty="0" smtClean="0"/>
              <a:t> </a:t>
            </a:r>
            <a:r>
              <a:rPr lang="de-DE" sz="1800" i="0" dirty="0" err="1" smtClean="0"/>
              <a:t>by</a:t>
            </a:r>
            <a:r>
              <a:rPr lang="de-DE" sz="1800" i="0" dirty="0" smtClean="0"/>
              <a:t> </a:t>
            </a:r>
            <a:r>
              <a:rPr lang="de-DE" sz="1800" b="1" i="0" dirty="0" smtClean="0"/>
              <a:t>1 </a:t>
            </a:r>
            <a:r>
              <a:rPr lang="de-DE" sz="1800" b="1" i="0" dirty="0" err="1" smtClean="0"/>
              <a:t>January</a:t>
            </a:r>
            <a:r>
              <a:rPr lang="de-DE" sz="1800" b="1" i="0" dirty="0" smtClean="0"/>
              <a:t> 2023 </a:t>
            </a:r>
            <a:r>
              <a:rPr lang="de-DE" sz="1800" i="0" dirty="0" smtClean="0"/>
              <a:t>(n+4-rule)</a:t>
            </a:r>
            <a:endParaRPr lang="de-DE" sz="1800" b="1" i="0" dirty="0" smtClean="0"/>
          </a:p>
          <a:p>
            <a:pPr marL="57150" indent="0">
              <a:buNone/>
            </a:pPr>
            <a:endParaRPr lang="de-DE" sz="1800" b="1" i="0" dirty="0" smtClean="0"/>
          </a:p>
          <a:p>
            <a:pPr marL="57150" indent="0">
              <a:buNone/>
            </a:pPr>
            <a:r>
              <a:rPr lang="de-DE" sz="1800" i="0" dirty="0" smtClean="0">
                <a:solidFill>
                  <a:srgbClr val="FF0000"/>
                </a:solidFill>
              </a:rPr>
              <a:t>- Will </a:t>
            </a:r>
            <a:r>
              <a:rPr lang="de-DE" sz="1800" i="0" dirty="0" err="1" smtClean="0">
                <a:solidFill>
                  <a:srgbClr val="FF0000"/>
                </a:solidFill>
              </a:rPr>
              <a:t>be</a:t>
            </a:r>
            <a:r>
              <a:rPr lang="de-DE" sz="1800" i="0" dirty="0" smtClean="0">
                <a:solidFill>
                  <a:srgbClr val="FF0000"/>
                </a:solidFill>
              </a:rPr>
              <a:t> </a:t>
            </a:r>
            <a:r>
              <a:rPr lang="de-DE" sz="1800" i="0" dirty="0" err="1" smtClean="0">
                <a:solidFill>
                  <a:srgbClr val="FF0000"/>
                </a:solidFill>
              </a:rPr>
              <a:t>merged</a:t>
            </a:r>
            <a:r>
              <a:rPr lang="de-DE" sz="1800" i="0" dirty="0" smtClean="0">
                <a:solidFill>
                  <a:srgbClr val="FF0000"/>
                </a:solidFill>
              </a:rPr>
              <a:t> </a:t>
            </a:r>
            <a:r>
              <a:rPr lang="de-DE" sz="1800" i="0" dirty="0" err="1" smtClean="0">
                <a:solidFill>
                  <a:srgbClr val="FF0000"/>
                </a:solidFill>
              </a:rPr>
              <a:t>with</a:t>
            </a:r>
            <a:r>
              <a:rPr lang="de-DE" sz="1800" i="0" dirty="0" smtClean="0">
                <a:solidFill>
                  <a:srgbClr val="FF0000"/>
                </a:solidFill>
              </a:rPr>
              <a:t> Statistical Regions</a:t>
            </a:r>
          </a:p>
          <a:p>
            <a:pPr indent="-285750">
              <a:buFontTx/>
              <a:buChar char="-"/>
            </a:pPr>
            <a:endParaRPr lang="de-DE" sz="1800" b="1" i="0" dirty="0"/>
          </a:p>
          <a:p>
            <a:pPr marL="57150" indent="0">
              <a:buNone/>
            </a:pPr>
            <a:endParaRPr lang="de-DE" sz="1800" b="1" i="0" dirty="0" smtClean="0"/>
          </a:p>
          <a:p>
            <a:pPr marL="57150" indent="0">
              <a:buNone/>
            </a:pPr>
            <a:endParaRPr lang="de-DE" sz="1800" b="1" i="0" dirty="0" smtClean="0"/>
          </a:p>
          <a:p>
            <a:pPr indent="-285750">
              <a:buFontTx/>
              <a:buChar char="-"/>
            </a:pPr>
            <a:endParaRPr lang="de-DE" sz="1800" b="1" i="0" dirty="0"/>
          </a:p>
          <a:p>
            <a:pPr indent="-285750">
              <a:buFontTx/>
              <a:buChar char="-"/>
            </a:pPr>
            <a:endParaRPr lang="de-DE" sz="1800" i="0" dirty="0" smtClean="0"/>
          </a:p>
          <a:p>
            <a:pPr marL="400050">
              <a:buFontTx/>
              <a:buChar char="-"/>
            </a:pPr>
            <a:endParaRPr lang="de-DE" sz="2000" b="1" i="0" dirty="0"/>
          </a:p>
          <a:p>
            <a:pPr marL="400050"/>
            <a:endParaRPr lang="de-DE" sz="2000" b="1" i="0" dirty="0" smtClean="0"/>
          </a:p>
        </p:txBody>
      </p:sp>
    </p:spTree>
    <p:extLst>
      <p:ext uri="{BB962C8B-B14F-4D97-AF65-F5344CB8AC3E}">
        <p14:creationId xmlns:p14="http://schemas.microsoft.com/office/powerpoint/2010/main" xmlns="" val="34470108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theme1.xml><?xml version="1.0" encoding="utf-8"?>
<a:theme xmlns:a="http://schemas.openxmlformats.org/drawingml/2006/main" name="Blank">
  <a:themeElements>
    <a:clrScheme name="Slide_Master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Slide_Master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 xmlns="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xmlns="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 marL="3175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altLang="en-US" sz="1200" b="0" i="0" u="none" strike="noStrike" cap="none" normalizeH="0" baseline="0" smtClean="0">
            <a:ln>
              <a:noFill/>
            </a:ln>
            <a:solidFill>
              <a:srgbClr val="0F5494"/>
            </a:solidFill>
            <a:effectLst/>
            <a:latin typeface="Verdan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 xmlns="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xmlns="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 marL="3175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altLang="en-US" sz="1200" b="0" i="0" u="none" strike="noStrike" cap="none" normalizeH="0" baseline="0" smtClean="0">
            <a:ln>
              <a:noFill/>
            </a:ln>
            <a:solidFill>
              <a:srgbClr val="0F5494"/>
            </a:solidFill>
            <a:effectLst/>
            <a:latin typeface="Verdana" pitchFamily="34" charset="0"/>
          </a:defRPr>
        </a:defPPr>
      </a:lstStyle>
    </a:lnDef>
  </a:objectDefaults>
  <a:extraClrSchemeLst>
    <a:extraClrScheme>
      <a:clrScheme name="Slide_Master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_Master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_Master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_Master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_Master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_Master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_Master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_Master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_Master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_Master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_Master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_Master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Blank">
  <a:themeElements>
    <a:clrScheme name="Slide_Master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Slide_Master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 xmlns="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xmlns="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 marL="3175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altLang="en-US" sz="1200" b="0" i="0" u="none" strike="noStrike" cap="none" normalizeH="0" baseline="0" smtClean="0">
            <a:ln>
              <a:noFill/>
            </a:ln>
            <a:solidFill>
              <a:srgbClr val="0F5494"/>
            </a:solidFill>
            <a:effectLst/>
            <a:latin typeface="Verdan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 xmlns="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xmlns="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 marL="3175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altLang="en-US" sz="1200" b="0" i="0" u="none" strike="noStrike" cap="none" normalizeH="0" baseline="0" smtClean="0">
            <a:ln>
              <a:noFill/>
            </a:ln>
            <a:solidFill>
              <a:srgbClr val="0F5494"/>
            </a:solidFill>
            <a:effectLst/>
            <a:latin typeface="Verdana" pitchFamily="34" charset="0"/>
          </a:defRPr>
        </a:defPPr>
      </a:lstStyle>
    </a:lnDef>
  </a:objectDefaults>
  <a:extraClrSchemeLst>
    <a:extraClrScheme>
      <a:clrScheme name="Slide_Master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_Master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_Master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_Master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_Master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_Master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_Master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_Master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_Master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_Master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_Master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_Master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1681</TotalTime>
  <Words>636</Words>
  <Application>Microsoft Office PowerPoint</Application>
  <PresentationFormat>On-screen Show (4:3)</PresentationFormat>
  <Paragraphs>173</Paragraphs>
  <Slides>17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17</vt:i4>
      </vt:variant>
    </vt:vector>
  </HeadingPairs>
  <TitlesOfParts>
    <vt:vector size="19" baseType="lpstr">
      <vt:lpstr>Blank</vt:lpstr>
      <vt:lpstr>1_Blank</vt:lpstr>
      <vt:lpstr>Slide 1</vt:lpstr>
      <vt:lpstr>Slide 2</vt:lpstr>
      <vt:lpstr>Regional data in Eurobase*</vt:lpstr>
      <vt:lpstr>NUTS PURPOSE</vt:lpstr>
      <vt:lpstr>NUTS principles </vt:lpstr>
      <vt:lpstr>NUTS principles</vt:lpstr>
      <vt:lpstr>Slide 7</vt:lpstr>
      <vt:lpstr>NUTS 2016,  changes</vt:lpstr>
      <vt:lpstr>NUTS 2021 (formerly known as "NUTS 2019")</vt:lpstr>
      <vt:lpstr>HTS (Historical time series) Implementing Regulation</vt:lpstr>
      <vt:lpstr>Statistical  Regions</vt:lpstr>
      <vt:lpstr>LAU (Local administrative units)</vt:lpstr>
      <vt:lpstr>Tercet (Territorial typologies)</vt:lpstr>
      <vt:lpstr>Slide 14</vt:lpstr>
      <vt:lpstr>Slide 15</vt:lpstr>
      <vt:lpstr>Slide 16</vt:lpstr>
      <vt:lpstr>Visit us:</vt:lpstr>
    </vt:vector>
  </TitlesOfParts>
  <Company>European Commission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25th Meeting of the  European Statistical System Committee</dc:title>
  <dc:creator>MUELLER Oliver (ESTAT)</dc:creator>
  <cp:lastModifiedBy>Petrika Jorgji</cp:lastModifiedBy>
  <cp:revision>77</cp:revision>
  <cp:lastPrinted>2015-10-12T06:58:16Z</cp:lastPrinted>
  <dcterms:created xsi:type="dcterms:W3CDTF">2015-05-08T15:19:27Z</dcterms:created>
  <dcterms:modified xsi:type="dcterms:W3CDTF">2019-02-20T16:50:21Z</dcterms:modified>
</cp:coreProperties>
</file>