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3" r:id="rId2"/>
    <p:sldId id="299" r:id="rId3"/>
    <p:sldId id="264" r:id="rId4"/>
    <p:sldId id="295" r:id="rId5"/>
    <p:sldId id="296" r:id="rId6"/>
    <p:sldId id="272" r:id="rId7"/>
    <p:sldId id="275" r:id="rId8"/>
    <p:sldId id="298" r:id="rId9"/>
    <p:sldId id="289" r:id="rId10"/>
    <p:sldId id="277" r:id="rId11"/>
    <p:sldId id="297" r:id="rId12"/>
  </p:sldIdLst>
  <p:sldSz cx="9144000" cy="6858000" type="screen4x3"/>
  <p:notesSz cx="6718300" cy="98552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  <p15:guide id="3" orient="horz" pos="3104">
          <p15:clr>
            <a:srgbClr val="A4A3A4"/>
          </p15:clr>
        </p15:guide>
        <p15:guide id="4" pos="211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E6FD2"/>
    <a:srgbClr val="0F5494"/>
    <a:srgbClr val="3166CF"/>
    <a:srgbClr val="2D5EC1"/>
    <a:srgbClr val="FFD624"/>
    <a:srgbClr val="BDDEFF"/>
    <a:srgbClr val="99CCFF"/>
    <a:srgbClr val="808080"/>
    <a:srgbClr val="009FB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987" autoAdjust="0"/>
    <p:restoredTop sz="86743" autoAdjust="0"/>
  </p:normalViewPr>
  <p:slideViewPr>
    <p:cSldViewPr>
      <p:cViewPr varScale="1">
        <p:scale>
          <a:sx n="79" d="100"/>
          <a:sy n="79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172" y="-90"/>
      </p:cViewPr>
      <p:guideLst>
        <p:guide orient="horz" pos="3126"/>
        <p:guide orient="horz" pos="3104"/>
        <p:guide pos="2141"/>
        <p:guide pos="211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996" cy="49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4736" y="0"/>
            <a:ext cx="2911996" cy="49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0313"/>
            <a:ext cx="2911996" cy="49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4736" y="9360313"/>
            <a:ext cx="2911996" cy="49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36766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996" cy="49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4736" y="0"/>
            <a:ext cx="2911996" cy="49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39775"/>
            <a:ext cx="4926012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6" y="4680945"/>
            <a:ext cx="5375268" cy="4435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0313"/>
            <a:ext cx="2911996" cy="49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4736" y="9360313"/>
            <a:ext cx="2911996" cy="49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1299238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845036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247626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05111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000" y="309600"/>
            <a:ext cx="158432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39952" y="1700808"/>
            <a:ext cx="4536504" cy="2016224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GB" dirty="0" smtClean="0"/>
              <a:t>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marL="0"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BB59E6E-B967-488E-B209-8B7FA0D7AF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98375-5C84-4176-84A5-B6A3E0825F0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C7773-6390-40B5-8F3A-46FD9E5B709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7013" y="6145213"/>
            <a:ext cx="22431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980728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37126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67544" y="6297439"/>
            <a:ext cx="2133600" cy="4762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88F9B-71EE-4D5C-B44E-012EF44E925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CDD1B-50E0-44E8-82B7-F85F69F6D40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8177A-0CE3-43B6-B11B-ED2E8AEAD8D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55DDF-6655-40F2-8D9E-CA15739A7EC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BFC62-E3CF-4012-8A8B-ABF1C18EA02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00BF-55FD-4017-8F82-94A8DE4F575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47253-C9BC-4251-8AE3-8910CE9253F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dirty="0" smtClean="0"/>
              <a:t>Et dolor fragum</a:t>
            </a:r>
            <a:endParaRPr lang="en-GB" dirty="0" smtClean="0"/>
          </a:p>
          <a:p>
            <a:pPr lvl="1"/>
            <a:r>
              <a:rPr lang="en-GB" dirty="0" smtClean="0"/>
              <a:t>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  <a:p>
            <a:pPr lvl="2"/>
            <a:r>
              <a:rPr lang="en-GB" dirty="0" smtClean="0"/>
              <a:t>- 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C8D21B7-B314-438C-91E9-7FF9087DC07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2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hf sldNum="0" hdr="0" ftr="0" dt="0"/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urostat/web/euro-indicators" TargetMode="External"/><Relationship Id="rId2" Type="http://schemas.openxmlformats.org/officeDocument/2006/relationships/hyperlink" Target="https://ec.europa.eu/eurostat/web/macroeconomic-imbalances-procedur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ur-lex.europa.eu/legal-content/EN/TXT/?qid=1407944383247&amp;uri=CELEX:32011R117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ur-lex.europa.eu/legal-content/EN/TXT/?qid=1407944142061&amp;uri=CELEX:32011R1176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628800"/>
            <a:ext cx="7920880" cy="3024336"/>
          </a:xfrm>
        </p:spPr>
        <p:txBody>
          <a:bodyPr/>
          <a:lstStyle/>
          <a:p>
            <a:r>
              <a:rPr lang="en-GB" sz="3600" dirty="0"/>
              <a:t>Macroeconomic indicator sets for EU policies: </a:t>
            </a:r>
            <a:r>
              <a:rPr lang="en-GB" sz="3600" dirty="0" smtClean="0"/>
              <a:t>Euroindicators/PEEIs and</a:t>
            </a:r>
            <a:br>
              <a:rPr lang="en-GB" sz="3600" dirty="0" smtClean="0"/>
            </a:br>
            <a:r>
              <a:rPr lang="en-GB" sz="3600" dirty="0" smtClean="0"/>
              <a:t>Macroeconomic </a:t>
            </a:r>
            <a:r>
              <a:rPr lang="en-GB" sz="3600" dirty="0"/>
              <a:t>imbalance procedure (MIP</a:t>
            </a:r>
            <a:r>
              <a:rPr lang="en-GB" sz="3600" smtClean="0"/>
              <a:t>) indicators</a:t>
            </a:r>
            <a:r>
              <a:rPr lang="en-GB" sz="3200" dirty="0"/>
              <a:t/>
            </a:r>
            <a:br>
              <a:rPr lang="en-GB" sz="3200" dirty="0"/>
            </a:b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5805264"/>
            <a:ext cx="3744416" cy="504056"/>
          </a:xfrm>
        </p:spPr>
        <p:txBody>
          <a:bodyPr/>
          <a:lstStyle/>
          <a:p>
            <a:r>
              <a:rPr lang="it-IT" sz="1600" b="0" i="1" dirty="0"/>
              <a:t>Rosa Ruggeri Cannata – </a:t>
            </a:r>
            <a:r>
              <a:rPr lang="it-IT" sz="1600" b="0" i="1" dirty="0" smtClean="0"/>
              <a:t>Unit </a:t>
            </a:r>
            <a:r>
              <a:rPr lang="it-IT" sz="1600" b="0" i="1" dirty="0"/>
              <a:t>C1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936625"/>
          </a:xfrm>
        </p:spPr>
        <p:txBody>
          <a:bodyPr/>
          <a:lstStyle/>
          <a:p>
            <a:r>
              <a:rPr lang="en-GB" sz="3200" dirty="0"/>
              <a:t>EFC Status </a:t>
            </a:r>
            <a:r>
              <a:rPr lang="en-GB" sz="3200" dirty="0" smtClean="0"/>
              <a:t>report on </a:t>
            </a:r>
            <a:r>
              <a:rPr lang="en-GB" sz="3200" dirty="0"/>
              <a:t>Information Requirements in EMU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13908"/>
          </a:xfrm>
        </p:spPr>
        <p:txBody>
          <a:bodyPr/>
          <a:lstStyle/>
          <a:p>
            <a:r>
              <a:rPr lang="sv-SE" i="0" dirty="0" smtClean="0"/>
              <a:t>EFC - </a:t>
            </a:r>
            <a:r>
              <a:rPr lang="en-GB" b="1" cap="small" dirty="0"/>
              <a:t>Economic and Financial Committee</a:t>
            </a:r>
            <a:endParaRPr lang="en-GB" dirty="0"/>
          </a:p>
          <a:p>
            <a:r>
              <a:rPr lang="en-GB" i="0" dirty="0" smtClean="0"/>
              <a:t>Annual </a:t>
            </a:r>
            <a:r>
              <a:rPr lang="en-GB" i="0" dirty="0"/>
              <a:t>status report on information requirements in the </a:t>
            </a:r>
            <a:r>
              <a:rPr lang="en-GB" i="0" dirty="0" smtClean="0"/>
              <a:t>EMU</a:t>
            </a:r>
          </a:p>
          <a:p>
            <a:r>
              <a:rPr lang="en-GB" i="0" dirty="0" smtClean="0"/>
              <a:t>Summarises </a:t>
            </a:r>
            <a:r>
              <a:rPr lang="en-GB" i="0" dirty="0"/>
              <a:t>progress and remaining challenges about the quality of the </a:t>
            </a:r>
            <a:r>
              <a:rPr lang="en-GB" i="0" dirty="0" smtClean="0"/>
              <a:t>PEEIs</a:t>
            </a:r>
            <a:endParaRPr lang="en-GB" dirty="0" smtClean="0"/>
          </a:p>
          <a:p>
            <a:r>
              <a:rPr lang="en-GB" i="0" dirty="0" smtClean="0"/>
              <a:t>Submitted to the Council as part of the Statistical Package</a:t>
            </a:r>
          </a:p>
          <a:p>
            <a:r>
              <a:rPr lang="en-GB" i="0" dirty="0" smtClean="0"/>
              <a:t>Reviewing </a:t>
            </a:r>
            <a:r>
              <a:rPr lang="en-GB" i="0" dirty="0"/>
              <a:t>progress achieved </a:t>
            </a:r>
            <a:r>
              <a:rPr lang="en-GB" i="0" dirty="0" smtClean="0"/>
              <a:t>and providing </a:t>
            </a:r>
            <a:r>
              <a:rPr lang="en-GB" i="0" dirty="0"/>
              <a:t>guidance on further work</a:t>
            </a:r>
          </a:p>
        </p:txBody>
      </p:sp>
    </p:spTree>
    <p:extLst>
      <p:ext uri="{BB962C8B-B14F-4D97-AF65-F5344CB8AC3E}">
        <p14:creationId xmlns:p14="http://schemas.microsoft.com/office/powerpoint/2010/main" xmlns="" val="48208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36625"/>
          </a:xfrm>
        </p:spPr>
        <p:txBody>
          <a:bodyPr/>
          <a:lstStyle/>
          <a:p>
            <a:r>
              <a:rPr lang="en-GB" dirty="0" smtClean="0"/>
              <a:t>More information on: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3993828"/>
          </a:xfrm>
        </p:spPr>
        <p:txBody>
          <a:bodyPr/>
          <a:lstStyle/>
          <a:p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ec.europa.eu/eurostat/web/macroeconomic-imbalances-procedure</a:t>
            </a:r>
            <a:endParaRPr lang="en-GB" dirty="0" smtClean="0"/>
          </a:p>
          <a:p>
            <a:endParaRPr lang="en-GB" dirty="0"/>
          </a:p>
          <a:p>
            <a:r>
              <a:rPr lang="en-GB" dirty="0">
                <a:hlinkClick r:id="rId3"/>
              </a:rPr>
              <a:t>https://</a:t>
            </a:r>
            <a:r>
              <a:rPr lang="en-GB" dirty="0" smtClean="0">
                <a:hlinkClick r:id="rId3"/>
              </a:rPr>
              <a:t>ec.europa.eu/eurostat/web/euro-indicators</a:t>
            </a:r>
            <a:endParaRPr lang="en-GB" dirty="0" smtClean="0"/>
          </a:p>
          <a:p>
            <a:endParaRPr lang="en-GB" dirty="0" smtClean="0"/>
          </a:p>
          <a:p>
            <a:pPr marL="0" indent="0">
              <a:buNone/>
            </a:pPr>
            <a:endParaRPr lang="en-GB" sz="2800" b="1" dirty="0" smtClean="0"/>
          </a:p>
          <a:p>
            <a:pPr marL="0" indent="0">
              <a:buNone/>
            </a:pPr>
            <a:r>
              <a:rPr lang="en-GB" sz="2800" b="1" dirty="0" smtClean="0"/>
              <a:t>Thank you for your attention!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xmlns="" val="421405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936625"/>
          </a:xfrm>
        </p:spPr>
        <p:txBody>
          <a:bodyPr/>
          <a:lstStyle/>
          <a:p>
            <a:r>
              <a:rPr lang="en-GB" dirty="0" smtClean="0"/>
              <a:t>Euroindicators/PEEIs and MIP: Horizontal domains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785916"/>
          </a:xfrm>
        </p:spPr>
        <p:txBody>
          <a:bodyPr/>
          <a:lstStyle/>
          <a:p>
            <a:r>
              <a:rPr lang="en-GB" i="0" dirty="0" smtClean="0"/>
              <a:t>Sets of indicators for policy making</a:t>
            </a:r>
          </a:p>
          <a:p>
            <a:r>
              <a:rPr lang="en-GB" i="0" dirty="0" smtClean="0"/>
              <a:t>Combining indicators from several domains </a:t>
            </a:r>
          </a:p>
          <a:p>
            <a:r>
              <a:rPr lang="en-GB" i="0" dirty="0" smtClean="0"/>
              <a:t>Requirements mainly stemming from </a:t>
            </a:r>
            <a:r>
              <a:rPr lang="en-GB" i="0" dirty="0"/>
              <a:t>source </a:t>
            </a:r>
            <a:r>
              <a:rPr lang="en-GB" i="0" dirty="0" smtClean="0"/>
              <a:t>domains: </a:t>
            </a:r>
            <a:r>
              <a:rPr lang="en-GB" i="0" dirty="0"/>
              <a:t>NA and FA, BoP, </a:t>
            </a:r>
            <a:r>
              <a:rPr lang="en-GB" i="0" dirty="0" smtClean="0"/>
              <a:t>LM, Prices, GFS…</a:t>
            </a:r>
          </a:p>
          <a:p>
            <a:r>
              <a:rPr lang="en-GB" i="0" dirty="0" smtClean="0"/>
              <a:t>Focus on quality</a:t>
            </a:r>
          </a:p>
          <a:p>
            <a:pPr lvl="1"/>
            <a:r>
              <a:rPr lang="en-GB" dirty="0"/>
              <a:t>T</a:t>
            </a:r>
            <a:r>
              <a:rPr lang="en-GB" i="0" dirty="0" smtClean="0"/>
              <a:t>imeliness</a:t>
            </a:r>
          </a:p>
          <a:p>
            <a:pPr lvl="1"/>
            <a:r>
              <a:rPr lang="en-GB" i="0" dirty="0" smtClean="0"/>
              <a:t>Coverage</a:t>
            </a:r>
          </a:p>
          <a:p>
            <a:pPr lvl="1"/>
            <a:r>
              <a:rPr lang="en-GB" dirty="0" smtClean="0"/>
              <a:t>Reliability</a:t>
            </a:r>
          </a:p>
          <a:p>
            <a:pPr lvl="1"/>
            <a:r>
              <a:rPr lang="en-GB" i="0" dirty="0" smtClean="0"/>
              <a:t>Comparability</a:t>
            </a:r>
          </a:p>
          <a:p>
            <a:pPr lvl="1"/>
            <a:r>
              <a:rPr lang="en-GB" dirty="0" smtClean="0"/>
              <a:t>Accessibility</a:t>
            </a:r>
          </a:p>
          <a:p>
            <a:r>
              <a:rPr lang="en-GB" i="0" dirty="0" smtClean="0"/>
              <a:t>Harmonisation </a:t>
            </a:r>
          </a:p>
          <a:p>
            <a:r>
              <a:rPr lang="en-GB" i="0" dirty="0" smtClean="0"/>
              <a:t>Promotion of best practices </a:t>
            </a:r>
            <a:endParaRPr lang="en-GB" i="0" dirty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004541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136904" cy="792088"/>
          </a:xfrm>
        </p:spPr>
        <p:txBody>
          <a:bodyPr/>
          <a:lstStyle/>
          <a:p>
            <a:r>
              <a:rPr lang="en-GB" altLang="en-US" dirty="0"/>
              <a:t>The MIP in the  European Semester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127223"/>
            <a:ext cx="83343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086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936625"/>
          </a:xfrm>
        </p:spPr>
        <p:txBody>
          <a:bodyPr/>
          <a:lstStyle/>
          <a:p>
            <a:r>
              <a:rPr lang="en-GB" dirty="0" smtClean="0"/>
              <a:t>MIP legal base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84576"/>
          </a:xfrm>
        </p:spPr>
        <p:txBody>
          <a:bodyPr/>
          <a:lstStyle/>
          <a:p>
            <a:r>
              <a:rPr lang="en-GB" dirty="0">
                <a:hlinkClick r:id="rId3"/>
              </a:rPr>
              <a:t>Regulation (EU) No 1174/2011 </a:t>
            </a:r>
            <a:endParaRPr lang="en-GB" dirty="0"/>
          </a:p>
          <a:p>
            <a:pPr marL="0" indent="0">
              <a:spcAft>
                <a:spcPts val="600"/>
              </a:spcAft>
              <a:buNone/>
            </a:pPr>
            <a:r>
              <a:rPr lang="en-GB" i="0" dirty="0" smtClean="0"/>
              <a:t>on </a:t>
            </a:r>
            <a:r>
              <a:rPr lang="en-GB" i="0" dirty="0"/>
              <a:t>enforcement measures to </a:t>
            </a:r>
            <a:r>
              <a:rPr lang="en-GB" b="1" i="0" dirty="0"/>
              <a:t>correct excessive macroeconomic imbalances</a:t>
            </a:r>
            <a:r>
              <a:rPr lang="en-GB" i="0" dirty="0"/>
              <a:t> in the euro area </a:t>
            </a:r>
            <a:endParaRPr lang="en-GB" i="0" dirty="0" smtClean="0"/>
          </a:p>
          <a:p>
            <a:pPr marL="0" indent="0">
              <a:spcAft>
                <a:spcPts val="600"/>
              </a:spcAft>
              <a:buNone/>
            </a:pPr>
            <a:endParaRPr lang="en-GB" sz="800" i="0" dirty="0" smtClean="0"/>
          </a:p>
          <a:p>
            <a:pPr>
              <a:spcAft>
                <a:spcPts val="600"/>
              </a:spcAft>
            </a:pPr>
            <a:r>
              <a:rPr lang="en-GB" dirty="0" smtClean="0">
                <a:hlinkClick r:id="rId4"/>
              </a:rPr>
              <a:t>Regulation </a:t>
            </a:r>
            <a:r>
              <a:rPr lang="en-GB" dirty="0">
                <a:hlinkClick r:id="rId4"/>
              </a:rPr>
              <a:t>(EU) No 1176/2011</a:t>
            </a:r>
            <a:r>
              <a:rPr lang="en-GB" dirty="0"/>
              <a:t> </a:t>
            </a:r>
            <a:endParaRPr lang="en-GB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GB" i="0" dirty="0" smtClean="0"/>
              <a:t>on </a:t>
            </a:r>
            <a:r>
              <a:rPr lang="en-GB" i="0" dirty="0"/>
              <a:t>the </a:t>
            </a:r>
            <a:r>
              <a:rPr lang="en-GB" b="1" i="0" dirty="0"/>
              <a:t>prevention and correction of macroeconomic imbalances </a:t>
            </a:r>
            <a:endParaRPr lang="en-GB" b="1" i="0" dirty="0" smtClean="0"/>
          </a:p>
          <a:p>
            <a:pPr marL="0" indent="0">
              <a:spcAft>
                <a:spcPts val="600"/>
              </a:spcAft>
              <a:buNone/>
            </a:pPr>
            <a:endParaRPr lang="en-GB" sz="800" b="1" i="0" dirty="0" smtClean="0"/>
          </a:p>
          <a:p>
            <a:pPr>
              <a:spcAft>
                <a:spcPts val="600"/>
              </a:spcAft>
            </a:pPr>
            <a:r>
              <a:rPr lang="en-GB" i="0" dirty="0" smtClean="0"/>
              <a:t>No list of indicators in the regulations (m</a:t>
            </a:r>
            <a:r>
              <a:rPr lang="en-GB" altLang="en-US" i="0" dirty="0" smtClean="0"/>
              <a:t>aintained by </a:t>
            </a:r>
            <a:r>
              <a:rPr lang="en-GB" altLang="en-US" i="0" dirty="0"/>
              <a:t>ECOFIN </a:t>
            </a:r>
            <a:r>
              <a:rPr lang="en-GB" altLang="en-US" i="0" dirty="0" smtClean="0"/>
              <a:t>sub-structures: LIME</a:t>
            </a:r>
            <a:r>
              <a:rPr lang="en-GB" altLang="en-US" i="0" dirty="0"/>
              <a:t>, EPC</a:t>
            </a:r>
            <a:r>
              <a:rPr lang="en-GB" altLang="en-US" i="0" dirty="0" smtClean="0"/>
              <a:t>) </a:t>
            </a:r>
            <a:endParaRPr lang="en-GB" altLang="en-US" i="0" dirty="0"/>
          </a:p>
          <a:p>
            <a:endParaRPr lang="en-GB" i="0" dirty="0"/>
          </a:p>
        </p:txBody>
      </p:sp>
    </p:spTree>
    <p:extLst>
      <p:ext uri="{BB962C8B-B14F-4D97-AF65-F5344CB8AC3E}">
        <p14:creationId xmlns:p14="http://schemas.microsoft.com/office/powerpoint/2010/main" xmlns="" val="3181904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936625"/>
          </a:xfrm>
        </p:spPr>
        <p:txBody>
          <a:bodyPr/>
          <a:lstStyle/>
          <a:p>
            <a:r>
              <a:rPr lang="en-GB" dirty="0" smtClean="0"/>
              <a:t>Main requirements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137844"/>
          </a:xfrm>
        </p:spPr>
        <p:txBody>
          <a:bodyPr/>
          <a:lstStyle/>
          <a:p>
            <a:r>
              <a:rPr lang="en-GB" i="0" dirty="0" smtClean="0"/>
              <a:t>Requirements covered in the statistical source domains (ESA 2010, BPM6 and </a:t>
            </a:r>
            <a:r>
              <a:rPr lang="en-GB" i="0" dirty="0" err="1" smtClean="0"/>
              <a:t>Vademecum</a:t>
            </a:r>
            <a:r>
              <a:rPr lang="en-GB" i="0" dirty="0" smtClean="0"/>
              <a:t>, EDP, etc.)</a:t>
            </a:r>
          </a:p>
          <a:p>
            <a:endParaRPr lang="en-GB" sz="800" i="0" dirty="0" smtClean="0"/>
          </a:p>
          <a:p>
            <a:r>
              <a:rPr lang="en-GB" i="0" dirty="0" smtClean="0"/>
              <a:t>Focus on scoreboard indicators</a:t>
            </a:r>
          </a:p>
          <a:p>
            <a:endParaRPr lang="en-GB" sz="800" i="0" dirty="0" smtClean="0"/>
          </a:p>
          <a:p>
            <a:r>
              <a:rPr lang="en-GB" i="0" dirty="0" smtClean="0"/>
              <a:t>Coverage: last ten years (more for transformed indicators)</a:t>
            </a:r>
          </a:p>
          <a:p>
            <a:endParaRPr lang="en-GB" sz="800" i="0" dirty="0" smtClean="0"/>
          </a:p>
          <a:p>
            <a:r>
              <a:rPr lang="en-GB" i="0" dirty="0" smtClean="0"/>
              <a:t>Main issues: House Price Index (HPI), some components of Unit Labour Costs (ULC)…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53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936625"/>
          </a:xfrm>
        </p:spPr>
        <p:txBody>
          <a:bodyPr/>
          <a:lstStyle/>
          <a:p>
            <a:r>
              <a:rPr lang="fr-BE" dirty="0" smtClean="0"/>
              <a:t>MIP Scoreboard</a:t>
            </a:r>
            <a:endParaRPr lang="fr-BE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353868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GB" sz="1800" b="1" i="1" dirty="0"/>
              <a:t>External Imbalances</a:t>
            </a:r>
          </a:p>
          <a:p>
            <a:pPr marL="0" indent="0" eaLnBrk="1" hangingPunct="1">
              <a:buFont typeface="Arial" pitchFamily="34" charset="0"/>
              <a:buNone/>
              <a:defRPr/>
            </a:pPr>
            <a:r>
              <a:rPr lang="fr-BE" sz="1800" b="1" i="0" dirty="0"/>
              <a:t>Balance of </a:t>
            </a:r>
            <a:r>
              <a:rPr lang="en-GB" sz="1800" b="1" i="0" dirty="0"/>
              <a:t>Payments</a:t>
            </a:r>
          </a:p>
          <a:p>
            <a:pPr lvl="1" eaLnBrk="1" hangingPunct="1">
              <a:defRPr/>
            </a:pPr>
            <a:r>
              <a:rPr lang="en-GB" sz="1800" b="0" dirty="0"/>
              <a:t>Current account </a:t>
            </a:r>
          </a:p>
          <a:p>
            <a:pPr lvl="1" eaLnBrk="1" hangingPunct="1">
              <a:defRPr/>
            </a:pPr>
            <a:r>
              <a:rPr lang="en-GB" sz="1800" b="0" dirty="0"/>
              <a:t>Net international investment </a:t>
            </a:r>
          </a:p>
          <a:p>
            <a:pPr marL="457200" lvl="1" indent="0" eaLnBrk="1" hangingPunct="1">
              <a:buNone/>
              <a:defRPr/>
            </a:pPr>
            <a:endParaRPr lang="en-GB" sz="1600" dirty="0"/>
          </a:p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GB" sz="1800" b="1" dirty="0"/>
              <a:t>Competitiveness</a:t>
            </a:r>
          </a:p>
          <a:p>
            <a:pPr lvl="1" eaLnBrk="1" hangingPunct="1">
              <a:defRPr/>
            </a:pPr>
            <a:r>
              <a:rPr lang="en-GB" sz="1800" b="0" dirty="0"/>
              <a:t>Real effective exchange rate (REER)</a:t>
            </a:r>
          </a:p>
          <a:p>
            <a:pPr lvl="1" eaLnBrk="1" hangingPunct="1">
              <a:defRPr/>
            </a:pPr>
            <a:r>
              <a:rPr lang="en-GB" sz="1800" b="0" dirty="0"/>
              <a:t>Share of world exports</a:t>
            </a:r>
          </a:p>
          <a:p>
            <a:pPr lvl="1" eaLnBrk="1" hangingPunct="1">
              <a:defRPr/>
            </a:pPr>
            <a:r>
              <a:rPr lang="en-GB" sz="1800" b="0" dirty="0"/>
              <a:t>Nominal unit labour cost</a:t>
            </a:r>
          </a:p>
          <a:p>
            <a:pPr lvl="1" eaLnBrk="1" hangingPunct="1">
              <a:defRPr/>
            </a:pPr>
            <a:endParaRPr lang="en-GB" sz="1800" dirty="0"/>
          </a:p>
          <a:p>
            <a:pPr marL="457200" lvl="1" indent="0">
              <a:buFontTx/>
              <a:buNone/>
              <a:defRPr/>
            </a:pPr>
            <a:endParaRPr lang="en-GB" sz="1600" dirty="0"/>
          </a:p>
          <a:p>
            <a:pPr lvl="1">
              <a:defRPr/>
            </a:pPr>
            <a:endParaRPr lang="da-DK" sz="1400" dirty="0"/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5004048" y="1484784"/>
            <a:ext cx="3975100" cy="345598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n"/>
              <a:defRPr sz="2200">
                <a:solidFill>
                  <a:srgbClr val="0F3277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F3277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0F3277"/>
                </a:solidFill>
                <a:latin typeface="+mn-lt"/>
                <a:ea typeface="+mn-ea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rgbClr val="464847"/>
                </a:solidFill>
                <a:latin typeface="+mn-lt"/>
                <a:ea typeface="+mn-ea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+mn-lt"/>
                <a:ea typeface="+mn-ea"/>
              </a:defRPr>
            </a:lvl5pPr>
            <a:lvl6pPr marL="2438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+mn-lt"/>
                <a:ea typeface="+mn-ea"/>
              </a:defRPr>
            </a:lvl6pPr>
            <a:lvl7pPr marL="2895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+mn-lt"/>
                <a:ea typeface="+mn-ea"/>
              </a:defRPr>
            </a:lvl7pPr>
            <a:lvl8pPr marL="3352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+mn-lt"/>
                <a:ea typeface="+mn-ea"/>
              </a:defRPr>
            </a:lvl8pPr>
            <a:lvl9pPr marL="3810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464847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buClr>
                <a:srgbClr val="0F5494"/>
              </a:buClr>
              <a:buNone/>
              <a:defRPr/>
            </a:pPr>
            <a:r>
              <a:rPr lang="en-GB" sz="1800" i="1" dirty="0">
                <a:solidFill>
                  <a:srgbClr val="0F5494"/>
                </a:solidFill>
              </a:rPr>
              <a:t>Internal Imbalances</a:t>
            </a:r>
          </a:p>
          <a:p>
            <a:pPr lvl="1" eaLnBrk="1" hangingPunct="1">
              <a:buClr>
                <a:srgbClr val="0F5494"/>
              </a:buClr>
              <a:buFontTx/>
              <a:buChar char="•"/>
              <a:defRPr/>
            </a:pPr>
            <a:r>
              <a:rPr lang="en-GB" sz="1800" b="0" dirty="0">
                <a:solidFill>
                  <a:srgbClr val="0F5494"/>
                </a:solidFill>
              </a:rPr>
              <a:t>House price developments </a:t>
            </a:r>
          </a:p>
          <a:p>
            <a:pPr lvl="1" eaLnBrk="1" hangingPunct="1">
              <a:buClr>
                <a:srgbClr val="0F5494"/>
              </a:buClr>
              <a:buFontTx/>
              <a:buChar char="•"/>
              <a:defRPr/>
            </a:pPr>
            <a:r>
              <a:rPr lang="en-GB" sz="1800" b="0" dirty="0">
                <a:solidFill>
                  <a:srgbClr val="0F5494"/>
                </a:solidFill>
              </a:rPr>
              <a:t>Private </a:t>
            </a:r>
            <a:r>
              <a:rPr lang="en-GB" sz="1800" b="0" dirty="0" smtClean="0">
                <a:solidFill>
                  <a:srgbClr val="0F5494"/>
                </a:solidFill>
              </a:rPr>
              <a:t>sector credit </a:t>
            </a:r>
            <a:r>
              <a:rPr lang="en-GB" sz="1800" b="0" dirty="0">
                <a:solidFill>
                  <a:srgbClr val="0F5494"/>
                </a:solidFill>
              </a:rPr>
              <a:t>flow </a:t>
            </a:r>
          </a:p>
          <a:p>
            <a:pPr lvl="1" eaLnBrk="1" hangingPunct="1">
              <a:buClr>
                <a:srgbClr val="0F5494"/>
              </a:buClr>
              <a:buFontTx/>
              <a:buChar char="•"/>
              <a:defRPr/>
            </a:pPr>
            <a:r>
              <a:rPr lang="en-GB" sz="1800" b="0" dirty="0">
                <a:solidFill>
                  <a:srgbClr val="0F5494"/>
                </a:solidFill>
              </a:rPr>
              <a:t>Private </a:t>
            </a:r>
            <a:r>
              <a:rPr lang="en-GB" sz="1800" b="0" dirty="0" smtClean="0">
                <a:solidFill>
                  <a:srgbClr val="0F5494"/>
                </a:solidFill>
              </a:rPr>
              <a:t>sector debt </a:t>
            </a:r>
            <a:endParaRPr lang="en-GB" sz="1800" b="0" dirty="0">
              <a:solidFill>
                <a:srgbClr val="0F5494"/>
              </a:solidFill>
            </a:endParaRPr>
          </a:p>
          <a:p>
            <a:pPr lvl="1" eaLnBrk="1" hangingPunct="1">
              <a:buClr>
                <a:srgbClr val="0F5494"/>
              </a:buClr>
              <a:buFontTx/>
              <a:buChar char="•"/>
              <a:defRPr/>
            </a:pPr>
            <a:r>
              <a:rPr lang="en-GB" sz="1800" b="0" dirty="0">
                <a:solidFill>
                  <a:srgbClr val="0F5494"/>
                </a:solidFill>
              </a:rPr>
              <a:t>General government debt</a:t>
            </a:r>
          </a:p>
          <a:p>
            <a:pPr lvl="1" eaLnBrk="1" hangingPunct="1">
              <a:buClr>
                <a:srgbClr val="0F5494"/>
              </a:buClr>
              <a:buFontTx/>
              <a:buChar char="•"/>
              <a:defRPr/>
            </a:pPr>
            <a:r>
              <a:rPr lang="en-GB" sz="1800" b="0" dirty="0">
                <a:solidFill>
                  <a:srgbClr val="0F5494"/>
                </a:solidFill>
              </a:rPr>
              <a:t>Unemployment rate</a:t>
            </a:r>
            <a:r>
              <a:rPr lang="en-GB" sz="1800" dirty="0">
                <a:solidFill>
                  <a:srgbClr val="0F5494"/>
                </a:solidFill>
              </a:rPr>
              <a:t> </a:t>
            </a:r>
            <a:endParaRPr lang="en-GB" sz="1800" b="0" dirty="0" smtClean="0"/>
          </a:p>
          <a:p>
            <a:pPr lvl="1" eaLnBrk="1" hangingPunct="1">
              <a:buClr>
                <a:srgbClr val="0F5494"/>
              </a:buClr>
              <a:buFontTx/>
              <a:buChar char="•"/>
              <a:defRPr/>
            </a:pPr>
            <a:r>
              <a:rPr lang="en-GB" sz="1800" b="0" dirty="0">
                <a:solidFill>
                  <a:srgbClr val="0F5494"/>
                </a:solidFill>
              </a:rPr>
              <a:t>Total financial sector </a:t>
            </a:r>
            <a:r>
              <a:rPr lang="en-GB" sz="1800" b="0" dirty="0" smtClean="0">
                <a:solidFill>
                  <a:srgbClr val="0F5494"/>
                </a:solidFill>
              </a:rPr>
              <a:t>liabilities</a:t>
            </a:r>
          </a:p>
          <a:p>
            <a:pPr marL="0" lvl="1" indent="0" eaLnBrk="1" hangingPunct="1">
              <a:spcBef>
                <a:spcPts val="1800"/>
              </a:spcBef>
              <a:buClr>
                <a:srgbClr val="0F5494"/>
              </a:buClr>
              <a:buFontTx/>
              <a:buNone/>
              <a:defRPr/>
            </a:pPr>
            <a:r>
              <a:rPr lang="en-GB" sz="1800" dirty="0" smtClean="0">
                <a:solidFill>
                  <a:srgbClr val="0F5494"/>
                </a:solidFill>
              </a:rPr>
              <a:t>Labour market</a:t>
            </a:r>
          </a:p>
          <a:p>
            <a:pPr lvl="1" eaLnBrk="1" hangingPunct="1">
              <a:buClr>
                <a:srgbClr val="0F5494"/>
              </a:buClr>
              <a:buFontTx/>
              <a:buChar char="•"/>
              <a:defRPr/>
            </a:pPr>
            <a:r>
              <a:rPr lang="en-GB" sz="1800" b="0" dirty="0" smtClean="0">
                <a:solidFill>
                  <a:srgbClr val="0F5494"/>
                </a:solidFill>
              </a:rPr>
              <a:t>Activity rate</a:t>
            </a:r>
          </a:p>
          <a:p>
            <a:pPr lvl="1" eaLnBrk="1" hangingPunct="1">
              <a:buClr>
                <a:srgbClr val="0F5494"/>
              </a:buClr>
              <a:buFontTx/>
              <a:buChar char="•"/>
              <a:defRPr/>
            </a:pPr>
            <a:r>
              <a:rPr lang="en-GB" sz="1800" b="0" dirty="0" smtClean="0">
                <a:solidFill>
                  <a:srgbClr val="0F5494"/>
                </a:solidFill>
              </a:rPr>
              <a:t>Long term unemployment</a:t>
            </a:r>
          </a:p>
          <a:p>
            <a:pPr lvl="1" eaLnBrk="1" hangingPunct="1">
              <a:buClr>
                <a:srgbClr val="0F5494"/>
              </a:buClr>
              <a:buFontTx/>
              <a:buChar char="•"/>
              <a:defRPr/>
            </a:pPr>
            <a:r>
              <a:rPr lang="en-GB" sz="1800" b="0" dirty="0" smtClean="0">
                <a:solidFill>
                  <a:srgbClr val="0F5494"/>
                </a:solidFill>
              </a:rPr>
              <a:t>Youth unemployment</a:t>
            </a:r>
            <a:endParaRPr lang="en-GB" sz="1800" b="0" dirty="0">
              <a:solidFill>
                <a:srgbClr val="0F5494"/>
              </a:solidFill>
            </a:endParaRPr>
          </a:p>
          <a:p>
            <a:pPr marL="457200" lvl="1" indent="0" eaLnBrk="1" hangingPunct="1">
              <a:buClr>
                <a:srgbClr val="0F5494"/>
              </a:buClr>
              <a:buFontTx/>
              <a:buNone/>
              <a:defRPr/>
            </a:pPr>
            <a:r>
              <a:rPr lang="en-GB" sz="1600" b="0" i="1" dirty="0" smtClean="0">
                <a:solidFill>
                  <a:srgbClr val="0F5494"/>
                </a:solidFill>
              </a:rPr>
              <a:t>  </a:t>
            </a:r>
            <a:endParaRPr lang="en-GB" sz="1600" b="0" i="1" dirty="0">
              <a:solidFill>
                <a:srgbClr val="0F5494"/>
              </a:solidFill>
            </a:endParaRPr>
          </a:p>
          <a:p>
            <a:pPr lvl="1">
              <a:defRPr/>
            </a:pPr>
            <a:endParaRPr lang="en-GB" sz="1600" b="0" dirty="0"/>
          </a:p>
        </p:txBody>
      </p:sp>
    </p:spTree>
    <p:extLst>
      <p:ext uri="{BB962C8B-B14F-4D97-AF65-F5344CB8AC3E}">
        <p14:creationId xmlns:p14="http://schemas.microsoft.com/office/powerpoint/2010/main" xmlns="" val="31524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601" y="764704"/>
            <a:ext cx="8229600" cy="648072"/>
          </a:xfrm>
        </p:spPr>
        <p:txBody>
          <a:bodyPr/>
          <a:lstStyle/>
          <a:p>
            <a:r>
              <a:rPr lang="en-GB" dirty="0" smtClean="0"/>
              <a:t>Quality framework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353867"/>
          </a:xfrm>
        </p:spPr>
        <p:txBody>
          <a:bodyPr/>
          <a:lstStyle/>
          <a:p>
            <a:pPr algn="just">
              <a:buFontTx/>
              <a:buChar char="•"/>
            </a:pPr>
            <a:r>
              <a:rPr lang="en-GB" altLang="en-US" i="0" dirty="0" smtClean="0"/>
              <a:t>Underlying statistics produced by NSOs and Banks</a:t>
            </a:r>
          </a:p>
          <a:p>
            <a:pPr algn="just">
              <a:buFontTx/>
              <a:buChar char="•"/>
            </a:pPr>
            <a:endParaRPr lang="en-GB" altLang="en-US" i="0" dirty="0" smtClean="0"/>
          </a:p>
          <a:p>
            <a:pPr algn="just">
              <a:buFontTx/>
              <a:buChar char="•"/>
            </a:pPr>
            <a:r>
              <a:rPr lang="en-GB" altLang="en-US" i="0" dirty="0" smtClean="0"/>
              <a:t>MoU between Eurostat and ECB </a:t>
            </a:r>
          </a:p>
          <a:p>
            <a:pPr lvl="1" algn="just"/>
            <a:r>
              <a:rPr lang="en-GB" altLang="en-US" dirty="0" smtClean="0"/>
              <a:t>Foster cooperation at national level among all data producers</a:t>
            </a:r>
            <a:endParaRPr lang="en-GB" altLang="en-US" i="0" dirty="0"/>
          </a:p>
          <a:p>
            <a:pPr marL="0" indent="0">
              <a:buNone/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xmlns="" val="187180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36625"/>
          </a:xfrm>
        </p:spPr>
        <p:txBody>
          <a:bodyPr/>
          <a:lstStyle/>
          <a:p>
            <a:r>
              <a:rPr lang="en-GB" sz="3200" dirty="0"/>
              <a:t>Euro-indicators/PEEIs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425876"/>
          </a:xfrm>
        </p:spPr>
        <p:txBody>
          <a:bodyPr/>
          <a:lstStyle/>
          <a:p>
            <a:pPr marL="0" indent="0">
              <a:buNone/>
            </a:pPr>
            <a:r>
              <a:rPr lang="en-GB" sz="2800" dirty="0" smtClean="0"/>
              <a:t>COM/2002/661 Towards improved methodologies for Eurozone statistics and indicators</a:t>
            </a:r>
          </a:p>
          <a:p>
            <a:pPr marL="0" indent="0">
              <a:buNone/>
            </a:pPr>
            <a:endParaRPr lang="sv-SE" dirty="0" smtClean="0"/>
          </a:p>
          <a:p>
            <a:pPr marL="0" indent="0">
              <a:buNone/>
            </a:pPr>
            <a:r>
              <a:rPr lang="en-GB" dirty="0" smtClean="0"/>
              <a:t>PEEI – Principal European Economic Indicators</a:t>
            </a:r>
          </a:p>
          <a:p>
            <a:pPr marL="0" indent="0">
              <a:buNone/>
            </a:pPr>
            <a:r>
              <a:rPr lang="en-GB" i="0" dirty="0" smtClean="0"/>
              <a:t>A  </a:t>
            </a:r>
            <a:r>
              <a:rPr lang="en-GB" i="0" dirty="0"/>
              <a:t>sufficiently  </a:t>
            </a:r>
            <a:r>
              <a:rPr lang="en-GB" i="0" dirty="0" smtClean="0"/>
              <a:t>detailed  </a:t>
            </a:r>
            <a:r>
              <a:rPr lang="en-GB" i="0" dirty="0"/>
              <a:t>and  comprehensive  set  </a:t>
            </a:r>
            <a:r>
              <a:rPr lang="en-GB" i="0" dirty="0" smtClean="0"/>
              <a:t>of </a:t>
            </a:r>
            <a:r>
              <a:rPr lang="en-GB" b="1" i="0" dirty="0" smtClean="0"/>
              <a:t>timely</a:t>
            </a:r>
            <a:r>
              <a:rPr lang="en-GB" i="0" dirty="0" smtClean="0"/>
              <a:t>  </a:t>
            </a:r>
            <a:r>
              <a:rPr lang="en-GB" i="0" dirty="0"/>
              <a:t>and  </a:t>
            </a:r>
            <a:r>
              <a:rPr lang="en-GB" b="1" i="0" dirty="0"/>
              <a:t>reliable</a:t>
            </a:r>
            <a:r>
              <a:rPr lang="en-GB" i="0" dirty="0"/>
              <a:t>  monthly  and  quarterly  </a:t>
            </a:r>
            <a:r>
              <a:rPr lang="en-GB" i="0" dirty="0" smtClean="0"/>
              <a:t>statistics  </a:t>
            </a:r>
            <a:r>
              <a:rPr lang="en-GB" i="0" dirty="0"/>
              <a:t>for  the  EU  and  the  Eurozone  </a:t>
            </a:r>
            <a:r>
              <a:rPr lang="en-GB" i="0" dirty="0" smtClean="0"/>
              <a:t>is indispensable </a:t>
            </a:r>
            <a:r>
              <a:rPr lang="en-GB" i="0" dirty="0"/>
              <a:t>for an independent and credible </a:t>
            </a:r>
            <a:r>
              <a:rPr lang="en-GB" i="0" dirty="0" smtClean="0"/>
              <a:t>monetary </a:t>
            </a:r>
            <a:r>
              <a:rPr lang="en-GB" i="0" dirty="0"/>
              <a:t>policy</a:t>
            </a:r>
          </a:p>
        </p:txBody>
      </p:sp>
    </p:spTree>
    <p:extLst>
      <p:ext uri="{BB962C8B-B14F-4D97-AF65-F5344CB8AC3E}">
        <p14:creationId xmlns:p14="http://schemas.microsoft.com/office/powerpoint/2010/main" xmlns="" val="421371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936625"/>
          </a:xfrm>
        </p:spPr>
        <p:txBody>
          <a:bodyPr/>
          <a:lstStyle/>
          <a:p>
            <a:r>
              <a:rPr lang="en-GB" dirty="0" smtClean="0"/>
              <a:t>PEEIs (as from 2008)</a:t>
            </a:r>
            <a:endParaRPr lang="en-GB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653239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1254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485</TotalTime>
  <Words>338</Words>
  <Application>Microsoft Office PowerPoint</Application>
  <PresentationFormat>On-screen Show (4:3)</PresentationFormat>
  <Paragraphs>81</Paragraphs>
  <Slides>11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Default Design</vt:lpstr>
      <vt:lpstr>Macroeconomic indicator sets for EU policies: Euroindicators/PEEIs and Macroeconomic imbalance procedure (MIP) indicators </vt:lpstr>
      <vt:lpstr>Euroindicators/PEEIs and MIP: Horizontal domains</vt:lpstr>
      <vt:lpstr>The MIP in the  European Semester</vt:lpstr>
      <vt:lpstr>MIP legal base</vt:lpstr>
      <vt:lpstr>Main requirements</vt:lpstr>
      <vt:lpstr>MIP Scoreboard</vt:lpstr>
      <vt:lpstr>Quality framework</vt:lpstr>
      <vt:lpstr>Euro-indicators/PEEIs</vt:lpstr>
      <vt:lpstr>PEEIs (as from 2008)</vt:lpstr>
      <vt:lpstr>EFC Status report on Information Requirements in EMU</vt:lpstr>
      <vt:lpstr>More information on: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Macroeconomic indicator sets for EU policies</dc:title>
  <dc:creator>ALBANO Alessandro (ESTAT)</dc:creator>
  <cp:lastModifiedBy>Petrika Jorgji</cp:lastModifiedBy>
  <cp:revision>52</cp:revision>
  <cp:lastPrinted>2019-01-16T16:00:58Z</cp:lastPrinted>
  <dcterms:created xsi:type="dcterms:W3CDTF">2019-01-10T09:01:46Z</dcterms:created>
  <dcterms:modified xsi:type="dcterms:W3CDTF">2019-02-20T16:45:58Z</dcterms:modified>
</cp:coreProperties>
</file>