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8"/>
  </p:notesMasterIdLst>
  <p:handoutMasterIdLst>
    <p:handoutMasterId r:id="rId19"/>
  </p:handoutMasterIdLst>
  <p:sldIdLst>
    <p:sldId id="261" r:id="rId6"/>
    <p:sldId id="298" r:id="rId7"/>
    <p:sldId id="303" r:id="rId8"/>
    <p:sldId id="302" r:id="rId9"/>
    <p:sldId id="299" r:id="rId10"/>
    <p:sldId id="301" r:id="rId11"/>
    <p:sldId id="300" r:id="rId12"/>
    <p:sldId id="304" r:id="rId13"/>
    <p:sldId id="307" r:id="rId14"/>
    <p:sldId id="305" r:id="rId15"/>
    <p:sldId id="306" r:id="rId16"/>
    <p:sldId id="289" r:id="rId17"/>
  </p:sldIdLst>
  <p:sldSz cx="9144000" cy="6858000" type="screen4x3"/>
  <p:notesSz cx="6810375" cy="9942513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1">
          <p15:clr>
            <a:srgbClr val="A4A3A4"/>
          </p15:clr>
        </p15:guide>
        <p15:guide id="2" pos="214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33176"/>
    <a:srgbClr val="0F5494"/>
    <a:srgbClr val="FFD624"/>
    <a:srgbClr val="3166CF"/>
    <a:srgbClr val="3E6FD2"/>
    <a:srgbClr val="2D5EC1"/>
    <a:srgbClr val="BDDEFF"/>
    <a:srgbClr val="99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342" autoAdjust="0"/>
  </p:normalViewPr>
  <p:slideViewPr>
    <p:cSldViewPr showGuides="1">
      <p:cViewPr varScale="1">
        <p:scale>
          <a:sx n="89" d="100"/>
          <a:sy n="89" d="100"/>
        </p:scale>
        <p:origin x="-10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2" d="100"/>
          <a:sy n="62" d="100"/>
        </p:scale>
        <p:origin x="-2850" y="-78"/>
      </p:cViewPr>
      <p:guideLst>
        <p:guide orient="horz" pos="3131"/>
        <p:guide pos="2145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905" cy="497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6880" y="0"/>
            <a:ext cx="2951905" cy="497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3241"/>
            <a:ext cx="2951905" cy="497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6880" y="9443241"/>
            <a:ext cx="2951905" cy="497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19AE9C2-957E-4966-9576-B839B0C0128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2221458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905" cy="497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880" y="0"/>
            <a:ext cx="2951905" cy="497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73637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720" y="4722416"/>
            <a:ext cx="5448936" cy="447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3241"/>
            <a:ext cx="2951905" cy="497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880" y="9443241"/>
            <a:ext cx="2951905" cy="497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C6EE333-4375-46A0-8D7E-4185E864299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6135051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9163" y="746125"/>
            <a:ext cx="4973637" cy="3729038"/>
          </a:xfrm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9163" y="746125"/>
            <a:ext cx="4973637" cy="3729038"/>
          </a:xfrm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457200"/>
            <a:endParaRPr lang="en-US" sz="1800" b="0">
              <a:solidFill>
                <a:srgbClr val="FFFFFF"/>
              </a:solidFill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5250" y="309563"/>
            <a:ext cx="1584325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230688" y="6669088"/>
            <a:ext cx="684212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0" i="1" dirty="0">
                <a:solidFill>
                  <a:schemeClr val="bg1">
                    <a:lumMod val="95000"/>
                  </a:schemeClr>
                </a:solidFill>
              </a:rPr>
              <a:t>Eurostat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39952" y="1641600"/>
            <a:ext cx="4536504" cy="2088232"/>
          </a:xfrm>
        </p:spPr>
        <p:txBody>
          <a:bodyPr/>
          <a:lstStyle>
            <a:lvl1pPr indent="0">
              <a:defRPr sz="4800">
                <a:solidFill>
                  <a:srgbClr val="FFD624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3933056"/>
            <a:ext cx="3744416" cy="1872208"/>
          </a:xfrm>
        </p:spPr>
        <p:txBody>
          <a:bodyPr/>
          <a:lstStyle>
            <a:lvl1pPr indent="0">
              <a:buNone/>
              <a:defRPr sz="30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E463619-65F9-45C4-AF25-8FF1A9A2EFA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544485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8BF8726E-3E1E-4DC5-8626-D7C557F529D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775698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1123950"/>
            <a:ext cx="2058988" cy="48974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3950"/>
            <a:ext cx="6029325" cy="48974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A20A19D2-198C-46A9-8933-A564E99A271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24339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pic>
        <p:nvPicPr>
          <p:cNvPr id="5" name="Picture 5" descr="LOGO CE-EN-NEG-quadri.ai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1125" y="3175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0" i="1" dirty="0">
                <a:solidFill>
                  <a:schemeClr val="bg1"/>
                </a:solidFill>
              </a:rPr>
              <a:t>Eurostat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 i="0"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37288"/>
            <a:ext cx="2895600" cy="484187"/>
          </a:xfrm>
        </p:spPr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1A35B1E4-DEE4-4159-906E-66501177E1C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931554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56B85E45-23BC-468C-9535-994D0B90F7A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201233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B69C6614-AAF8-4FED-9D22-5E1345D7BC4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799662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7A1D0364-FEF8-4A4F-A933-65BC3245899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548213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4AF57362-426B-4D31-A60F-1C5B8DF7F89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59982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E61EAB17-2512-46E7-AA88-D53CCF2DCA9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572666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B1195FAD-6DC1-4042-9A95-4AEBA220113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149830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ACB16CAC-B683-4EF4-B241-D5A81D8F68C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047385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23950"/>
            <a:ext cx="82296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Lorem ipsum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87600"/>
            <a:ext cx="8229600" cy="363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smtClean="0"/>
              <a:t>Et dolor fragum</a:t>
            </a:r>
            <a:endParaRPr lang="en-GB" smtClean="0"/>
          </a:p>
          <a:p>
            <a:pPr lvl="1"/>
            <a:r>
              <a:rPr lang="en-GB" smtClean="0"/>
              <a:t>Et dolor fragum</a:t>
            </a:r>
          </a:p>
          <a:p>
            <a:pPr lvl="2"/>
            <a:r>
              <a:rPr lang="en-GB" smtClean="0"/>
              <a:t>- Et dolor fragum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dirty="0">
                <a:solidFill>
                  <a:srgbClr val="133176"/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en-GB" sz="1400" b="0" kern="1200" dirty="0">
                <a:solidFill>
                  <a:srgbClr val="133176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>
                <a:solidFill>
                  <a:srgbClr val="133176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2F313E5-6C32-4CCC-A291-B01EDBC05B5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ec.europa.eu/eurostat/web/crime/overview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eurostat/web/household-budget-surveys/overview" TargetMode="External"/><Relationship Id="rId2" Type="http://schemas.openxmlformats.org/officeDocument/2006/relationships/hyperlink" Target="https://webgate.ec.europa.eu/fpfis/wikis/display/ISTLCS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ec.europa.eu/eurostat/ramon/statmanuals/files/KS-RA-08-014-EN.pdf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2051720" y="1628800"/>
            <a:ext cx="7092280" cy="2089150"/>
          </a:xfrm>
        </p:spPr>
        <p:txBody>
          <a:bodyPr/>
          <a:lstStyle/>
          <a:p>
            <a:r>
              <a:rPr lang="en-GB" sz="3200" dirty="0" smtClean="0"/>
              <a:t>Voluntary data collections:</a:t>
            </a:r>
            <a:br>
              <a:rPr lang="en-GB" sz="3200" dirty="0" smtClean="0"/>
            </a:br>
            <a:r>
              <a:rPr lang="en-GB" sz="3200" dirty="0" smtClean="0"/>
              <a:t>Crime, HBS and TUS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79512" y="4869160"/>
            <a:ext cx="8568952" cy="1224136"/>
          </a:xfrm>
        </p:spPr>
        <p:txBody>
          <a:bodyPr/>
          <a:lstStyle/>
          <a:p>
            <a:r>
              <a:rPr lang="de-DE" sz="1600" dirty="0" smtClean="0"/>
              <a:t>European Commission</a:t>
            </a:r>
          </a:p>
          <a:p>
            <a:r>
              <a:rPr lang="de-DE" sz="1600" dirty="0" err="1" smtClean="0"/>
              <a:t>Eurostat</a:t>
            </a:r>
            <a:endParaRPr lang="de-DE" sz="1600" dirty="0" smtClean="0"/>
          </a:p>
          <a:p>
            <a:r>
              <a:rPr lang="de-DE" sz="1600" dirty="0" smtClean="0"/>
              <a:t>Unit F4 </a:t>
            </a:r>
            <a:r>
              <a:rPr lang="en-GB" sz="1600" dirty="0"/>
              <a:t>Income and living conditions; Quality of </a:t>
            </a:r>
            <a:r>
              <a:rPr lang="en-GB" sz="1600" dirty="0" smtClean="0"/>
              <a:t>life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251520" y="1628800"/>
            <a:ext cx="8229600" cy="1080120"/>
          </a:xfrm>
        </p:spPr>
        <p:txBody>
          <a:bodyPr/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altLang="en-US" sz="2000" dirty="0" smtClean="0"/>
              <a:t>Culture statistics by Eurostat </a:t>
            </a:r>
            <a:r>
              <a:rPr lang="en-GB" altLang="en-US" sz="1800" b="0" dirty="0" smtClean="0"/>
              <a:t>–</a:t>
            </a:r>
            <a:r>
              <a:rPr lang="en-GB" altLang="en-US" sz="1800" dirty="0" smtClean="0"/>
              <a:t> </a:t>
            </a:r>
            <a:r>
              <a:rPr lang="en-GB" altLang="en-US" sz="2000" dirty="0" smtClean="0"/>
              <a:t/>
            </a:r>
            <a:br>
              <a:rPr lang="en-GB" altLang="en-US" sz="2000" dirty="0" smtClean="0"/>
            </a:br>
            <a:r>
              <a:rPr lang="en-GB" altLang="en-US" sz="1800" b="0" dirty="0" smtClean="0"/>
              <a:t>a big </a:t>
            </a:r>
            <a:r>
              <a:rPr lang="en-GB" altLang="en-US" sz="1800" dirty="0" smtClean="0"/>
              <a:t>user</a:t>
            </a:r>
            <a:r>
              <a:rPr lang="en-GB" altLang="en-US" sz="1800" b="0" dirty="0" smtClean="0"/>
              <a:t> of many EU data collections</a:t>
            </a:r>
            <a:br>
              <a:rPr lang="en-GB" altLang="en-US" sz="1800" b="0" dirty="0" smtClean="0"/>
            </a:br>
            <a:r>
              <a:rPr lang="en-GB" altLang="en-US" sz="1600" b="0" dirty="0" smtClean="0"/>
              <a:t>(no EU surveys dedicated only to culture, no specific regulations)</a:t>
            </a:r>
            <a:r>
              <a:rPr lang="en-GB" altLang="en-US" sz="1800" b="0" dirty="0" smtClean="0"/>
              <a:t/>
            </a:r>
            <a:br>
              <a:rPr lang="en-GB" altLang="en-US" sz="1800" b="0" dirty="0" smtClean="0"/>
            </a:br>
            <a:r>
              <a:rPr lang="en-GB" altLang="en-US" sz="2000" b="0" dirty="0" smtClean="0"/>
              <a:t> </a:t>
            </a:r>
            <a:endParaRPr lang="en-GB" altLang="en-US" sz="2800" b="0" dirty="0" smtClean="0"/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35497" y="2924944"/>
            <a:ext cx="8785296" cy="3744416"/>
          </a:xfrm>
        </p:spPr>
        <p:txBody>
          <a:bodyPr numCol="1"/>
          <a:lstStyle/>
          <a:p>
            <a:pPr algn="just">
              <a:spcBef>
                <a:spcPts val="600"/>
              </a:spcBef>
              <a:buSzPct val="75000"/>
              <a:buFont typeface="Wingdings" panose="05000000000000000000" pitchFamily="2" charset="2"/>
              <a:buChar char="Ø"/>
              <a:defRPr/>
            </a:pPr>
            <a:r>
              <a:rPr lang="en-GB" altLang="en-US" sz="1600" b="1" dirty="0" smtClean="0"/>
              <a:t>Political request: </a:t>
            </a:r>
          </a:p>
          <a:p>
            <a:pPr marL="400050" lvl="1" indent="0" algn="just">
              <a:lnSpc>
                <a:spcPct val="150000"/>
              </a:lnSpc>
              <a:spcBef>
                <a:spcPts val="600"/>
              </a:spcBef>
              <a:buSzPct val="75000"/>
              <a:buNone/>
              <a:defRPr/>
            </a:pPr>
            <a:r>
              <a:rPr lang="en-GB" altLang="en-US" sz="1400" b="1" dirty="0" smtClean="0"/>
              <a:t>EU W</a:t>
            </a:r>
            <a:r>
              <a:rPr lang="fr-BE" altLang="en-US" sz="1400" b="1" dirty="0" err="1" smtClean="0"/>
              <a:t>ork</a:t>
            </a:r>
            <a:r>
              <a:rPr lang="fr-BE" altLang="en-US" sz="1400" b="1" dirty="0" smtClean="0"/>
              <a:t> Plans for Culture 2015-2018 and 2019-2022 </a:t>
            </a:r>
            <a:r>
              <a:rPr lang="fr-BE" altLang="en-US" sz="1400" b="0" dirty="0" smtClean="0"/>
              <a:t>put </a:t>
            </a:r>
            <a:r>
              <a:rPr lang="fr-BE" altLang="en-US" sz="1400" dirty="0" smtClean="0"/>
              <a:t>cultural </a:t>
            </a:r>
            <a:r>
              <a:rPr lang="fr-BE" altLang="en-US" sz="1400" dirty="0" err="1" smtClean="0"/>
              <a:t>statistics</a:t>
            </a:r>
            <a:r>
              <a:rPr lang="fr-BE" altLang="en-US" sz="1400" dirty="0" smtClean="0"/>
              <a:t> as a </a:t>
            </a:r>
            <a:r>
              <a:rPr lang="fr-BE" altLang="en-US" sz="1400" b="1" dirty="0" smtClean="0"/>
              <a:t>horizontal </a:t>
            </a:r>
            <a:r>
              <a:rPr lang="fr-BE" altLang="en-US" sz="1400" b="1" dirty="0" err="1" smtClean="0"/>
              <a:t>priority</a:t>
            </a:r>
            <a:endParaRPr lang="fr-BE" altLang="en-US" sz="1400" b="1" dirty="0" smtClean="0"/>
          </a:p>
          <a:p>
            <a:pPr marL="400050" lvl="1" indent="0" algn="just">
              <a:spcBef>
                <a:spcPts val="600"/>
              </a:spcBef>
              <a:buSzPct val="75000"/>
              <a:buNone/>
              <a:defRPr/>
            </a:pPr>
            <a:r>
              <a:rPr lang="en-GB" altLang="en-US" sz="1400" b="1" dirty="0" smtClean="0">
                <a:sym typeface="Wingdings"/>
              </a:rPr>
              <a:t></a:t>
            </a:r>
          </a:p>
          <a:p>
            <a:pPr lvl="1" algn="just">
              <a:spcBef>
                <a:spcPts val="600"/>
              </a:spcBef>
              <a:buSzPct val="75000"/>
              <a:buFont typeface="Wingdings" panose="05000000000000000000" pitchFamily="2" charset="2"/>
              <a:buChar char="ü"/>
              <a:defRPr/>
            </a:pPr>
            <a:r>
              <a:rPr lang="en-GB" altLang="en-US" sz="1600" b="1" dirty="0" smtClean="0"/>
              <a:t>Objectives for Eurostat:</a:t>
            </a:r>
          </a:p>
          <a:p>
            <a:pPr lvl="2" algn="just">
              <a:spcBef>
                <a:spcPts val="6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en-GB" altLang="en-US" sz="800" b="1" dirty="0" smtClean="0"/>
              <a:t> </a:t>
            </a:r>
            <a:r>
              <a:rPr lang="en-GB" altLang="en-US" b="0" dirty="0"/>
              <a:t>regular production and dissemination of </a:t>
            </a:r>
            <a:r>
              <a:rPr lang="en-GB" altLang="en-US" b="0" u="sng" dirty="0"/>
              <a:t>comparable</a:t>
            </a:r>
            <a:r>
              <a:rPr lang="en-GB" altLang="en-US" b="0" dirty="0"/>
              <a:t> data related to culture (Dedicated section 'Culture' on Eurostat website, 'Culture' domain in </a:t>
            </a:r>
            <a:r>
              <a:rPr lang="en-GB" altLang="en-US" b="0" dirty="0" err="1"/>
              <a:t>Eurobase</a:t>
            </a:r>
            <a:r>
              <a:rPr lang="en-GB" altLang="en-US" b="0" dirty="0"/>
              <a:t>, several 'Statistics explained' articles; publication every 3 years); </a:t>
            </a:r>
          </a:p>
          <a:p>
            <a:pPr lvl="2" algn="just">
              <a:spcBef>
                <a:spcPts val="120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en-GB" altLang="en-US" b="0" dirty="0"/>
              <a:t>development of methodology for a </a:t>
            </a:r>
            <a:r>
              <a:rPr lang="en-GB" altLang="en-US" b="0" u="sng" dirty="0"/>
              <a:t>better</a:t>
            </a:r>
            <a:r>
              <a:rPr lang="en-GB" altLang="en-US" b="0" dirty="0"/>
              <a:t> measurement of culture; in collaboration with the MS ('Culture statistics' WG) and UNESCO; methodological 'Guide to Eurostat culture statistics' published in December2018 </a:t>
            </a:r>
          </a:p>
          <a:p>
            <a:pPr marL="1085850" lvl="2" algn="just">
              <a:spcBef>
                <a:spcPts val="600"/>
              </a:spcBef>
              <a:buSzPct val="75000"/>
              <a:buFont typeface="Arial" panose="020B0604020202020204" pitchFamily="34" charset="0"/>
              <a:buChar char="•"/>
              <a:defRPr/>
            </a:pPr>
            <a:endParaRPr lang="en-GB" altLang="en-US" b="1" dirty="0"/>
          </a:p>
          <a:p>
            <a:pPr marL="0" indent="0">
              <a:spcBef>
                <a:spcPts val="600"/>
              </a:spcBef>
              <a:spcAft>
                <a:spcPts val="600"/>
              </a:spcAft>
              <a:buSzPct val="75000"/>
              <a:buFont typeface="Arial" pitchFamily="34" charset="0"/>
              <a:buNone/>
              <a:defRPr/>
            </a:pPr>
            <a:endParaRPr lang="en-GB" altLang="en-US" b="1" dirty="0" smtClean="0"/>
          </a:p>
          <a:p>
            <a:pPr marL="0" indent="0">
              <a:spcBef>
                <a:spcPts val="600"/>
              </a:spcBef>
              <a:spcAft>
                <a:spcPts val="600"/>
              </a:spcAft>
              <a:buSzPct val="75000"/>
              <a:buFont typeface="Arial" pitchFamily="34" charset="0"/>
              <a:buNone/>
              <a:defRPr/>
            </a:pPr>
            <a:endParaRPr lang="en-GB" altLang="en-US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626604" y="6453336"/>
            <a:ext cx="398814" cy="268139"/>
          </a:xfrm>
        </p:spPr>
        <p:txBody>
          <a:bodyPr/>
          <a:lstStyle/>
          <a:p>
            <a:pPr>
              <a:defRPr/>
            </a:pPr>
            <a:fld id="{372C372C-C3B5-4010-BB47-BEB70BD0A4EA}" type="slidenum">
              <a:rPr lang="en-GB" sz="800" smtClean="0"/>
              <a:pPr>
                <a:defRPr/>
              </a:pPr>
              <a:t>10</a:t>
            </a:fld>
            <a:endParaRPr lang="en-GB" sz="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36016" y="0"/>
            <a:ext cx="1514404" cy="1175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259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870164" y="6468862"/>
            <a:ext cx="273835" cy="252613"/>
          </a:xfrm>
        </p:spPr>
        <p:txBody>
          <a:bodyPr/>
          <a:lstStyle/>
          <a:p>
            <a:pPr>
              <a:defRPr/>
            </a:pPr>
            <a:fld id="{FF52EEC5-987D-497E-97EA-51D7335E694B}" type="slidenum">
              <a:rPr lang="en-GB" sz="800" smtClean="0"/>
              <a:pPr>
                <a:defRPr/>
              </a:pPr>
              <a:t>11</a:t>
            </a:fld>
            <a:endParaRPr lang="en-GB" sz="800" dirty="0"/>
          </a:p>
        </p:txBody>
      </p:sp>
      <p:sp>
        <p:nvSpPr>
          <p:cNvPr id="25" name="Rounded Rectangle 24"/>
          <p:cNvSpPr/>
          <p:nvPr/>
        </p:nvSpPr>
        <p:spPr>
          <a:xfrm>
            <a:off x="17099" y="1535306"/>
            <a:ext cx="4389758" cy="369148"/>
          </a:xfrm>
          <a:prstGeom prst="roundRect">
            <a:avLst/>
          </a:prstGeom>
          <a:solidFill>
            <a:srgbClr val="146DBE"/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 smtClean="0"/>
              <a:t>Cultural employment</a:t>
            </a:r>
            <a:endParaRPr lang="en-GB" sz="1200" dirty="0"/>
          </a:p>
        </p:txBody>
      </p:sp>
      <p:sp>
        <p:nvSpPr>
          <p:cNvPr id="26" name="Rounded Rectangle 25"/>
          <p:cNvSpPr/>
          <p:nvPr/>
        </p:nvSpPr>
        <p:spPr>
          <a:xfrm>
            <a:off x="27275" y="1988841"/>
            <a:ext cx="4398996" cy="484321"/>
          </a:xfrm>
          <a:prstGeom prst="roundRect">
            <a:avLst/>
          </a:prstGeom>
          <a:solidFill>
            <a:srgbClr val="146DBE"/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 smtClean="0"/>
              <a:t>Enterprises in cultural sectors</a:t>
            </a:r>
            <a:endParaRPr lang="en-GB" sz="1200" dirty="0"/>
          </a:p>
        </p:txBody>
      </p:sp>
      <p:sp>
        <p:nvSpPr>
          <p:cNvPr id="27" name="Rounded Rectangle 26"/>
          <p:cNvSpPr/>
          <p:nvPr/>
        </p:nvSpPr>
        <p:spPr>
          <a:xfrm>
            <a:off x="40640" y="3037918"/>
            <a:ext cx="4366218" cy="350598"/>
          </a:xfrm>
          <a:prstGeom prst="roundRect">
            <a:avLst/>
          </a:prstGeom>
          <a:solidFill>
            <a:srgbClr val="146DBE"/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 smtClean="0"/>
              <a:t>International trade in cultural goods</a:t>
            </a:r>
            <a:endParaRPr lang="en-GB" sz="1200" dirty="0"/>
          </a:p>
        </p:txBody>
      </p:sp>
      <p:sp>
        <p:nvSpPr>
          <p:cNvPr id="28" name="Rounded Rectangle 27"/>
          <p:cNvSpPr/>
          <p:nvPr/>
        </p:nvSpPr>
        <p:spPr>
          <a:xfrm>
            <a:off x="51929" y="3974842"/>
            <a:ext cx="4374342" cy="360039"/>
          </a:xfrm>
          <a:prstGeom prst="roundRect">
            <a:avLst/>
          </a:prstGeom>
          <a:solidFill>
            <a:srgbClr val="146DBE"/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1200" dirty="0" smtClean="0"/>
              <a:t>Cultural participation and practices</a:t>
            </a:r>
            <a:endParaRPr lang="en-GB" sz="1200" dirty="0"/>
          </a:p>
        </p:txBody>
      </p:sp>
      <p:sp>
        <p:nvSpPr>
          <p:cNvPr id="29" name="Rounded Rectangle 28"/>
          <p:cNvSpPr/>
          <p:nvPr/>
        </p:nvSpPr>
        <p:spPr>
          <a:xfrm>
            <a:off x="61701" y="4868563"/>
            <a:ext cx="4355580" cy="361255"/>
          </a:xfrm>
          <a:prstGeom prst="roundRect">
            <a:avLst/>
          </a:prstGeom>
          <a:solidFill>
            <a:srgbClr val="146DBE"/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1200" dirty="0" smtClean="0"/>
              <a:t>Use </a:t>
            </a:r>
            <a:r>
              <a:rPr lang="fr-BE" sz="1200" dirty="0"/>
              <a:t>of ICT for cultural purposes</a:t>
            </a:r>
            <a:endParaRPr lang="en-GB" sz="1200" dirty="0"/>
          </a:p>
        </p:txBody>
      </p:sp>
      <p:sp>
        <p:nvSpPr>
          <p:cNvPr id="15" name="Rounded Rectangle 14"/>
          <p:cNvSpPr/>
          <p:nvPr/>
        </p:nvSpPr>
        <p:spPr>
          <a:xfrm>
            <a:off x="70655" y="5311962"/>
            <a:ext cx="4346626" cy="433065"/>
          </a:xfrm>
          <a:prstGeom prst="roundRect">
            <a:avLst/>
          </a:prstGeom>
          <a:solidFill>
            <a:srgbClr val="146DBE"/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 smtClean="0"/>
              <a:t>Households' expenditure on cultural goods 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 smtClean="0"/>
              <a:t>and services </a:t>
            </a:r>
            <a:endParaRPr lang="en-GB" sz="1200" dirty="0"/>
          </a:p>
        </p:txBody>
      </p:sp>
      <p:sp>
        <p:nvSpPr>
          <p:cNvPr id="10" name="Rounded Rectangle 9"/>
          <p:cNvSpPr/>
          <p:nvPr/>
        </p:nvSpPr>
        <p:spPr>
          <a:xfrm>
            <a:off x="4406857" y="1535306"/>
            <a:ext cx="3037039" cy="36914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0" dirty="0" smtClean="0">
                <a:solidFill>
                  <a:schemeClr val="tx1"/>
                </a:solidFill>
              </a:rPr>
              <a:t>Labour Force Survey (LFS)</a:t>
            </a:r>
            <a:endParaRPr lang="en-GB" sz="1200" b="0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417280" y="1988841"/>
            <a:ext cx="3026616" cy="48432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0" dirty="0" smtClean="0">
                <a:solidFill>
                  <a:schemeClr val="tx1"/>
                </a:solidFill>
              </a:rPr>
              <a:t>Structural Business Statistics (SBS) and Business Demography (BD)</a:t>
            </a:r>
            <a:endParaRPr lang="en-GB" sz="1200" b="0" dirty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417281" y="3082581"/>
            <a:ext cx="3076668" cy="28148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0" dirty="0" err="1" smtClean="0">
                <a:solidFill>
                  <a:schemeClr val="tx1"/>
                </a:solidFill>
              </a:rPr>
              <a:t>Comext</a:t>
            </a:r>
            <a:endParaRPr lang="en-GB" sz="1200" b="0" dirty="0">
              <a:solidFill>
                <a:schemeClr val="tx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421527" y="3960106"/>
            <a:ext cx="3022246" cy="3747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1200" b="0" dirty="0" smtClean="0">
                <a:solidFill>
                  <a:schemeClr val="tx1"/>
                </a:solidFill>
              </a:rPr>
              <a:t>Survey on </a:t>
            </a:r>
            <a:r>
              <a:rPr lang="fr-BE" sz="1200" b="0" dirty="0" err="1" smtClean="0">
                <a:solidFill>
                  <a:schemeClr val="tx1"/>
                </a:solidFill>
              </a:rPr>
              <a:t>Income</a:t>
            </a:r>
            <a:r>
              <a:rPr lang="fr-BE" sz="1200" b="0" dirty="0">
                <a:solidFill>
                  <a:schemeClr val="tx1"/>
                </a:solidFill>
              </a:rPr>
              <a:t> </a:t>
            </a:r>
            <a:r>
              <a:rPr lang="fr-BE" sz="1200" b="0" dirty="0" smtClean="0">
                <a:solidFill>
                  <a:schemeClr val="tx1"/>
                </a:solidFill>
              </a:rPr>
              <a:t>and Living Conditions (SILC)</a:t>
            </a:r>
            <a:endParaRPr lang="en-GB" sz="1200" b="0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426270" y="4869730"/>
            <a:ext cx="3017502" cy="48043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1200" b="0" dirty="0" smtClean="0">
                <a:solidFill>
                  <a:schemeClr val="tx1"/>
                </a:solidFill>
              </a:rPr>
              <a:t>Information and Communication </a:t>
            </a:r>
            <a:r>
              <a:rPr lang="fr-BE" sz="1200" b="0" dirty="0" err="1" smtClean="0">
                <a:solidFill>
                  <a:schemeClr val="tx1"/>
                </a:solidFill>
              </a:rPr>
              <a:t>Technology</a:t>
            </a:r>
            <a:r>
              <a:rPr lang="fr-BE" sz="1200" b="0" dirty="0" smtClean="0">
                <a:solidFill>
                  <a:schemeClr val="tx1"/>
                </a:solidFill>
              </a:rPr>
              <a:t> </a:t>
            </a:r>
            <a:r>
              <a:rPr lang="fr-BE" sz="1200" b="0" dirty="0">
                <a:solidFill>
                  <a:schemeClr val="tx1"/>
                </a:solidFill>
              </a:rPr>
              <a:t>S</a:t>
            </a:r>
            <a:r>
              <a:rPr lang="fr-BE" sz="1200" b="0" dirty="0" smtClean="0">
                <a:solidFill>
                  <a:schemeClr val="tx1"/>
                </a:solidFill>
              </a:rPr>
              <a:t>urvey (ICT)</a:t>
            </a:r>
            <a:endParaRPr lang="en-GB" sz="1200" b="0" dirty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430326" y="5411151"/>
            <a:ext cx="2996063" cy="3110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0" dirty="0" smtClean="0">
                <a:solidFill>
                  <a:schemeClr val="tx1"/>
                </a:solidFill>
              </a:rPr>
              <a:t>Household Budget Survey (HBS)</a:t>
            </a:r>
            <a:endParaRPr lang="en-GB" sz="1200" b="0" dirty="0">
              <a:solidFill>
                <a:schemeClr val="tx1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7443897" y="1601685"/>
            <a:ext cx="1378243" cy="268809"/>
          </a:xfrm>
          <a:prstGeom prst="roundRect">
            <a:avLst/>
          </a:prstGeom>
          <a:solidFill>
            <a:srgbClr val="CCECFF"/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0" dirty="0" smtClean="0">
                <a:solidFill>
                  <a:schemeClr val="tx1"/>
                </a:solidFill>
              </a:rPr>
              <a:t>2011-2017</a:t>
            </a:r>
            <a:endParaRPr lang="en-GB" sz="1200" b="0" dirty="0">
              <a:solidFill>
                <a:schemeClr val="tx1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7443896" y="2054787"/>
            <a:ext cx="1372127" cy="377900"/>
          </a:xfrm>
          <a:prstGeom prst="roundRect">
            <a:avLst/>
          </a:prstGeom>
          <a:solidFill>
            <a:srgbClr val="CCECFF"/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1200" b="0" dirty="0" smtClean="0">
                <a:solidFill>
                  <a:schemeClr val="tx1"/>
                </a:solidFill>
              </a:rPr>
              <a:t>2010-2015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1200" b="0" dirty="0" smtClean="0">
                <a:solidFill>
                  <a:schemeClr val="tx1"/>
                </a:solidFill>
              </a:rPr>
              <a:t>2008-2016</a:t>
            </a:r>
            <a:endParaRPr lang="en-GB" sz="1200" b="0" dirty="0">
              <a:solidFill>
                <a:schemeClr val="tx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7443772" y="3082581"/>
            <a:ext cx="1387170" cy="281484"/>
          </a:xfrm>
          <a:prstGeom prst="roundRect">
            <a:avLst/>
          </a:prstGeom>
          <a:solidFill>
            <a:srgbClr val="CCECFF"/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0" dirty="0" smtClean="0">
                <a:solidFill>
                  <a:schemeClr val="tx1"/>
                </a:solidFill>
              </a:rPr>
              <a:t>2004-2016</a:t>
            </a:r>
            <a:endParaRPr lang="en-GB" sz="1200" b="0" dirty="0">
              <a:solidFill>
                <a:schemeClr val="tx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7443772" y="3960058"/>
            <a:ext cx="1414256" cy="316931"/>
          </a:xfrm>
          <a:prstGeom prst="roundRect">
            <a:avLst/>
          </a:prstGeom>
          <a:solidFill>
            <a:srgbClr val="CCECFF"/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1200" b="0" dirty="0" smtClean="0">
                <a:solidFill>
                  <a:schemeClr val="tx1"/>
                </a:solidFill>
              </a:rPr>
              <a:t>2006 and 2015</a:t>
            </a:r>
            <a:endParaRPr lang="en-GB" sz="1200" b="0" dirty="0">
              <a:solidFill>
                <a:schemeClr val="tx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7443896" y="4922034"/>
            <a:ext cx="1426269" cy="287462"/>
          </a:xfrm>
          <a:prstGeom prst="roundRect">
            <a:avLst/>
          </a:prstGeom>
          <a:solidFill>
            <a:srgbClr val="CCECFF"/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1200" b="0" dirty="0" smtClean="0">
                <a:solidFill>
                  <a:schemeClr val="tx1"/>
                </a:solidFill>
              </a:rPr>
              <a:t>2010-2017</a:t>
            </a:r>
            <a:endParaRPr lang="en-GB" sz="1200" b="0" dirty="0">
              <a:solidFill>
                <a:schemeClr val="tx1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7443772" y="5411152"/>
            <a:ext cx="1396346" cy="311086"/>
          </a:xfrm>
          <a:prstGeom prst="roundRect">
            <a:avLst/>
          </a:prstGeom>
          <a:solidFill>
            <a:srgbClr val="CCECFF"/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1200" b="0" dirty="0" smtClean="0">
                <a:solidFill>
                  <a:schemeClr val="tx1"/>
                </a:solidFill>
              </a:rPr>
              <a:t>2010, 2015</a:t>
            </a:r>
            <a:endParaRPr lang="en-GB" sz="1200" b="0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17989" y="1196752"/>
            <a:ext cx="85400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dirty="0" smtClean="0">
                <a:solidFill>
                  <a:srgbClr val="0E4E88"/>
                </a:solidFill>
              </a:rPr>
              <a:t>Culture statistical </a:t>
            </a:r>
            <a:r>
              <a:rPr lang="en-GB" sz="1600" dirty="0">
                <a:solidFill>
                  <a:srgbClr val="0E4E88"/>
                </a:solidFill>
              </a:rPr>
              <a:t>areas </a:t>
            </a:r>
            <a:r>
              <a:rPr lang="en-GB" sz="1600" dirty="0" smtClean="0">
                <a:solidFill>
                  <a:srgbClr val="0E4E88"/>
                </a:solidFill>
              </a:rPr>
              <a:t>in Eurostat - </a:t>
            </a:r>
            <a:r>
              <a:rPr lang="en-GB" sz="1400" b="0" dirty="0">
                <a:solidFill>
                  <a:srgbClr val="0E4E88"/>
                </a:solidFill>
              </a:rPr>
              <a:t>data sources and </a:t>
            </a:r>
            <a:r>
              <a:rPr lang="en-GB" sz="1400" b="0" dirty="0" smtClean="0">
                <a:solidFill>
                  <a:srgbClr val="0E4E88"/>
                </a:solidFill>
              </a:rPr>
              <a:t>periods covered</a:t>
            </a:r>
            <a:endParaRPr lang="en-GB" sz="1600" b="0" dirty="0">
              <a:solidFill>
                <a:srgbClr val="FF0000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51929" y="2564904"/>
            <a:ext cx="4365351" cy="353024"/>
          </a:xfrm>
          <a:prstGeom prst="roundRect">
            <a:avLst/>
          </a:prstGeom>
          <a:solidFill>
            <a:srgbClr val="146DBE"/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 smtClean="0"/>
              <a:t>Manufacturing of cultural goods</a:t>
            </a:r>
            <a:endParaRPr lang="en-GB" sz="1200" dirty="0"/>
          </a:p>
        </p:txBody>
      </p:sp>
      <p:sp>
        <p:nvSpPr>
          <p:cNvPr id="37" name="Rounded Rectangle 36"/>
          <p:cNvSpPr/>
          <p:nvPr/>
        </p:nvSpPr>
        <p:spPr>
          <a:xfrm>
            <a:off x="70655" y="6328707"/>
            <a:ext cx="4517352" cy="361255"/>
          </a:xfrm>
          <a:prstGeom prst="roundRect">
            <a:avLst/>
          </a:prstGeom>
          <a:solidFill>
            <a:srgbClr val="146DBE"/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1200" dirty="0" smtClean="0"/>
              <a:t>Public expenditure on culture, </a:t>
            </a:r>
            <a:r>
              <a:rPr lang="fr-BE" sz="1200" dirty="0" err="1" smtClean="0"/>
              <a:t>recreation</a:t>
            </a:r>
            <a:r>
              <a:rPr lang="fr-BE" sz="1200" dirty="0" smtClean="0"/>
              <a:t> and religion</a:t>
            </a:r>
            <a:endParaRPr lang="en-GB" sz="1200" dirty="0"/>
          </a:p>
        </p:txBody>
      </p:sp>
      <p:sp>
        <p:nvSpPr>
          <p:cNvPr id="38" name="Rounded Rectangle 37"/>
          <p:cNvSpPr/>
          <p:nvPr/>
        </p:nvSpPr>
        <p:spPr>
          <a:xfrm>
            <a:off x="38388" y="3499325"/>
            <a:ext cx="4378892" cy="361255"/>
          </a:xfrm>
          <a:prstGeom prst="roundRect">
            <a:avLst/>
          </a:prstGeom>
          <a:solidFill>
            <a:srgbClr val="146DBE"/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/>
              <a:t>International trade in cultural </a:t>
            </a:r>
            <a:r>
              <a:rPr lang="en-GB" sz="1200" dirty="0" smtClean="0"/>
              <a:t>services</a:t>
            </a:r>
            <a:endParaRPr lang="en-GB" sz="1200" dirty="0"/>
          </a:p>
        </p:txBody>
      </p:sp>
      <p:sp>
        <p:nvSpPr>
          <p:cNvPr id="39" name="Rounded Rectangle 38"/>
          <p:cNvSpPr/>
          <p:nvPr/>
        </p:nvSpPr>
        <p:spPr>
          <a:xfrm>
            <a:off x="4451235" y="6288236"/>
            <a:ext cx="2942670" cy="3612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0" dirty="0" smtClean="0">
                <a:solidFill>
                  <a:schemeClr val="tx1"/>
                </a:solidFill>
              </a:rPr>
              <a:t>Government Finance Statistics (GFS)</a:t>
            </a:r>
            <a:endParaRPr lang="en-GB" sz="1200" b="0" dirty="0">
              <a:solidFill>
                <a:schemeClr val="tx1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4406857" y="3539210"/>
            <a:ext cx="3076668" cy="28148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0" dirty="0" smtClean="0">
                <a:solidFill>
                  <a:schemeClr val="tx1"/>
                </a:solidFill>
              </a:rPr>
              <a:t>Balance of payments</a:t>
            </a:r>
            <a:endParaRPr lang="en-GB" sz="1200" b="0" dirty="0">
              <a:solidFill>
                <a:schemeClr val="tx1"/>
              </a:solidFill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4417281" y="2600674"/>
            <a:ext cx="3026491" cy="28148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0" dirty="0" err="1" smtClean="0">
                <a:solidFill>
                  <a:schemeClr val="tx1"/>
                </a:solidFill>
              </a:rPr>
              <a:t>Prodcom</a:t>
            </a:r>
            <a:endParaRPr lang="en-GB" sz="1200" b="0" dirty="0">
              <a:solidFill>
                <a:schemeClr val="tx1"/>
              </a:solidFill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7443897" y="3539960"/>
            <a:ext cx="1404954" cy="281484"/>
          </a:xfrm>
          <a:prstGeom prst="roundRect">
            <a:avLst/>
          </a:prstGeom>
          <a:solidFill>
            <a:srgbClr val="CCECFF"/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0" dirty="0" smtClean="0">
                <a:solidFill>
                  <a:schemeClr val="tx1"/>
                </a:solidFill>
              </a:rPr>
              <a:t>2010-2016</a:t>
            </a:r>
            <a:endParaRPr lang="en-GB" sz="1200" b="0" dirty="0">
              <a:solidFill>
                <a:schemeClr val="tx1"/>
              </a:solidFill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7443897" y="2598890"/>
            <a:ext cx="1379253" cy="281484"/>
          </a:xfrm>
          <a:prstGeom prst="roundRect">
            <a:avLst/>
          </a:prstGeom>
          <a:solidFill>
            <a:srgbClr val="CCECFF"/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0" dirty="0" smtClean="0">
                <a:solidFill>
                  <a:schemeClr val="tx1"/>
                </a:solidFill>
              </a:rPr>
              <a:t>1995-2016</a:t>
            </a:r>
            <a:endParaRPr lang="en-GB" sz="1200" b="0" dirty="0">
              <a:solidFill>
                <a:schemeClr val="tx1"/>
              </a:solidFill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7414250" y="6328707"/>
            <a:ext cx="1443778" cy="335747"/>
          </a:xfrm>
          <a:prstGeom prst="roundRect">
            <a:avLst/>
          </a:prstGeom>
          <a:solidFill>
            <a:srgbClr val="CCECFF"/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0" dirty="0" smtClean="0">
                <a:solidFill>
                  <a:schemeClr val="tx1"/>
                </a:solidFill>
              </a:rPr>
              <a:t>2002-2016</a:t>
            </a:r>
            <a:endParaRPr lang="en-GB" sz="1200" b="0" dirty="0">
              <a:solidFill>
                <a:schemeClr val="tx1"/>
              </a:solidFill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61701" y="4437113"/>
            <a:ext cx="4368625" cy="361255"/>
          </a:xfrm>
          <a:prstGeom prst="roundRect">
            <a:avLst/>
          </a:prstGeom>
          <a:solidFill>
            <a:srgbClr val="146DBE"/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1200" dirty="0" smtClean="0"/>
              <a:t>Time </a:t>
            </a:r>
            <a:r>
              <a:rPr lang="fr-BE" sz="1200" dirty="0" err="1" smtClean="0"/>
              <a:t>spent</a:t>
            </a:r>
            <a:r>
              <a:rPr lang="fr-BE" sz="1200" dirty="0" smtClean="0"/>
              <a:t> on cultural activities</a:t>
            </a:r>
            <a:endParaRPr lang="en-GB" sz="1200" dirty="0"/>
          </a:p>
        </p:txBody>
      </p:sp>
      <p:sp>
        <p:nvSpPr>
          <p:cNvPr id="36" name="Rounded Rectangle 35"/>
          <p:cNvSpPr/>
          <p:nvPr/>
        </p:nvSpPr>
        <p:spPr>
          <a:xfrm>
            <a:off x="4426270" y="4476997"/>
            <a:ext cx="3000118" cy="28148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0" dirty="0" smtClean="0">
                <a:solidFill>
                  <a:schemeClr val="tx1"/>
                </a:solidFill>
              </a:rPr>
              <a:t>Time Use Survey (TUS)</a:t>
            </a:r>
            <a:endParaRPr lang="en-GB" sz="1200" b="0" dirty="0">
              <a:solidFill>
                <a:schemeClr val="tx1"/>
              </a:solidFill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7443896" y="4459273"/>
            <a:ext cx="1414132" cy="299208"/>
          </a:xfrm>
          <a:prstGeom prst="roundRect">
            <a:avLst/>
          </a:prstGeom>
          <a:solidFill>
            <a:srgbClr val="CCECFF"/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1200" b="0" dirty="0" smtClean="0">
                <a:solidFill>
                  <a:schemeClr val="tx1"/>
                </a:solidFill>
              </a:rPr>
              <a:t>2000 and 2010</a:t>
            </a:r>
            <a:endParaRPr lang="en-GB" sz="1200" b="0" dirty="0">
              <a:solidFill>
                <a:schemeClr val="tx1"/>
              </a:solidFill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70656" y="5896997"/>
            <a:ext cx="4355614" cy="361255"/>
          </a:xfrm>
          <a:prstGeom prst="roundRect">
            <a:avLst/>
          </a:prstGeom>
          <a:solidFill>
            <a:srgbClr val="146DBE"/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1200" dirty="0" smtClean="0"/>
              <a:t>Price index of cultural </a:t>
            </a:r>
            <a:r>
              <a:rPr lang="fr-BE" sz="1200" dirty="0" err="1" smtClean="0"/>
              <a:t>goods</a:t>
            </a:r>
            <a:r>
              <a:rPr lang="fr-BE" sz="1200" dirty="0" smtClean="0"/>
              <a:t> and services</a:t>
            </a:r>
            <a:endParaRPr lang="en-GB" sz="1200" dirty="0"/>
          </a:p>
        </p:txBody>
      </p:sp>
      <p:sp>
        <p:nvSpPr>
          <p:cNvPr id="47" name="Rounded Rectangle 46"/>
          <p:cNvSpPr/>
          <p:nvPr/>
        </p:nvSpPr>
        <p:spPr>
          <a:xfrm>
            <a:off x="4451234" y="5896996"/>
            <a:ext cx="2992538" cy="33617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0" dirty="0" smtClean="0">
                <a:solidFill>
                  <a:schemeClr val="tx1"/>
                </a:solidFill>
              </a:rPr>
              <a:t>Harmonized Index of Consumer Prices (HICP)</a:t>
            </a:r>
            <a:endParaRPr lang="en-GB" sz="1200" b="0" dirty="0">
              <a:solidFill>
                <a:schemeClr val="tx1"/>
              </a:solidFill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7426389" y="5896997"/>
            <a:ext cx="1411293" cy="321369"/>
          </a:xfrm>
          <a:prstGeom prst="roundRect">
            <a:avLst/>
          </a:prstGeom>
          <a:solidFill>
            <a:srgbClr val="CCECFF"/>
          </a:solidFill>
          <a:ln>
            <a:solidFill>
              <a:srgbClr val="0E4E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0" dirty="0" smtClean="0">
                <a:solidFill>
                  <a:schemeClr val="tx1"/>
                </a:solidFill>
              </a:rPr>
              <a:t>1996-2017</a:t>
            </a:r>
            <a:endParaRPr lang="en-GB" sz="1200" b="0" dirty="0">
              <a:solidFill>
                <a:schemeClr val="tx1"/>
              </a:solidFill>
            </a:endParaRP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07312" y="19473"/>
            <a:ext cx="1514404" cy="1175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2001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140968"/>
            <a:ext cx="8229600" cy="936625"/>
          </a:xfrm>
        </p:spPr>
        <p:txBody>
          <a:bodyPr/>
          <a:lstStyle/>
          <a:p>
            <a:pPr algn="ctr"/>
            <a:r>
              <a:rPr lang="en-GB" dirty="0" smtClean="0"/>
              <a:t>Thank you for your attention 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961810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9832" y="2636912"/>
            <a:ext cx="3528392" cy="2016224"/>
          </a:xfrm>
        </p:spPr>
        <p:txBody>
          <a:bodyPr/>
          <a:lstStyle/>
          <a:p>
            <a:r>
              <a:rPr lang="en-GB" dirty="0" smtClean="0"/>
              <a:t>CRIME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8619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88840"/>
            <a:ext cx="9144000" cy="2592288"/>
          </a:xfrm>
        </p:spPr>
        <p:txBody>
          <a:bodyPr/>
          <a:lstStyle/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de-DE" sz="1600" b="1" dirty="0" err="1" smtClean="0">
                <a:solidFill>
                  <a:schemeClr val="hlink"/>
                </a:solidFill>
                <a:ea typeface="ＭＳ Ｐゴシック" pitchFamily="-80" charset="-128"/>
              </a:rPr>
              <a:t>Voluntary</a:t>
            </a:r>
            <a:r>
              <a:rPr lang="de-DE" sz="1600" b="1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600" b="1" dirty="0" err="1" smtClean="0">
                <a:solidFill>
                  <a:schemeClr val="hlink"/>
                </a:solidFill>
                <a:ea typeface="ＭＳ Ｐゴシック" pitchFamily="-80" charset="-128"/>
              </a:rPr>
              <a:t>survey</a:t>
            </a:r>
            <a:r>
              <a:rPr lang="de-DE" sz="1600" b="1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en-GB" sz="1400" dirty="0" smtClean="0">
                <a:solidFill>
                  <a:schemeClr val="hlink"/>
                </a:solidFill>
                <a:ea typeface="ＭＳ Ｐゴシック" pitchFamily="-80" charset="-128"/>
              </a:rPr>
              <a:t>Surveys </a:t>
            </a:r>
            <a:r>
              <a:rPr lang="en-GB" sz="1400" dirty="0">
                <a:solidFill>
                  <a:schemeClr val="hlink"/>
                </a:solidFill>
                <a:ea typeface="ＭＳ Ｐゴシック" pitchFamily="-80" charset="-128"/>
              </a:rPr>
              <a:t>are mandated by the yearly </a:t>
            </a:r>
            <a:r>
              <a:rPr lang="en-GB" sz="1400" dirty="0" smtClean="0">
                <a:solidFill>
                  <a:schemeClr val="hlink"/>
                </a:solidFill>
                <a:ea typeface="ＭＳ Ｐゴシック" pitchFamily="-80" charset="-128"/>
              </a:rPr>
              <a:t>meeting </a:t>
            </a:r>
            <a:r>
              <a:rPr lang="en-GB" sz="1400" dirty="0">
                <a:solidFill>
                  <a:schemeClr val="hlink"/>
                </a:solidFill>
                <a:ea typeface="ＭＳ Ｐゴシック" pitchFamily="-80" charset="-128"/>
              </a:rPr>
              <a:t>of the Working Group for Statistics on Crime and Criminal Justice. </a:t>
            </a: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de-DE" sz="1600" b="1" dirty="0" smtClean="0">
                <a:solidFill>
                  <a:schemeClr val="hlink"/>
                </a:solidFill>
                <a:ea typeface="ＭＳ Ｐゴシック" pitchFamily="-80" charset="-128"/>
              </a:rPr>
              <a:t>Info </a:t>
            </a:r>
            <a:r>
              <a:rPr lang="de-DE" sz="1600" b="1" dirty="0" err="1" smtClean="0">
                <a:solidFill>
                  <a:schemeClr val="hlink"/>
                </a:solidFill>
                <a:ea typeface="ＭＳ Ｐゴシック" pitchFamily="-80" charset="-128"/>
              </a:rPr>
              <a:t>resources</a:t>
            </a:r>
            <a:r>
              <a:rPr lang="de-DE" sz="1600" b="1" dirty="0" smtClean="0">
                <a:solidFill>
                  <a:schemeClr val="hlink"/>
                </a:solidFill>
                <a:ea typeface="ＭＳ Ｐゴシック" pitchFamily="-80" charset="-128"/>
              </a:rPr>
              <a:t>: </a:t>
            </a:r>
            <a:r>
              <a:rPr lang="en-GB" sz="1400" u="sng" dirty="0" smtClean="0">
                <a:hlinkClick r:id="rId2"/>
              </a:rPr>
              <a:t>https</a:t>
            </a:r>
            <a:r>
              <a:rPr lang="en-GB" sz="1400" u="sng" dirty="0">
                <a:hlinkClick r:id="rId2"/>
              </a:rPr>
              <a:t>://ec.europa.eu/eurostat/web/crime/overview</a:t>
            </a:r>
            <a:endParaRPr lang="de-DE" sz="1400" dirty="0">
              <a:solidFill>
                <a:schemeClr val="hlink"/>
              </a:solidFill>
              <a:ea typeface="ＭＳ Ｐゴシック" pitchFamily="-80" charset="-128"/>
            </a:endParaRP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de-DE" sz="1600" b="1" dirty="0" smtClean="0">
                <a:solidFill>
                  <a:schemeClr val="hlink"/>
                </a:solidFill>
                <a:ea typeface="ＭＳ Ｐゴシック" pitchFamily="-80" charset="-128"/>
              </a:rPr>
              <a:t>Survey </a:t>
            </a:r>
            <a:r>
              <a:rPr lang="de-DE" sz="1600" b="1" dirty="0" err="1" smtClean="0">
                <a:solidFill>
                  <a:schemeClr val="hlink"/>
                </a:solidFill>
                <a:ea typeface="ＭＳ Ｐゴシック" pitchFamily="-80" charset="-128"/>
              </a:rPr>
              <a:t>instruments</a:t>
            </a:r>
            <a:r>
              <a:rPr lang="de-DE" sz="1600" b="1" dirty="0" smtClean="0">
                <a:solidFill>
                  <a:schemeClr val="hlink"/>
                </a:solidFill>
                <a:ea typeface="ＭＳ Ｐゴシック" pitchFamily="-80" charset="-128"/>
              </a:rPr>
              <a:t>: </a:t>
            </a:r>
            <a:r>
              <a:rPr lang="en-GB" sz="1400" dirty="0">
                <a:solidFill>
                  <a:schemeClr val="hlink"/>
                </a:solidFill>
                <a:ea typeface="ＭＳ Ｐゴシック" pitchFamily="-80" charset="-128"/>
              </a:rPr>
              <a:t>electronic questionnaire, requesting only aggregate figures</a:t>
            </a:r>
            <a:endParaRPr lang="de-DE" sz="1400" dirty="0">
              <a:solidFill>
                <a:schemeClr val="hlink"/>
              </a:solidFill>
              <a:ea typeface="ＭＳ Ｐゴシック" pitchFamily="-80" charset="-128"/>
            </a:endParaRPr>
          </a:p>
          <a:p>
            <a:pPr lvl="0">
              <a:lnSpc>
                <a:spcPct val="150000"/>
              </a:lnSpc>
              <a:buFont typeface="+mj-lt"/>
              <a:buAutoNum type="arabicPeriod"/>
            </a:pPr>
            <a:r>
              <a:rPr lang="da-DK" sz="1600" b="1" dirty="0" err="1" smtClean="0">
                <a:solidFill>
                  <a:schemeClr val="hlink"/>
                </a:solidFill>
                <a:ea typeface="ＭＳ Ｐゴシック" pitchFamily="-80" charset="-128"/>
              </a:rPr>
              <a:t>Indicator</a:t>
            </a:r>
            <a:r>
              <a:rPr lang="da-DK" sz="1600" b="1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a-DK" sz="1600" b="1" dirty="0" err="1" smtClean="0">
                <a:solidFill>
                  <a:schemeClr val="hlink"/>
                </a:solidFill>
                <a:ea typeface="ＭＳ Ｐゴシック" pitchFamily="-80" charset="-128"/>
              </a:rPr>
              <a:t>framework</a:t>
            </a:r>
            <a:r>
              <a:rPr lang="da-DK" sz="1600" b="1" dirty="0" smtClean="0">
                <a:solidFill>
                  <a:schemeClr val="hlink"/>
                </a:solidFill>
                <a:ea typeface="ＭＳ Ｐゴシック" pitchFamily="-80" charset="-128"/>
              </a:rPr>
              <a:t>: </a:t>
            </a:r>
            <a:r>
              <a:rPr lang="en-GB" sz="1400" dirty="0">
                <a:solidFill>
                  <a:schemeClr val="hlink"/>
                </a:solidFill>
                <a:ea typeface="ＭＳ Ｐゴシック" pitchFamily="-80" charset="-128"/>
              </a:rPr>
              <a:t>Around 350 items collected with the global crime survey, additional 150 items for </a:t>
            </a:r>
            <a:r>
              <a:rPr lang="en-GB" sz="1400" dirty="0" smtClean="0">
                <a:solidFill>
                  <a:schemeClr val="hlink"/>
                </a:solidFill>
                <a:ea typeface="ＭＳ Ｐゴシック" pitchFamily="-80" charset="-128"/>
              </a:rPr>
              <a:t>EU</a:t>
            </a:r>
            <a:endParaRPr lang="en-US" sz="1600" b="1" dirty="0">
              <a:solidFill>
                <a:schemeClr val="hlink"/>
              </a:solidFill>
              <a:ea typeface="ＭＳ Ｐゴシック" pitchFamily="-80" charset="-128"/>
            </a:endParaRPr>
          </a:p>
          <a:p>
            <a:pPr marL="0" indent="0">
              <a:lnSpc>
                <a:spcPct val="150000"/>
              </a:lnSpc>
              <a:buNone/>
            </a:pPr>
            <a:endParaRPr lang="de-DE" sz="1600" b="1" dirty="0" smtClean="0">
              <a:solidFill>
                <a:schemeClr val="hlink"/>
              </a:solidFill>
              <a:ea typeface="ＭＳ Ｐゴシック" pitchFamily="-80" charset="-128"/>
            </a:endParaRPr>
          </a:p>
          <a:p>
            <a:pPr marL="0" indent="0">
              <a:lnSpc>
                <a:spcPct val="150000"/>
              </a:lnSpc>
              <a:buNone/>
            </a:pPr>
            <a:endParaRPr lang="de-DE" sz="1200" b="0" dirty="0" smtClean="0">
              <a:solidFill>
                <a:schemeClr val="hlink"/>
              </a:solidFill>
              <a:ea typeface="ＭＳ Ｐゴシック" pitchFamily="-8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741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064896" cy="2016224"/>
          </a:xfrm>
        </p:spPr>
        <p:txBody>
          <a:bodyPr/>
          <a:lstStyle/>
          <a:p>
            <a:pPr algn="ctr"/>
            <a:r>
              <a:rPr lang="en-GB" sz="3200" dirty="0"/>
              <a:t>Household Budget </a:t>
            </a:r>
            <a:r>
              <a:rPr lang="en-GB" sz="3200" dirty="0" smtClean="0"/>
              <a:t>Survey</a:t>
            </a:r>
            <a:br>
              <a:rPr lang="en-GB" sz="3200" dirty="0" smtClean="0"/>
            </a:br>
            <a:r>
              <a:rPr lang="en-GB" sz="3200" dirty="0" smtClean="0"/>
              <a:t>(HBS)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xmlns="" val="3508457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0824" y="1196752"/>
            <a:ext cx="9144000" cy="5544616"/>
          </a:xfrm>
        </p:spPr>
        <p:txBody>
          <a:bodyPr/>
          <a:lstStyle/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de-DE" sz="1600" b="1" dirty="0" err="1" smtClean="0">
                <a:solidFill>
                  <a:schemeClr val="hlink"/>
                </a:solidFill>
                <a:ea typeface="ＭＳ Ｐゴシック" pitchFamily="-80" charset="-128"/>
              </a:rPr>
              <a:t>Voluntary</a:t>
            </a:r>
            <a:r>
              <a:rPr lang="de-DE" sz="1600" b="1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600" b="1" dirty="0" err="1" smtClean="0">
                <a:solidFill>
                  <a:schemeClr val="hlink"/>
                </a:solidFill>
                <a:ea typeface="ＭＳ Ｐゴシック" pitchFamily="-80" charset="-128"/>
              </a:rPr>
              <a:t>survey</a:t>
            </a:r>
            <a:r>
              <a:rPr lang="de-DE" sz="1600" b="1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400" dirty="0" err="1">
                <a:solidFill>
                  <a:schemeClr val="hlink"/>
                </a:solidFill>
                <a:ea typeface="ＭＳ Ｐゴシック" pitchFamily="-80" charset="-128"/>
              </a:rPr>
              <a:t>based</a:t>
            </a:r>
            <a:r>
              <a:rPr lang="de-DE" sz="1400" dirty="0">
                <a:solidFill>
                  <a:schemeClr val="hlink"/>
                </a:solidFill>
                <a:ea typeface="ＭＳ Ｐゴシック" pitchFamily="-80" charset="-128"/>
              </a:rPr>
              <a:t> on </a:t>
            </a:r>
            <a:r>
              <a:rPr lang="de-DE" sz="1400" dirty="0" err="1">
                <a:solidFill>
                  <a:schemeClr val="hlink"/>
                </a:solidFill>
                <a:ea typeface="ＭＳ Ｐゴシック" pitchFamily="-80" charset="-128"/>
              </a:rPr>
              <a:t>Gentlemen's</a:t>
            </a:r>
            <a:r>
              <a:rPr lang="de-DE" sz="1400" dirty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400" dirty="0" err="1">
                <a:solidFill>
                  <a:schemeClr val="hlink"/>
                </a:solidFill>
                <a:ea typeface="ＭＳ Ｐゴシック" pitchFamily="-80" charset="-128"/>
              </a:rPr>
              <a:t>agreement</a:t>
            </a:r>
            <a:r>
              <a:rPr lang="de-DE" sz="1400" dirty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400" dirty="0" err="1">
                <a:solidFill>
                  <a:schemeClr val="hlink"/>
                </a:solidFill>
                <a:ea typeface="ＭＳ Ｐゴシック" pitchFamily="-80" charset="-128"/>
              </a:rPr>
              <a:t>since</a:t>
            </a:r>
            <a:r>
              <a:rPr lang="de-DE" sz="1400" dirty="0">
                <a:solidFill>
                  <a:schemeClr val="hlink"/>
                </a:solidFill>
                <a:ea typeface="ＭＳ Ｐゴシック" pitchFamily="-80" charset="-128"/>
              </a:rPr>
              <a:t> 1988/ 5-yr </a:t>
            </a:r>
            <a:r>
              <a:rPr lang="de-DE" sz="1400" dirty="0" err="1">
                <a:solidFill>
                  <a:schemeClr val="hlink"/>
                </a:solidFill>
                <a:ea typeface="ＭＳ Ｐゴシック" pitchFamily="-80" charset="-128"/>
              </a:rPr>
              <a:t>interval</a:t>
            </a:r>
            <a:r>
              <a:rPr lang="de-DE" sz="1400" dirty="0">
                <a:solidFill>
                  <a:schemeClr val="hlink"/>
                </a:solidFill>
                <a:ea typeface="ＭＳ Ｐゴシック" pitchFamily="-80" charset="-128"/>
              </a:rPr>
              <a:t>: </a:t>
            </a:r>
            <a:r>
              <a:rPr lang="de-DE" sz="1400" dirty="0" err="1">
                <a:solidFill>
                  <a:schemeClr val="hlink"/>
                </a:solidFill>
                <a:ea typeface="ＭＳ Ｐゴシック" pitchFamily="-80" charset="-128"/>
              </a:rPr>
              <a:t>latest</a:t>
            </a:r>
            <a:r>
              <a:rPr lang="de-DE" sz="1400" dirty="0">
                <a:solidFill>
                  <a:schemeClr val="hlink"/>
                </a:solidFill>
                <a:ea typeface="ＭＳ Ｐゴシック" pitchFamily="-80" charset="-128"/>
              </a:rPr>
              <a:t> - 2010, 2015, 2020; </a:t>
            </a:r>
            <a:r>
              <a:rPr lang="de-DE" sz="1400" dirty="0" err="1">
                <a:solidFill>
                  <a:schemeClr val="hlink"/>
                </a:solidFill>
                <a:ea typeface="ＭＳ Ｐゴシック" pitchFamily="-80" charset="-128"/>
              </a:rPr>
              <a:t>focuses</a:t>
            </a:r>
            <a:r>
              <a:rPr lang="de-DE" sz="1400" dirty="0">
                <a:solidFill>
                  <a:schemeClr val="hlink"/>
                </a:solidFill>
                <a:ea typeface="ＭＳ Ｐゴシック" pitchFamily="-80" charset="-128"/>
              </a:rPr>
              <a:t> on </a:t>
            </a:r>
            <a:r>
              <a:rPr lang="en-GB" sz="1400" dirty="0">
                <a:solidFill>
                  <a:schemeClr val="hlink"/>
                </a:solidFill>
                <a:ea typeface="ＭＳ Ｐゴシック" pitchFamily="-80" charset="-128"/>
              </a:rPr>
              <a:t>households' expenditure on goods and services, giving a picture of living conditions in the European Union (EU). </a:t>
            </a:r>
            <a:endParaRPr lang="de-DE" sz="1400" dirty="0">
              <a:solidFill>
                <a:schemeClr val="hlink"/>
              </a:solidFill>
              <a:ea typeface="ＭＳ Ｐゴシック" pitchFamily="-80" charset="-128"/>
            </a:endParaRP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de-DE" sz="1600" b="1" dirty="0" smtClean="0">
                <a:solidFill>
                  <a:schemeClr val="hlink"/>
                </a:solidFill>
                <a:ea typeface="ＭＳ Ｐゴシック" pitchFamily="-80" charset="-128"/>
              </a:rPr>
              <a:t>Info </a:t>
            </a:r>
            <a:r>
              <a:rPr lang="de-DE" sz="1600" b="1" dirty="0" err="1" smtClean="0">
                <a:solidFill>
                  <a:schemeClr val="hlink"/>
                </a:solidFill>
                <a:ea typeface="ＭＳ Ｐゴシック" pitchFamily="-80" charset="-128"/>
              </a:rPr>
              <a:t>resources</a:t>
            </a:r>
            <a:r>
              <a:rPr lang="de-DE" sz="1600" b="1" dirty="0" smtClean="0">
                <a:solidFill>
                  <a:schemeClr val="hlink"/>
                </a:solidFill>
                <a:ea typeface="ＭＳ Ｐゴシック" pitchFamily="-80" charset="-128"/>
              </a:rPr>
              <a:t>: </a:t>
            </a:r>
          </a:p>
          <a:p>
            <a:pPr lvl="1">
              <a:lnSpc>
                <a:spcPct val="150000"/>
              </a:lnSpc>
            </a:pPr>
            <a:r>
              <a:rPr lang="de-DE" sz="1200" b="0" dirty="0" err="1">
                <a:solidFill>
                  <a:schemeClr val="hlink"/>
                </a:solidFill>
                <a:ea typeface="ＭＳ Ｐゴシック" pitchFamily="-80" charset="-128"/>
              </a:rPr>
              <a:t>main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200" b="0" dirty="0" err="1">
                <a:solidFill>
                  <a:schemeClr val="hlink"/>
                </a:solidFill>
                <a:ea typeface="ＭＳ Ｐゴシック" pitchFamily="-80" charset="-128"/>
              </a:rPr>
              <a:t>reference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200" b="0" dirty="0" err="1">
                <a:solidFill>
                  <a:schemeClr val="hlink"/>
                </a:solidFill>
                <a:ea typeface="ＭＳ Ｐゴシック" pitchFamily="-80" charset="-128"/>
              </a:rPr>
              <a:t>is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 HBS Transmission </a:t>
            </a:r>
            <a:r>
              <a:rPr lang="de-DE" sz="1200" b="0" dirty="0" err="1">
                <a:solidFill>
                  <a:schemeClr val="hlink"/>
                </a:solidFill>
                <a:ea typeface="ＭＳ Ｐゴシック" pitchFamily="-80" charset="-128"/>
              </a:rPr>
              <a:t>document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: https://ec.europa.eu/eurostat/documents/54431/1966394/HBS2015_Transmission_DOC_V3.2018_05_22.pdf  - 2015 </a:t>
            </a:r>
            <a:r>
              <a:rPr lang="de-DE" sz="1200" b="0" dirty="0" err="1">
                <a:solidFill>
                  <a:schemeClr val="hlink"/>
                </a:solidFill>
                <a:ea typeface="ＭＳ Ｐゴシック" pitchFamily="-80" charset="-128"/>
              </a:rPr>
              <a:t>edition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; </a:t>
            </a:r>
            <a:r>
              <a:rPr lang="de-DE" sz="1200" b="0" dirty="0" err="1">
                <a:solidFill>
                  <a:schemeClr val="hlink"/>
                </a:solidFill>
                <a:ea typeface="ＭＳ Ｐゴシック" pitchFamily="-80" charset="-128"/>
              </a:rPr>
              <a:t>latest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200" b="0" dirty="0" err="1">
                <a:solidFill>
                  <a:schemeClr val="hlink"/>
                </a:solidFill>
                <a:ea typeface="ＭＳ Ｐゴシック" pitchFamily="-80" charset="-128"/>
              </a:rPr>
              <a:t>version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 HBS Transmission Doc 2020 (</a:t>
            </a:r>
            <a:r>
              <a:rPr lang="de-DE" sz="1200" b="0" dirty="0" err="1">
                <a:solidFill>
                  <a:schemeClr val="hlink"/>
                </a:solidFill>
                <a:ea typeface="ＭＳ Ｐゴシック" pitchFamily="-80" charset="-128"/>
              </a:rPr>
              <a:t>publication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200" b="0" dirty="0" smtClean="0">
                <a:solidFill>
                  <a:schemeClr val="hlink"/>
                </a:solidFill>
                <a:ea typeface="ＭＳ Ｐゴシック" pitchFamily="-80" charset="-128"/>
              </a:rPr>
              <a:t>Ist </a:t>
            </a:r>
            <a:r>
              <a:rPr lang="de-DE" sz="12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quarter</a:t>
            </a:r>
            <a:r>
              <a:rPr lang="de-DE" sz="1200" b="0" dirty="0" smtClean="0">
                <a:solidFill>
                  <a:schemeClr val="hlink"/>
                </a:solidFill>
                <a:ea typeface="ＭＳ Ｐゴシック" pitchFamily="-80" charset="-128"/>
              </a:rPr>
              <a:t> 2019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)</a:t>
            </a:r>
          </a:p>
          <a:p>
            <a:pPr marL="685800" lvl="1">
              <a:lnSpc>
                <a:spcPct val="150000"/>
              </a:lnSpc>
            </a:pPr>
            <a:r>
              <a:rPr lang="en-GB" sz="1200" b="0" dirty="0">
                <a:solidFill>
                  <a:schemeClr val="hlink"/>
                </a:solidFill>
                <a:ea typeface="ＭＳ Ｐゴシック" pitchFamily="-80" charset="-128"/>
              </a:rPr>
              <a:t>Methodology and recommendations for harmonisation – 2003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: https://ec.europa.eu/eurostat/cache/metadata/Annexes/hbs_esms_an1.pdf </a:t>
            </a:r>
          </a:p>
          <a:p>
            <a:pPr marL="685800" lvl="1">
              <a:lnSpc>
                <a:spcPct val="150000"/>
              </a:lnSpc>
            </a:pP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Input </a:t>
            </a:r>
            <a:r>
              <a:rPr lang="de-DE" sz="1200" b="0" dirty="0" err="1">
                <a:solidFill>
                  <a:schemeClr val="hlink"/>
                </a:solidFill>
                <a:ea typeface="ＭＳ Ｐゴシック" pitchFamily="-80" charset="-128"/>
              </a:rPr>
              <a:t>from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200" b="0" dirty="0" err="1">
                <a:solidFill>
                  <a:schemeClr val="hlink"/>
                </a:solidFill>
                <a:ea typeface="ＭＳ Ｐゴシック" pitchFamily="-80" charset="-128"/>
              </a:rPr>
              <a:t>the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 TF Innovative Tools/ </a:t>
            </a:r>
            <a:r>
              <a:rPr lang="de-DE" sz="1200" b="0" dirty="0" err="1">
                <a:solidFill>
                  <a:schemeClr val="hlink"/>
                </a:solidFill>
                <a:ea typeface="ＭＳ Ｐゴシック" pitchFamily="-80" charset="-128"/>
              </a:rPr>
              <a:t>Sources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200" b="0" dirty="0" err="1">
                <a:solidFill>
                  <a:schemeClr val="hlink"/>
                </a:solidFill>
                <a:ea typeface="ＭＳ Ｐゴシック" pitchFamily="-80" charset="-128"/>
              </a:rPr>
              <a:t>reflecting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200" b="0" dirty="0" err="1">
                <a:solidFill>
                  <a:schemeClr val="hlink"/>
                </a:solidFill>
                <a:ea typeface="ＭＳ Ｐゴシック" pitchFamily="-80" charset="-128"/>
              </a:rPr>
              <a:t>impact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200" b="0" dirty="0" err="1">
                <a:solidFill>
                  <a:schemeClr val="hlink"/>
                </a:solidFill>
                <a:ea typeface="ＭＳ Ｐゴシック" pitchFamily="-80" charset="-128"/>
              </a:rPr>
              <a:t>of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200" b="0" dirty="0" err="1">
                <a:solidFill>
                  <a:schemeClr val="hlink"/>
                </a:solidFill>
                <a:ea typeface="ＭＳ Ｐゴシック" pitchFamily="-80" charset="-128"/>
              </a:rPr>
              <a:t>use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200" b="0" dirty="0" err="1">
                <a:solidFill>
                  <a:schemeClr val="hlink"/>
                </a:solidFill>
                <a:ea typeface="ＭＳ Ｐゴシック" pitchFamily="-80" charset="-128"/>
              </a:rPr>
              <a:t>of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200" b="0" dirty="0" err="1">
                <a:solidFill>
                  <a:schemeClr val="hlink"/>
                </a:solidFill>
                <a:ea typeface="ＭＳ Ｐゴシック" pitchFamily="-80" charset="-128"/>
              </a:rPr>
              <a:t>new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200" b="0" dirty="0" err="1">
                <a:solidFill>
                  <a:schemeClr val="hlink"/>
                </a:solidFill>
                <a:ea typeface="ＭＳ Ｐゴシック" pitchFamily="-80" charset="-128"/>
              </a:rPr>
              <a:t>tools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 and </a:t>
            </a:r>
            <a:r>
              <a:rPr lang="de-DE" sz="1200" b="0" dirty="0" err="1">
                <a:solidFill>
                  <a:schemeClr val="hlink"/>
                </a:solidFill>
                <a:ea typeface="ＭＳ Ｐゴシック" pitchFamily="-80" charset="-128"/>
              </a:rPr>
              <a:t>sources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 (</a:t>
            </a:r>
            <a:r>
              <a:rPr lang="de-DE" sz="1200" b="0" dirty="0" err="1">
                <a:solidFill>
                  <a:schemeClr val="hlink"/>
                </a:solidFill>
                <a:ea typeface="ＭＳ Ｐゴシック" pitchFamily="-80" charset="-128"/>
              </a:rPr>
              <a:t>by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 2020) + </a:t>
            </a:r>
            <a:r>
              <a:rPr lang="de-DE" sz="1200" b="0" dirty="0" err="1">
                <a:solidFill>
                  <a:schemeClr val="hlink"/>
                </a:solidFill>
                <a:ea typeface="ＭＳ Ｐゴシック" pitchFamily="-80" charset="-128"/>
              </a:rPr>
              <a:t>aligned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200" b="0" dirty="0" err="1">
                <a:solidFill>
                  <a:schemeClr val="hlink"/>
                </a:solidFill>
                <a:ea typeface="ＭＳ Ｐゴシック" pitchFamily="-80" charset="-128"/>
              </a:rPr>
              <a:t>with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 IESS  Framework </a:t>
            </a:r>
            <a:r>
              <a:rPr lang="de-DE" sz="1200" b="0" dirty="0" smtClean="0">
                <a:solidFill>
                  <a:schemeClr val="hlink"/>
                </a:solidFill>
                <a:ea typeface="ＭＳ Ｐゴシック" pitchFamily="-80" charset="-128"/>
              </a:rPr>
              <a:t>Regulation (</a:t>
            </a:r>
            <a:r>
              <a:rPr lang="de-DE" sz="12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standardised</a:t>
            </a:r>
            <a:r>
              <a:rPr lang="de-DE" sz="1200" b="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variables &amp; </a:t>
            </a:r>
            <a:r>
              <a:rPr lang="de-DE" sz="12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definitions</a:t>
            </a:r>
            <a:r>
              <a:rPr lang="de-DE" sz="1200" b="0" dirty="0" smtClean="0">
                <a:solidFill>
                  <a:schemeClr val="hlink"/>
                </a:solidFill>
                <a:ea typeface="ＭＳ Ｐゴシック" pitchFamily="-80" charset="-128"/>
              </a:rPr>
              <a:t>). </a:t>
            </a:r>
            <a:r>
              <a:rPr lang="de-DE" sz="1200" b="0" dirty="0" err="1">
                <a:solidFill>
                  <a:schemeClr val="hlink"/>
                </a:solidFill>
                <a:ea typeface="ＭＳ Ｐゴシック" pitchFamily="-80" charset="-128"/>
              </a:rPr>
              <a:t>Documents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200" b="0" dirty="0" err="1">
                <a:solidFill>
                  <a:schemeClr val="hlink"/>
                </a:solidFill>
                <a:ea typeface="ＭＳ Ｐゴシック" pitchFamily="-80" charset="-128"/>
              </a:rPr>
              <a:t>innovation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200" b="0" dirty="0" err="1">
                <a:solidFill>
                  <a:schemeClr val="hlink"/>
                </a:solidFill>
                <a:ea typeface="ＭＳ Ｐゴシック" pitchFamily="-80" charset="-128"/>
              </a:rPr>
              <a:t>project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: 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  <a:hlinkClick r:id="rId2"/>
              </a:rPr>
              <a:t>https://</a:t>
            </a:r>
            <a:r>
              <a:rPr lang="de-DE" sz="1200" b="0" dirty="0" smtClean="0">
                <a:solidFill>
                  <a:schemeClr val="hlink"/>
                </a:solidFill>
                <a:ea typeface="ＭＳ Ｐゴシック" pitchFamily="-80" charset="-128"/>
                <a:hlinkClick r:id="rId2"/>
              </a:rPr>
              <a:t>webgate.ec.europa.eu/fpfis/wikis/display/ISTLCS</a:t>
            </a:r>
            <a:endParaRPr lang="de-DE" sz="1200" b="0" dirty="0">
              <a:solidFill>
                <a:schemeClr val="hlink"/>
              </a:solidFill>
              <a:ea typeface="ＭＳ Ｐゴシック" pitchFamily="-80" charset="-128"/>
            </a:endParaRPr>
          </a:p>
          <a:p>
            <a:pPr marL="685800" lvl="1">
              <a:lnSpc>
                <a:spcPct val="150000"/>
              </a:lnSpc>
            </a:pPr>
            <a:r>
              <a:rPr lang="de-DE" sz="1200" b="0" dirty="0" err="1">
                <a:solidFill>
                  <a:schemeClr val="hlink"/>
                </a:solidFill>
                <a:ea typeface="ＭＳ Ｐゴシック" pitchFamily="-80" charset="-128"/>
              </a:rPr>
              <a:t>Dedicated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200" b="0" dirty="0" err="1">
                <a:solidFill>
                  <a:schemeClr val="hlink"/>
                </a:solidFill>
                <a:ea typeface="ＭＳ Ｐゴシック" pitchFamily="-80" charset="-128"/>
              </a:rPr>
              <a:t>section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200" b="0" dirty="0" smtClean="0">
                <a:solidFill>
                  <a:schemeClr val="hlink"/>
                </a:solidFill>
                <a:ea typeface="ＭＳ Ｐゴシック" pitchFamily="-80" charset="-128"/>
              </a:rPr>
              <a:t>HBS (</a:t>
            </a:r>
            <a:r>
              <a:rPr lang="de-DE" sz="12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Eurostat</a:t>
            </a:r>
            <a:r>
              <a:rPr lang="de-DE" sz="1200" b="0" dirty="0" smtClean="0">
                <a:solidFill>
                  <a:schemeClr val="hlink"/>
                </a:solidFill>
                <a:ea typeface="ＭＳ Ｐゴシック" pitchFamily="-80" charset="-128"/>
              </a:rPr>
              <a:t> Website): </a:t>
            </a:r>
            <a:br>
              <a:rPr lang="de-DE" sz="1200" b="0" dirty="0" smtClean="0">
                <a:solidFill>
                  <a:schemeClr val="hlink"/>
                </a:solidFill>
                <a:ea typeface="ＭＳ Ｐゴシック" pitchFamily="-80" charset="-128"/>
              </a:rPr>
            </a:br>
            <a:r>
              <a:rPr lang="de-DE" sz="1200" b="0" dirty="0" smtClean="0">
                <a:solidFill>
                  <a:schemeClr val="hlink"/>
                </a:solidFill>
                <a:ea typeface="ＭＳ Ｐゴシック" pitchFamily="-80" charset="-128"/>
                <a:hlinkClick r:id="rId3"/>
              </a:rPr>
              <a:t>https</a:t>
            </a:r>
            <a:r>
              <a:rPr lang="de-DE" sz="1200" b="0" dirty="0">
                <a:solidFill>
                  <a:schemeClr val="hlink"/>
                </a:solidFill>
                <a:ea typeface="ＭＳ Ｐゴシック" pitchFamily="-80" charset="-128"/>
                <a:hlinkClick r:id="rId3"/>
              </a:rPr>
              <a:t>://</a:t>
            </a:r>
            <a:r>
              <a:rPr lang="de-DE" sz="1200" b="0" dirty="0" smtClean="0">
                <a:solidFill>
                  <a:schemeClr val="hlink"/>
                </a:solidFill>
                <a:ea typeface="ＭＳ Ｐゴシック" pitchFamily="-80" charset="-128"/>
                <a:hlinkClick r:id="rId3"/>
              </a:rPr>
              <a:t>ec.europa.eu/eurostat/web/household-budget-surveys/overview</a:t>
            </a:r>
            <a:endParaRPr lang="de-DE" sz="1200" b="0" dirty="0" smtClean="0">
              <a:solidFill>
                <a:schemeClr val="hlink"/>
              </a:solidFill>
              <a:ea typeface="ＭＳ Ｐゴシック" pitchFamily="-80" charset="-128"/>
            </a:endParaRP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de-DE" sz="1600" b="1" dirty="0" smtClean="0">
                <a:solidFill>
                  <a:schemeClr val="hlink"/>
                </a:solidFill>
                <a:ea typeface="ＭＳ Ｐゴシック" pitchFamily="-80" charset="-128"/>
              </a:rPr>
              <a:t>Survey </a:t>
            </a:r>
            <a:r>
              <a:rPr lang="de-DE" sz="1600" b="1" dirty="0" err="1" smtClean="0">
                <a:solidFill>
                  <a:schemeClr val="hlink"/>
                </a:solidFill>
                <a:ea typeface="ＭＳ Ｐゴシック" pitchFamily="-80" charset="-128"/>
              </a:rPr>
              <a:t>instruments</a:t>
            </a:r>
            <a:r>
              <a:rPr lang="de-DE" sz="1600" b="1" dirty="0" smtClean="0">
                <a:solidFill>
                  <a:schemeClr val="hlink"/>
                </a:solidFill>
                <a:ea typeface="ＭＳ Ｐゴシック" pitchFamily="-80" charset="-128"/>
              </a:rPr>
              <a:t>: </a:t>
            </a:r>
            <a:r>
              <a:rPr lang="de-DE" sz="1400" dirty="0" err="1">
                <a:solidFill>
                  <a:schemeClr val="hlink"/>
                </a:solidFill>
                <a:ea typeface="ＭＳ Ｐゴシック" pitchFamily="-80" charset="-128"/>
              </a:rPr>
              <a:t>questionnaire</a:t>
            </a:r>
            <a:r>
              <a:rPr lang="de-DE" sz="1400" dirty="0">
                <a:solidFill>
                  <a:schemeClr val="hlink"/>
                </a:solidFill>
                <a:ea typeface="ＭＳ Ｐゴシック" pitchFamily="-80" charset="-128"/>
              </a:rPr>
              <a:t> and </a:t>
            </a:r>
            <a:r>
              <a:rPr lang="de-DE" sz="1400" dirty="0" err="1">
                <a:solidFill>
                  <a:schemeClr val="hlink"/>
                </a:solidFill>
                <a:ea typeface="ＭＳ Ｐゴシック" pitchFamily="-80" charset="-128"/>
              </a:rPr>
              <a:t>diary</a:t>
            </a:r>
            <a:r>
              <a:rPr lang="de-DE" sz="1400" dirty="0">
                <a:solidFill>
                  <a:schemeClr val="hlink"/>
                </a:solidFill>
                <a:ea typeface="ＭＳ Ｐゴシック" pitchFamily="-80" charset="-128"/>
              </a:rPr>
              <a:t> on </a:t>
            </a:r>
            <a:r>
              <a:rPr lang="de-DE" sz="1400" dirty="0" err="1">
                <a:solidFill>
                  <a:schemeClr val="hlink"/>
                </a:solidFill>
                <a:ea typeface="ＭＳ Ｐゴシック" pitchFamily="-80" charset="-128"/>
              </a:rPr>
              <a:t>expenditures</a:t>
            </a:r>
            <a:endParaRPr lang="de-DE" sz="1400" dirty="0">
              <a:solidFill>
                <a:schemeClr val="hlink"/>
              </a:solidFill>
              <a:ea typeface="ＭＳ Ｐゴシック" pitchFamily="-80" charset="-128"/>
            </a:endParaRP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da-DK" sz="1600" b="1" dirty="0" err="1" smtClean="0">
                <a:solidFill>
                  <a:schemeClr val="hlink"/>
                </a:solidFill>
                <a:ea typeface="ＭＳ Ｐゴシック" pitchFamily="-80" charset="-128"/>
              </a:rPr>
              <a:t>Indicator</a:t>
            </a:r>
            <a:r>
              <a:rPr lang="da-DK" sz="1600" b="1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a-DK" sz="1600" b="1" dirty="0" err="1" smtClean="0">
                <a:solidFill>
                  <a:schemeClr val="hlink"/>
                </a:solidFill>
                <a:ea typeface="ＭＳ Ｐゴシック" pitchFamily="-80" charset="-128"/>
              </a:rPr>
              <a:t>framework</a:t>
            </a:r>
            <a:r>
              <a:rPr lang="da-DK" sz="1600" b="1" dirty="0" smtClean="0">
                <a:solidFill>
                  <a:schemeClr val="hlink"/>
                </a:solidFill>
                <a:ea typeface="ＭＳ Ｐゴシック" pitchFamily="-80" charset="-128"/>
              </a:rPr>
              <a:t>: </a:t>
            </a:r>
            <a:r>
              <a:rPr lang="da-DK" sz="1400" dirty="0">
                <a:solidFill>
                  <a:schemeClr val="hlink"/>
                </a:solidFill>
                <a:ea typeface="ＭＳ Ｐゴシック" pitchFamily="-80" charset="-128"/>
              </a:rPr>
              <a:t>minimum set of variables to </a:t>
            </a:r>
            <a:r>
              <a:rPr lang="da-DK" sz="1400" dirty="0" err="1">
                <a:solidFill>
                  <a:schemeClr val="hlink"/>
                </a:solidFill>
                <a:ea typeface="ＭＳ Ｐゴシック" pitchFamily="-80" charset="-128"/>
              </a:rPr>
              <a:t>be</a:t>
            </a:r>
            <a:r>
              <a:rPr lang="da-DK" sz="1400" dirty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a-DK" sz="1400" dirty="0" err="1">
                <a:solidFill>
                  <a:schemeClr val="hlink"/>
                </a:solidFill>
                <a:ea typeface="ＭＳ Ｐゴシック" pitchFamily="-80" charset="-128"/>
              </a:rPr>
              <a:t>transmitted</a:t>
            </a:r>
            <a:r>
              <a:rPr lang="da-DK" sz="1400" dirty="0">
                <a:solidFill>
                  <a:schemeClr val="hlink"/>
                </a:solidFill>
                <a:ea typeface="ＭＳ Ｐゴシック" pitchFamily="-80" charset="-128"/>
              </a:rPr>
              <a:t> for 2020 (</a:t>
            </a:r>
            <a:r>
              <a:rPr lang="da-DK" sz="1400" dirty="0" err="1">
                <a:solidFill>
                  <a:schemeClr val="hlink"/>
                </a:solidFill>
                <a:ea typeface="ＭＳ Ｐゴシック" pitchFamily="-80" charset="-128"/>
              </a:rPr>
              <a:t>specified</a:t>
            </a:r>
            <a:r>
              <a:rPr lang="da-DK" sz="1400" dirty="0">
                <a:solidFill>
                  <a:schemeClr val="hlink"/>
                </a:solidFill>
                <a:ea typeface="ＭＳ Ｐゴシック" pitchFamily="-80" charset="-128"/>
              </a:rPr>
              <a:t> in the </a:t>
            </a:r>
            <a:r>
              <a:rPr lang="da-DK" sz="1400" dirty="0" err="1">
                <a:solidFill>
                  <a:schemeClr val="hlink"/>
                </a:solidFill>
                <a:ea typeface="ＭＳ Ｐゴシック" pitchFamily="-80" charset="-128"/>
              </a:rPr>
              <a:t>transmismission</a:t>
            </a:r>
            <a:r>
              <a:rPr lang="da-DK" sz="1400" dirty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a-DK" sz="1400" dirty="0" err="1">
                <a:solidFill>
                  <a:schemeClr val="hlink"/>
                </a:solidFill>
                <a:ea typeface="ＭＳ Ｐゴシック" pitchFamily="-80" charset="-128"/>
              </a:rPr>
              <a:t>document</a:t>
            </a:r>
            <a:r>
              <a:rPr lang="da-DK" sz="1400" dirty="0">
                <a:solidFill>
                  <a:schemeClr val="hlink"/>
                </a:solidFill>
                <a:ea typeface="ＭＳ Ｐゴシック" pitchFamily="-80" charset="-128"/>
              </a:rPr>
              <a:t>)</a:t>
            </a:r>
            <a:endParaRPr lang="en-GB" sz="1400" dirty="0">
              <a:solidFill>
                <a:schemeClr val="hlink"/>
              </a:solidFill>
              <a:ea typeface="ＭＳ Ｐゴシック" pitchFamily="-80" charset="-128"/>
            </a:endParaRPr>
          </a:p>
          <a:p>
            <a:pPr>
              <a:lnSpc>
                <a:spcPct val="150000"/>
              </a:lnSpc>
              <a:buFont typeface="+mj-lt"/>
              <a:buAutoNum type="arabicPeriod"/>
            </a:pPr>
            <a:endParaRPr lang="en-US" sz="1600" b="1" dirty="0">
              <a:solidFill>
                <a:schemeClr val="hlink"/>
              </a:solidFill>
              <a:ea typeface="ＭＳ Ｐゴシック" pitchFamily="-80" charset="-128"/>
            </a:endParaRPr>
          </a:p>
          <a:p>
            <a:pPr marL="0" indent="0">
              <a:lnSpc>
                <a:spcPct val="150000"/>
              </a:lnSpc>
              <a:buNone/>
            </a:pPr>
            <a:endParaRPr lang="de-DE" sz="1600" b="1" dirty="0" smtClean="0">
              <a:solidFill>
                <a:schemeClr val="hlink"/>
              </a:solidFill>
              <a:ea typeface="ＭＳ Ｐゴシック" pitchFamily="-80" charset="-128"/>
            </a:endParaRPr>
          </a:p>
          <a:p>
            <a:pPr marL="0" indent="0">
              <a:lnSpc>
                <a:spcPct val="150000"/>
              </a:lnSpc>
              <a:buNone/>
            </a:pPr>
            <a:endParaRPr lang="de-DE" sz="1200" b="0" dirty="0" smtClean="0">
              <a:solidFill>
                <a:schemeClr val="hlink"/>
              </a:solidFill>
              <a:ea typeface="ＭＳ Ｐゴシック" pitchFamily="-8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049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2636912"/>
            <a:ext cx="8568952" cy="2016224"/>
          </a:xfrm>
        </p:spPr>
        <p:txBody>
          <a:bodyPr/>
          <a:lstStyle/>
          <a:p>
            <a:pPr algn="ctr"/>
            <a:r>
              <a:rPr lang="en-GB" sz="2800" dirty="0" smtClean="0"/>
              <a:t>Harmonised European Time </a:t>
            </a:r>
            <a:r>
              <a:rPr lang="en-GB" sz="2800" dirty="0"/>
              <a:t>Use Survey </a:t>
            </a: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800" dirty="0" smtClean="0"/>
              <a:t>(HETUS)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xmlns="" val="349675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3968" y="1268760"/>
            <a:ext cx="9144000" cy="5112568"/>
          </a:xfrm>
        </p:spPr>
        <p:txBody>
          <a:bodyPr/>
          <a:lstStyle/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de-DE" sz="1600" b="1" dirty="0" err="1" smtClean="0">
                <a:solidFill>
                  <a:schemeClr val="hlink"/>
                </a:solidFill>
                <a:ea typeface="ＭＳ Ｐゴシック" pitchFamily="-80" charset="-128"/>
              </a:rPr>
              <a:t>Voluntary</a:t>
            </a:r>
            <a:r>
              <a:rPr lang="de-DE" sz="1600" b="1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600" b="1" dirty="0" err="1" smtClean="0">
                <a:solidFill>
                  <a:schemeClr val="hlink"/>
                </a:solidFill>
                <a:ea typeface="ＭＳ Ｐゴシック" pitchFamily="-80" charset="-128"/>
              </a:rPr>
              <a:t>survey</a:t>
            </a:r>
            <a:r>
              <a:rPr lang="de-DE" sz="1600" b="1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600" b="1" dirty="0" err="1" smtClean="0">
                <a:solidFill>
                  <a:schemeClr val="hlink"/>
                </a:solidFill>
                <a:ea typeface="ＭＳ Ｐゴシック" pitchFamily="-80" charset="-128"/>
              </a:rPr>
              <a:t>based</a:t>
            </a:r>
            <a:r>
              <a:rPr lang="de-DE" sz="1600" b="1" dirty="0" smtClean="0">
                <a:solidFill>
                  <a:schemeClr val="hlink"/>
                </a:solidFill>
                <a:ea typeface="ＭＳ Ｐゴシック" pitchFamily="-80" charset="-128"/>
              </a:rPr>
              <a:t> on </a:t>
            </a:r>
            <a:r>
              <a:rPr lang="de-DE" sz="1600" b="1" dirty="0" err="1" smtClean="0">
                <a:solidFill>
                  <a:schemeClr val="hlink"/>
                </a:solidFill>
                <a:ea typeface="ＭＳ Ｐゴシック" pitchFamily="-80" charset="-128"/>
              </a:rPr>
              <a:t>Gentlemen's</a:t>
            </a:r>
            <a:r>
              <a:rPr lang="de-DE" sz="1600" b="1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600" b="1" dirty="0" err="1" smtClean="0">
                <a:solidFill>
                  <a:schemeClr val="hlink"/>
                </a:solidFill>
                <a:ea typeface="ＭＳ Ｐゴシック" pitchFamily="-80" charset="-128"/>
              </a:rPr>
              <a:t>agreement</a:t>
            </a:r>
            <a:r>
              <a:rPr lang="de-DE" sz="1600" b="1" dirty="0" smtClean="0">
                <a:solidFill>
                  <a:schemeClr val="hlink"/>
                </a:solidFill>
                <a:ea typeface="ＭＳ Ｐゴシック" pitchFamily="-80" charset="-128"/>
              </a:rPr>
              <a:t>: </a:t>
            </a:r>
            <a:r>
              <a:rPr lang="de-DE" sz="1600" dirty="0" smtClean="0">
                <a:solidFill>
                  <a:schemeClr val="hlink"/>
                </a:solidFill>
                <a:ea typeface="ＭＳ Ｐゴシック" pitchFamily="-80" charset="-128"/>
              </a:rPr>
              <a:t>2000, 2010, 2020; </a:t>
            </a:r>
            <a:r>
              <a:rPr lang="de-DE" sz="1400" dirty="0" err="1" smtClean="0">
                <a:solidFill>
                  <a:schemeClr val="hlink"/>
                </a:solidFill>
                <a:ea typeface="ＭＳ Ｐゴシック" pitchFamily="-80" charset="-128"/>
              </a:rPr>
              <a:t>focuses</a:t>
            </a:r>
            <a:r>
              <a:rPr lang="de-DE" sz="1400" dirty="0" smtClean="0">
                <a:solidFill>
                  <a:schemeClr val="hlink"/>
                </a:solidFill>
                <a:ea typeface="ＭＳ Ｐゴシック" pitchFamily="-80" charset="-128"/>
              </a:rPr>
              <a:t> on </a:t>
            </a:r>
            <a:r>
              <a:rPr lang="en-GB" sz="1400" dirty="0" smtClean="0">
                <a:solidFill>
                  <a:schemeClr val="hlink"/>
                </a:solidFill>
                <a:ea typeface="ＭＳ Ｐゴシック" pitchFamily="-80" charset="-128"/>
              </a:rPr>
              <a:t>amount </a:t>
            </a:r>
            <a:r>
              <a:rPr lang="en-GB" sz="1400" dirty="0">
                <a:solidFill>
                  <a:schemeClr val="hlink"/>
                </a:solidFill>
                <a:ea typeface="ＭＳ Ｐゴシック" pitchFamily="-80" charset="-128"/>
              </a:rPr>
              <a:t>of time people spend doing various activities, such as paid work, household and family care, personal care, voluntary work, social life, travel, </a:t>
            </a:r>
            <a:r>
              <a:rPr lang="en-GB" sz="1400" dirty="0" smtClean="0">
                <a:solidFill>
                  <a:schemeClr val="hlink"/>
                </a:solidFill>
                <a:ea typeface="ＭＳ Ｐゴシック" pitchFamily="-80" charset="-128"/>
              </a:rPr>
              <a:t>leisure.</a:t>
            </a:r>
            <a:endParaRPr lang="de-DE" sz="1400" dirty="0" smtClean="0">
              <a:solidFill>
                <a:schemeClr val="hlink"/>
              </a:solidFill>
              <a:ea typeface="ＭＳ Ｐゴシック" pitchFamily="-80" charset="-128"/>
            </a:endParaRP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de-DE" sz="1600" b="1" dirty="0" smtClean="0">
                <a:solidFill>
                  <a:schemeClr val="hlink"/>
                </a:solidFill>
                <a:ea typeface="ＭＳ Ｐゴシック" pitchFamily="-80" charset="-128"/>
              </a:rPr>
              <a:t>Info </a:t>
            </a:r>
            <a:r>
              <a:rPr lang="de-DE" sz="1600" b="1" dirty="0" err="1" smtClean="0">
                <a:solidFill>
                  <a:schemeClr val="hlink"/>
                </a:solidFill>
                <a:ea typeface="ＭＳ Ｐゴシック" pitchFamily="-80" charset="-128"/>
              </a:rPr>
              <a:t>resources</a:t>
            </a:r>
            <a:r>
              <a:rPr lang="de-DE" sz="1600" b="1" dirty="0" smtClean="0">
                <a:solidFill>
                  <a:schemeClr val="hlink"/>
                </a:solidFill>
                <a:ea typeface="ＭＳ Ｐゴシック" pitchFamily="-80" charset="-128"/>
              </a:rPr>
              <a:t>: </a:t>
            </a:r>
          </a:p>
          <a:p>
            <a:pPr lvl="1">
              <a:lnSpc>
                <a:spcPct val="150000"/>
              </a:lnSpc>
            </a:pPr>
            <a:r>
              <a:rPr lang="de-DE" sz="12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main</a:t>
            </a:r>
            <a:r>
              <a:rPr lang="de-DE" sz="1200" b="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2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reference</a:t>
            </a:r>
            <a:r>
              <a:rPr lang="de-DE" sz="1200" b="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2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is</a:t>
            </a:r>
            <a:r>
              <a:rPr lang="de-DE" sz="1200" b="0" dirty="0" smtClean="0">
                <a:solidFill>
                  <a:schemeClr val="hlink"/>
                </a:solidFill>
                <a:ea typeface="ＭＳ Ｐゴシック" pitchFamily="-80" charset="-128"/>
              </a:rPr>
              <a:t> HETUS Guidelines: 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  <a:hlinkClick r:id="rId2"/>
              </a:rPr>
              <a:t>https</a:t>
            </a:r>
            <a:r>
              <a:rPr lang="de-DE" sz="1400" b="0" dirty="0">
                <a:solidFill>
                  <a:schemeClr val="hlink"/>
                </a:solidFill>
                <a:ea typeface="ＭＳ Ｐゴシック" pitchFamily="-80" charset="-128"/>
                <a:hlinkClick r:id="rId2"/>
              </a:rPr>
              <a:t>://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  <a:hlinkClick r:id="rId2"/>
              </a:rPr>
              <a:t>ec.europa.eu/eurostat/ramon/statmanuals/files/KS-RA-08-014-EN.pdf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- 2008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edition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</a:p>
          <a:p>
            <a:pPr marL="685800" lvl="1">
              <a:lnSpc>
                <a:spcPct val="150000"/>
              </a:lnSpc>
            </a:pP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latest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2018 HETUS Guidelines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revision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(</a:t>
            </a:r>
            <a:r>
              <a:rPr lang="de-DE" sz="1400" b="0" dirty="0" err="1">
                <a:solidFill>
                  <a:schemeClr val="hlink"/>
                </a:solidFill>
                <a:ea typeface="ＭＳ Ｐゴシック" pitchFamily="-80" charset="-128"/>
              </a:rPr>
              <a:t>publication</a:t>
            </a:r>
            <a:r>
              <a:rPr lang="de-DE" sz="1400" b="0" dirty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first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quarter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2019)</a:t>
            </a:r>
          </a:p>
          <a:p>
            <a:pPr marL="685800" lvl="1">
              <a:lnSpc>
                <a:spcPct val="150000"/>
              </a:lnSpc>
            </a:pP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Guidelines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to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be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supplemented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by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an Appendix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reflecting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impact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of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use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of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new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tools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and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sources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(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from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2020;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joint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work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with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the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TF Innovative Tools/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Sources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).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Documents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innovation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project</a:t>
            </a:r>
            <a:r>
              <a:rPr lang="de-DE" sz="1400" b="0" dirty="0">
                <a:solidFill>
                  <a:schemeClr val="hlink"/>
                </a:solidFill>
                <a:ea typeface="ＭＳ Ｐゴシック" pitchFamily="-80" charset="-128"/>
              </a:rPr>
              <a:t>: https://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webgate.ec.europa.eu/fpfis/wikis/display/ISTLCS</a:t>
            </a:r>
            <a:endParaRPr lang="de-DE" sz="1400" b="0" dirty="0" smtClean="0">
              <a:solidFill>
                <a:srgbClr val="FF0000"/>
              </a:solidFill>
              <a:ea typeface="ＭＳ Ｐゴシック" pitchFamily="-80" charset="-128"/>
            </a:endParaRPr>
          </a:p>
          <a:p>
            <a:pPr marL="685800" lvl="1">
              <a:lnSpc>
                <a:spcPct val="150000"/>
              </a:lnSpc>
            </a:pP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Dedicated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section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HETUS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under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revision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(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to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be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available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in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first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400" b="0" dirty="0" err="1" smtClean="0">
                <a:solidFill>
                  <a:schemeClr val="hlink"/>
                </a:solidFill>
                <a:ea typeface="ＭＳ Ｐゴシック" pitchFamily="-80" charset="-128"/>
              </a:rPr>
              <a:t>quarter</a:t>
            </a:r>
            <a:r>
              <a:rPr lang="de-DE" sz="1400" b="0" dirty="0" smtClean="0">
                <a:solidFill>
                  <a:schemeClr val="hlink"/>
                </a:solidFill>
                <a:ea typeface="ＭＳ Ｐゴシック" pitchFamily="-80" charset="-128"/>
              </a:rPr>
              <a:t> 2019)</a:t>
            </a:r>
          </a:p>
          <a:p>
            <a:pPr>
              <a:lnSpc>
                <a:spcPct val="150000"/>
              </a:lnSpc>
              <a:buFont typeface="+mj-lt"/>
              <a:buAutoNum type="arabicPeriod"/>
            </a:pPr>
            <a:r>
              <a:rPr lang="de-DE" sz="1600" b="1" dirty="0" smtClean="0">
                <a:solidFill>
                  <a:schemeClr val="hlink"/>
                </a:solidFill>
                <a:ea typeface="ＭＳ Ｐゴシック" pitchFamily="-80" charset="-128"/>
              </a:rPr>
              <a:t>Survey </a:t>
            </a:r>
            <a:r>
              <a:rPr lang="de-DE" sz="1600" b="1" dirty="0" err="1" smtClean="0">
                <a:solidFill>
                  <a:schemeClr val="hlink"/>
                </a:solidFill>
                <a:ea typeface="ＭＳ Ｐゴシック" pitchFamily="-80" charset="-128"/>
              </a:rPr>
              <a:t>instruments</a:t>
            </a:r>
            <a:r>
              <a:rPr lang="de-DE" sz="1600" b="1" dirty="0" smtClean="0">
                <a:solidFill>
                  <a:schemeClr val="hlink"/>
                </a:solidFill>
                <a:ea typeface="ＭＳ Ｐゴシック" pitchFamily="-80" charset="-128"/>
              </a:rPr>
              <a:t>: </a:t>
            </a:r>
            <a:r>
              <a:rPr lang="de-DE" sz="1600" dirty="0" smtClean="0">
                <a:solidFill>
                  <a:schemeClr val="hlink"/>
                </a:solidFill>
                <a:ea typeface="ＭＳ Ｐゴシック" pitchFamily="-80" charset="-128"/>
              </a:rPr>
              <a:t>HH </a:t>
            </a:r>
            <a:r>
              <a:rPr lang="de-DE" sz="1600" dirty="0" err="1" smtClean="0">
                <a:solidFill>
                  <a:schemeClr val="hlink"/>
                </a:solidFill>
                <a:ea typeface="ＭＳ Ｐゴシック" pitchFamily="-80" charset="-128"/>
              </a:rPr>
              <a:t>questionnaire</a:t>
            </a:r>
            <a:r>
              <a:rPr lang="de-DE" sz="1600" dirty="0" smtClean="0">
                <a:solidFill>
                  <a:schemeClr val="hlink"/>
                </a:solidFill>
                <a:ea typeface="ＭＳ Ｐゴシック" pitchFamily="-80" charset="-128"/>
              </a:rPr>
              <a:t>; individual </a:t>
            </a:r>
            <a:r>
              <a:rPr lang="de-DE" sz="1600" dirty="0" err="1" smtClean="0">
                <a:solidFill>
                  <a:schemeClr val="hlink"/>
                </a:solidFill>
                <a:ea typeface="ＭＳ Ｐゴシック" pitchFamily="-80" charset="-128"/>
              </a:rPr>
              <a:t>questionnaire</a:t>
            </a:r>
            <a:r>
              <a:rPr lang="de-DE" sz="1600" dirty="0" smtClean="0">
                <a:solidFill>
                  <a:schemeClr val="hlink"/>
                </a:solidFill>
                <a:ea typeface="ＭＳ Ｐゴシック" pitchFamily="-80" charset="-128"/>
              </a:rPr>
              <a:t>, </a:t>
            </a:r>
            <a:r>
              <a:rPr lang="de-DE" sz="1600" dirty="0" err="1" smtClean="0">
                <a:solidFill>
                  <a:schemeClr val="hlink"/>
                </a:solidFill>
                <a:ea typeface="ＭＳ Ｐゴシック" pitchFamily="-80" charset="-128"/>
              </a:rPr>
              <a:t>diary</a:t>
            </a:r>
            <a:r>
              <a:rPr lang="de-DE" sz="1600" dirty="0" smtClean="0">
                <a:solidFill>
                  <a:schemeClr val="hlink"/>
                </a:solidFill>
                <a:ea typeface="ＭＳ Ｐゴシック" pitchFamily="-80" charset="-128"/>
              </a:rPr>
              <a:t> (in 10-minute </a:t>
            </a:r>
            <a:r>
              <a:rPr lang="de-DE" sz="1600" dirty="0" err="1" smtClean="0">
                <a:solidFill>
                  <a:schemeClr val="hlink"/>
                </a:solidFill>
                <a:ea typeface="ＭＳ Ｐゴシック" pitchFamily="-80" charset="-128"/>
              </a:rPr>
              <a:t>intervals</a:t>
            </a:r>
            <a:r>
              <a:rPr lang="de-DE" sz="1600" dirty="0" smtClean="0">
                <a:solidFill>
                  <a:schemeClr val="hlink"/>
                </a:solidFill>
                <a:ea typeface="ＭＳ Ｐゴシック" pitchFamily="-80" charset="-128"/>
              </a:rPr>
              <a:t>) </a:t>
            </a:r>
            <a:r>
              <a:rPr lang="de-DE" sz="1600" dirty="0" err="1" smtClean="0">
                <a:solidFill>
                  <a:schemeClr val="hlink"/>
                </a:solidFill>
                <a:ea typeface="ＭＳ Ｐゴシック" pitchFamily="-80" charset="-128"/>
              </a:rPr>
              <a:t>to</a:t>
            </a:r>
            <a:r>
              <a:rPr lang="de-DE" sz="160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600" dirty="0" err="1" smtClean="0">
                <a:solidFill>
                  <a:schemeClr val="hlink"/>
                </a:solidFill>
                <a:ea typeface="ＭＳ Ｐゴシック" pitchFamily="-80" charset="-128"/>
              </a:rPr>
              <a:t>be</a:t>
            </a:r>
            <a:r>
              <a:rPr lang="de-DE" sz="160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600" dirty="0" err="1" smtClean="0">
                <a:solidFill>
                  <a:schemeClr val="hlink"/>
                </a:solidFill>
                <a:ea typeface="ＭＳ Ｐゴシック" pitchFamily="-80" charset="-128"/>
              </a:rPr>
              <a:t>filled</a:t>
            </a:r>
            <a:r>
              <a:rPr lang="de-DE" sz="1600" dirty="0" smtClean="0">
                <a:solidFill>
                  <a:schemeClr val="hlink"/>
                </a:solidFill>
                <a:ea typeface="ＭＳ Ｐゴシック" pitchFamily="-80" charset="-128"/>
              </a:rPr>
              <a:t> in </a:t>
            </a:r>
            <a:r>
              <a:rPr lang="de-DE" sz="1600" dirty="0" err="1" smtClean="0">
                <a:solidFill>
                  <a:schemeClr val="hlink"/>
                </a:solidFill>
                <a:ea typeface="ＭＳ Ｐゴシック" pitchFamily="-80" charset="-128"/>
              </a:rPr>
              <a:t>by</a:t>
            </a:r>
            <a:r>
              <a:rPr lang="de-DE" sz="1600" dirty="0" smtClean="0">
                <a:solidFill>
                  <a:schemeClr val="hlink"/>
                </a:solidFill>
                <a:ea typeface="ＭＳ Ｐゴシック" pitchFamily="-80" charset="-128"/>
              </a:rPr>
              <a:t> all </a:t>
            </a:r>
            <a:r>
              <a:rPr lang="de-DE" sz="1600" dirty="0" err="1" smtClean="0">
                <a:solidFill>
                  <a:schemeClr val="hlink"/>
                </a:solidFill>
                <a:ea typeface="ＭＳ Ｐゴシック" pitchFamily="-80" charset="-128"/>
              </a:rPr>
              <a:t>members</a:t>
            </a:r>
            <a:r>
              <a:rPr lang="de-DE" sz="160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600" dirty="0" err="1" smtClean="0">
                <a:solidFill>
                  <a:schemeClr val="hlink"/>
                </a:solidFill>
                <a:ea typeface="ＭＳ Ｐゴシック" pitchFamily="-80" charset="-128"/>
              </a:rPr>
              <a:t>of</a:t>
            </a:r>
            <a:r>
              <a:rPr lang="de-DE" sz="160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600" dirty="0" err="1" smtClean="0">
                <a:solidFill>
                  <a:schemeClr val="hlink"/>
                </a:solidFill>
                <a:ea typeface="ＭＳ Ｐゴシック" pitchFamily="-80" charset="-128"/>
              </a:rPr>
              <a:t>the</a:t>
            </a:r>
            <a:r>
              <a:rPr lang="de-DE" sz="160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1600" dirty="0" err="1" smtClean="0">
                <a:solidFill>
                  <a:schemeClr val="hlink"/>
                </a:solidFill>
                <a:ea typeface="ＭＳ Ｐゴシック" pitchFamily="-80" charset="-128"/>
              </a:rPr>
              <a:t>household</a:t>
            </a:r>
            <a:r>
              <a:rPr lang="de-DE" sz="1600" dirty="0" smtClean="0">
                <a:solidFill>
                  <a:schemeClr val="hlink"/>
                </a:solidFill>
                <a:ea typeface="ＭＳ Ｐゴシック" pitchFamily="-80" charset="-128"/>
              </a:rPr>
              <a:t> 2-day </a:t>
            </a:r>
            <a:r>
              <a:rPr lang="de-DE" sz="1600" dirty="0" err="1" smtClean="0">
                <a:solidFill>
                  <a:schemeClr val="hlink"/>
                </a:solidFill>
                <a:ea typeface="ＭＳ Ｐゴシック" pitchFamily="-80" charset="-128"/>
              </a:rPr>
              <a:t>cycles</a:t>
            </a:r>
            <a:endParaRPr lang="en-US" sz="1600" dirty="0">
              <a:ea typeface="ＭＳ Ｐゴシック" pitchFamily="-80" charset="-128"/>
            </a:endParaRPr>
          </a:p>
          <a:p>
            <a:pPr>
              <a:lnSpc>
                <a:spcPct val="150000"/>
              </a:lnSpc>
              <a:spcAft>
                <a:spcPct val="20000"/>
              </a:spcAft>
              <a:buFont typeface="+mj-lt"/>
              <a:buAutoNum type="arabicPeriod"/>
            </a:pPr>
            <a:r>
              <a:rPr lang="da-DK" sz="1600" b="1" dirty="0" err="1" smtClean="0">
                <a:solidFill>
                  <a:schemeClr val="hlink"/>
                </a:solidFill>
                <a:ea typeface="ＭＳ Ｐゴシック" pitchFamily="-80" charset="-128"/>
              </a:rPr>
              <a:t>Indicator</a:t>
            </a:r>
            <a:r>
              <a:rPr lang="da-DK" sz="1600" b="1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a-DK" sz="1600" b="1" dirty="0" err="1" smtClean="0">
                <a:solidFill>
                  <a:schemeClr val="hlink"/>
                </a:solidFill>
                <a:ea typeface="ＭＳ Ｐゴシック" pitchFamily="-80" charset="-128"/>
              </a:rPr>
              <a:t>framework</a:t>
            </a:r>
            <a:r>
              <a:rPr lang="da-DK" sz="1600" b="1" dirty="0" smtClean="0">
                <a:solidFill>
                  <a:schemeClr val="hlink"/>
                </a:solidFill>
                <a:ea typeface="ＭＳ Ｐゴシック" pitchFamily="-80" charset="-128"/>
              </a:rPr>
              <a:t>: </a:t>
            </a:r>
            <a:r>
              <a:rPr lang="da-DK" sz="1600" dirty="0" smtClean="0">
                <a:solidFill>
                  <a:schemeClr val="hlink"/>
                </a:solidFill>
                <a:ea typeface="ＭＳ Ｐゴシック" pitchFamily="-80" charset="-128"/>
              </a:rPr>
              <a:t>minimum set of variables to </a:t>
            </a:r>
            <a:r>
              <a:rPr lang="da-DK" sz="1600" dirty="0" err="1" smtClean="0">
                <a:solidFill>
                  <a:schemeClr val="hlink"/>
                </a:solidFill>
                <a:ea typeface="ＭＳ Ｐゴシック" pitchFamily="-80" charset="-128"/>
              </a:rPr>
              <a:t>be</a:t>
            </a:r>
            <a:r>
              <a:rPr lang="da-DK" sz="1600" dirty="0" smtClean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a-DK" sz="1600" dirty="0" err="1" smtClean="0">
                <a:solidFill>
                  <a:schemeClr val="hlink"/>
                </a:solidFill>
                <a:ea typeface="ＭＳ Ｐゴシック" pitchFamily="-80" charset="-128"/>
              </a:rPr>
              <a:t>transmitted</a:t>
            </a:r>
            <a:r>
              <a:rPr lang="da-DK" sz="1600" dirty="0" smtClean="0">
                <a:solidFill>
                  <a:schemeClr val="hlink"/>
                </a:solidFill>
                <a:ea typeface="ＭＳ Ｐゴシック" pitchFamily="-80" charset="-128"/>
              </a:rPr>
              <a:t> for 2020</a:t>
            </a:r>
            <a:endParaRPr lang="en-GB" sz="1600" dirty="0">
              <a:solidFill>
                <a:schemeClr val="hlink"/>
              </a:solidFill>
              <a:ea typeface="ＭＳ Ｐゴシック" pitchFamily="-8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167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96" y="2564904"/>
            <a:ext cx="8568952" cy="2088232"/>
          </a:xfrm>
        </p:spPr>
        <p:txBody>
          <a:bodyPr/>
          <a:lstStyle/>
          <a:p>
            <a:pPr algn="ctr"/>
            <a:r>
              <a:rPr lang="en-GB" sz="2800" dirty="0" smtClean="0"/>
              <a:t>Horizontal domains in social statistics (example of culture statistics)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xmlns="" val="78328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2" y="1340768"/>
            <a:ext cx="8496175" cy="720080"/>
          </a:xfrm>
        </p:spPr>
        <p:txBody>
          <a:bodyPr/>
          <a:lstStyle/>
          <a:p>
            <a:pPr algn="ctr"/>
            <a:r>
              <a:rPr lang="en-GB" sz="2400" dirty="0" smtClean="0"/>
              <a:t>Horizontal domains in social statistics 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320480"/>
          </a:xfrm>
        </p:spPr>
        <p:txBody>
          <a:bodyPr/>
          <a:lstStyle/>
          <a:p>
            <a:r>
              <a:rPr lang="en-GB" sz="1800" dirty="0" smtClean="0"/>
              <a:t>Culture</a:t>
            </a:r>
          </a:p>
          <a:p>
            <a:r>
              <a:rPr lang="en-GB" sz="1800" dirty="0" smtClean="0"/>
              <a:t>Sport</a:t>
            </a:r>
          </a:p>
          <a:p>
            <a:r>
              <a:rPr lang="en-GB" sz="1800" dirty="0" smtClean="0"/>
              <a:t>Quality of life</a:t>
            </a:r>
          </a:p>
          <a:p>
            <a:endParaRPr lang="en-GB" sz="1100" dirty="0"/>
          </a:p>
          <a:p>
            <a:r>
              <a:rPr lang="en-GB" sz="1800" dirty="0" smtClean="0"/>
              <a:t>Youth</a:t>
            </a:r>
          </a:p>
          <a:p>
            <a:r>
              <a:rPr lang="en-GB" sz="1800" dirty="0" smtClean="0"/>
              <a:t>Ageing population</a:t>
            </a:r>
          </a:p>
          <a:p>
            <a:r>
              <a:rPr lang="en-GB" sz="1800" dirty="0" smtClean="0"/>
              <a:t>Migrants and their integration</a:t>
            </a:r>
          </a:p>
          <a:p>
            <a:endParaRPr lang="en-GB" sz="1800" dirty="0"/>
          </a:p>
          <a:p>
            <a:r>
              <a:rPr lang="en-GB" sz="1800" dirty="0" smtClean="0"/>
              <a:t>European Pillar of Social Rights</a:t>
            </a:r>
          </a:p>
          <a:p>
            <a:pPr marL="0" indent="0" algn="ctr">
              <a:buNone/>
            </a:pPr>
            <a:r>
              <a:rPr lang="en-GB" sz="2800" b="1" dirty="0" smtClean="0">
                <a:sym typeface="Wingdings"/>
              </a:rPr>
              <a:t></a:t>
            </a:r>
          </a:p>
          <a:p>
            <a:pPr marL="0" indent="0" algn="ctr">
              <a:buNone/>
            </a:pPr>
            <a:r>
              <a:rPr lang="en-GB" sz="2000" b="1" dirty="0" smtClean="0">
                <a:sym typeface="Wingdings"/>
              </a:rPr>
              <a:t>All derived from other data collections </a:t>
            </a:r>
          </a:p>
          <a:p>
            <a:pPr marL="0" indent="0" algn="ctr">
              <a:buNone/>
            </a:pPr>
            <a:r>
              <a:rPr lang="en-GB" sz="2000" b="1" dirty="0" smtClean="0">
                <a:sym typeface="Wingdings"/>
              </a:rPr>
              <a:t>importance of these data sources! 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xmlns="" val="3397702984"/>
      </p:ext>
    </p:extLst>
  </p:cSld>
  <p:clrMapOvr>
    <a:masterClrMapping/>
  </p:clrMapOvr>
</p:sld>
</file>

<file path=ppt/theme/theme1.xml><?xml version="1.0" encoding="utf-8"?>
<a:theme xmlns:a="http://schemas.openxmlformats.org/drawingml/2006/main" name="Estat_blue_E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C_Collab_Status xmlns="d8e0feea-6ad5-4ffb-92eb-dab9a0cea37f">Final</EC_Collab_Status>
    <Statistical_x0020_Programme_x0020_Theme_x0020__x0028_Press_x0029_ xmlns="d8e0feea-6ad5-4ffb-92eb-dab9a0cea37f" xsi:nil="true"/>
    <Frame_x0020_Title_x0020__x0028_Long_x0029_ xmlns="d8e0feea-6ad5-4ffb-92eb-dab9a0cea37f" xsi:nil="true"/>
    <LCI xmlns="d8e0feea-6ad5-4ffb-92eb-dab9a0cea37f" xsi:nil="true"/>
    <Document_x0020_Title xmlns="d8e0feea-6ad5-4ffb-92eb-dab9a0cea37f">Powerpoint Presentation Blue</Document_x0020_Title>
    <Production_x0020_Date xmlns="d8e0feea-6ad5-4ffb-92eb-dab9a0cea37f" xsi:nil="true"/>
    <Thematic_x0020_Base xmlns="d8e0feea-6ad5-4ffb-92eb-dab9a0cea37f" xsi:nil="true"/>
    <_Status xmlns="http://schemas.microsoft.com/sharepoint/v3/fields">Not Started</_Status>
    <Statistical_x0020_Programme_x0020_Theme xmlns="d8e0feea-6ad5-4ffb-92eb-dab9a0cea37f" xsi:nil="true"/>
    <EC_Collab_Reference xmlns="d8e0feea-6ad5-4ffb-92eb-dab9a0cea37f" xsi:nil="true"/>
    <Frame_x0020_Title xmlns="d8e0feea-6ad5-4ffb-92eb-dab9a0cea37f">Powerpoint Presentation Blue</Frame_x0020_Title>
    <Document_x0020_Subtitle xmlns="d8e0feea-6ad5-4ffb-92eb-dab9a0cea37f" xsi:nil="true"/>
    <Meeting_x0020_Date xmlns="d8e0feea-6ad5-4ffb-92eb-dab9a0cea37f" xsi:nil="true"/>
    <Reference_x0020_Code_x0020__x0028_Frame_x0029_ xmlns="d8e0feea-6ad5-4ffb-92eb-dab9a0cea37f" xsi:nil="true"/>
    <Reference_x0020_Code xmlns="d8e0feea-6ad5-4ffb-92eb-dab9a0cea37f" xsi:nil="true"/>
    <EC_Collab_DocumentLanguage xmlns="d8e0feea-6ad5-4ffb-92eb-dab9a0cea37f">EN</EC_Collab_DocumentLanguage>
    <DocID xmlns="d8e0feea-6ad5-4ffb-92eb-dab9a0cea37f" xsi:nil="true"/>
    <LngVerId xmlns="d8e0feea-6ad5-4ffb-92eb-dab9a0cea37f" xsi:nil="true"/>
    <NOMCOM xmlns="d8e0feea-6ad5-4ffb-92eb-dab9a0cea37f" xsi:nil="true"/>
    <_dlc_DocId xmlns="0a0aeac8-6f62-421a-b37d-09c09a5e8553">UAM7TH3CYF7M-9-76846</_dlc_DocId>
    <_dlc_DocIdUrl xmlns="0a0aeac8-6f62-421a-b37d-09c09a5e8553">
      <Url>https://myintracomm-collab.ec.europa.eu/dg/ESTAT/DO.U.C.EUR/_layouts/DocIdRedir.aspx?ID=UAM7TH3CYF7M-9-76846</Url>
      <Description>UAM7TH3CYF7M-9-76846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EC Document" ma:contentTypeID="0x010100258AA79CEB83498886A3A0868112325000CA38245252EBB246984C8BB53A56F839" ma:contentTypeVersion="18" ma:contentTypeDescription="Create a new document in this library." ma:contentTypeScope="" ma:versionID="372fec5651c9ce8b649d304101f7aada">
  <xsd:schema xmlns:xsd="http://www.w3.org/2001/XMLSchema" xmlns:xs="http://www.w3.org/2001/XMLSchema" xmlns:p="http://schemas.microsoft.com/office/2006/metadata/properties" xmlns:ns2="http://schemas.microsoft.com/sharepoint/v3/fields" xmlns:ns3="d8e0feea-6ad5-4ffb-92eb-dab9a0cea37f" xmlns:ns4="0a0aeac8-6f62-421a-b37d-09c09a5e8553" targetNamespace="http://schemas.microsoft.com/office/2006/metadata/properties" ma:root="true" ma:fieldsID="c71db3f3795027cb57b74a1666915b33" ns2:_="" ns3:_="" ns4:_="">
    <xsd:import namespace="http://schemas.microsoft.com/sharepoint/v3/fields"/>
    <xsd:import namespace="d8e0feea-6ad5-4ffb-92eb-dab9a0cea37f"/>
    <xsd:import namespace="0a0aeac8-6f62-421a-b37d-09c09a5e8553"/>
    <xsd:element name="properties">
      <xsd:complexType>
        <xsd:sequence>
          <xsd:element name="documentManagement">
            <xsd:complexType>
              <xsd:all>
                <xsd:element ref="ns3:EC_Collab_Reference" minOccurs="0"/>
                <xsd:element ref="ns2:_Status" minOccurs="0"/>
                <xsd:element ref="ns3:EC_Collab_DocumentLanguage"/>
                <xsd:element ref="ns3:EC_Collab_Status"/>
                <xsd:element ref="ns4:_dlc_DocId" minOccurs="0"/>
                <xsd:element ref="ns4:_dlc_DocIdUrl" minOccurs="0"/>
                <xsd:element ref="ns4:_dlc_DocIdPersistId" minOccurs="0"/>
                <xsd:element ref="ns3:Document_x0020_Subtitle" minOccurs="0"/>
                <xsd:element ref="ns3:Document_x0020_Title"/>
                <xsd:element ref="ns3:Frame_x0020_Title"/>
                <xsd:element ref="ns3:LCI" minOccurs="0"/>
                <xsd:element ref="ns3:Meeting_x0020_Date" minOccurs="0"/>
                <xsd:element ref="ns3:NOMCOM" minOccurs="0"/>
                <xsd:element ref="ns3:Production_x0020_Date" minOccurs="0"/>
                <xsd:element ref="ns3:Reference_x0020_Code" minOccurs="0"/>
                <xsd:element ref="ns3:Reference_x0020_Code_x0020__x0028_Frame_x0029_" minOccurs="0"/>
                <xsd:element ref="ns3:Statistical_x0020_Programme_x0020_Theme" minOccurs="0"/>
                <xsd:element ref="ns3:Statistical_x0020_Programme_x0020_Theme_x0020__x0028_Press_x0029_" minOccurs="0"/>
                <xsd:element ref="ns3:Thematic_x0020_Base" minOccurs="0"/>
                <xsd:element ref="ns3:DocID" minOccurs="0"/>
                <xsd:element ref="ns3:LngVerId" minOccurs="0"/>
                <xsd:element ref="ns3:Frame_x0020_Title_x0020__x0028_Long_x0029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13" nillable="true" ma:displayName="Status" ma:default="Not Started" ma:hidden="true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e0feea-6ad5-4ffb-92eb-dab9a0cea37f" elementFormDefault="qualified">
    <xsd:import namespace="http://schemas.microsoft.com/office/2006/documentManagement/types"/>
    <xsd:import namespace="http://schemas.microsoft.com/office/infopath/2007/PartnerControls"/>
    <xsd:element name="EC_Collab_Reference" ma:index="12" nillable="true" ma:displayName="Reference" ma:internalName="EC_Collab_Reference">
      <xsd:simpleType>
        <xsd:restriction base="dms:Text"/>
      </xsd:simpleType>
    </xsd:element>
    <xsd:element name="EC_Collab_DocumentLanguage" ma:index="14" ma:displayName="Language" ma:default="EN" ma:internalName="EC_Collab_DocumentLanguage">
      <xsd:simpleType>
        <xsd:restriction base="dms:Choice">
          <xsd:enumeration value="BG"/>
          <xsd:enumeration value="ES"/>
          <xsd:enumeration value="CS"/>
          <xsd:enumeration value="DA"/>
          <xsd:enumeration value="DE"/>
          <xsd:enumeration value="ET"/>
          <xsd:enumeration value="EL"/>
          <xsd:enumeration value="EN"/>
          <xsd:enumeration value="FR"/>
          <xsd:enumeration value="GA"/>
          <xsd:enumeration value="IT"/>
          <xsd:enumeration value="LT"/>
          <xsd:enumeration value="LV"/>
          <xsd:enumeration value="HU"/>
          <xsd:enumeration value="MT"/>
          <xsd:enumeration value="NL"/>
          <xsd:enumeration value="PL"/>
          <xsd:enumeration value="PT"/>
          <xsd:enumeration value="RO"/>
          <xsd:enumeration value="SK"/>
          <xsd:enumeration value="SL"/>
          <xsd:enumeration value="FI"/>
          <xsd:enumeration value="SV"/>
          <xsd:enumeration value="HR"/>
          <xsd:enumeration value="MK"/>
          <xsd:enumeration value="TR"/>
          <xsd:enumeration value="EU"/>
          <xsd:enumeration value="CA"/>
          <xsd:enumeration value="GL"/>
          <xsd:enumeration value="AB"/>
          <xsd:enumeration value="AA"/>
          <xsd:enumeration value="AF"/>
          <xsd:enumeration value="AK"/>
          <xsd:enumeration value="SQ"/>
          <xsd:enumeration value="AM"/>
          <xsd:enumeration value="AR"/>
          <xsd:enumeration value="AN"/>
          <xsd:enumeration value="HY"/>
          <xsd:enumeration value="AS"/>
          <xsd:enumeration value="AV"/>
          <xsd:enumeration value="AE"/>
          <xsd:enumeration value="AY"/>
          <xsd:enumeration value="AZ"/>
          <xsd:enumeration value="BM"/>
          <xsd:enumeration value="BA"/>
          <xsd:enumeration value="BE"/>
          <xsd:enumeration value="BN"/>
          <xsd:enumeration value="BH"/>
          <xsd:enumeration value="BI"/>
          <xsd:enumeration value="NB"/>
          <xsd:enumeration value="BS"/>
          <xsd:enumeration value="BR"/>
          <xsd:enumeration value="MY"/>
          <xsd:enumeration value="KM"/>
          <xsd:enumeration value="CH"/>
          <xsd:enumeration value="CE"/>
          <xsd:enumeration value="NY"/>
          <xsd:enumeration value="ZH"/>
          <xsd:enumeration value="CU"/>
          <xsd:enumeration value="CV"/>
          <xsd:enumeration value="KW"/>
          <xsd:enumeration value="CO"/>
          <xsd:enumeration value="CR"/>
          <xsd:enumeration value="DV"/>
          <xsd:enumeration value="DZ"/>
          <xsd:enumeration value="EO"/>
          <xsd:enumeration value="EE"/>
          <xsd:enumeration value="FO"/>
          <xsd:enumeration value="FJ"/>
          <xsd:enumeration value="FF"/>
          <xsd:enumeration value="GD"/>
          <xsd:enumeration value="LG"/>
          <xsd:enumeration value="KA"/>
          <xsd:enumeration value="GN"/>
          <xsd:enumeration value="GU"/>
          <xsd:enumeration value="HT"/>
          <xsd:enumeration value="HA"/>
          <xsd:enumeration value="HE"/>
          <xsd:enumeration value="HZ"/>
          <xsd:enumeration value="HI"/>
          <xsd:enumeration value="HO"/>
          <xsd:enumeration value="IS"/>
          <xsd:enumeration value="IO"/>
          <xsd:enumeration value="IG"/>
          <xsd:enumeration value="ID"/>
          <xsd:enumeration value="IA"/>
          <xsd:enumeration value="IE"/>
          <xsd:enumeration value="IU"/>
          <xsd:enumeration value="IK"/>
          <xsd:enumeration value="JA"/>
          <xsd:enumeration value="JV"/>
          <xsd:enumeration value="KL"/>
          <xsd:enumeration value="KN"/>
          <xsd:enumeration value="KR"/>
          <xsd:enumeration value="KS"/>
          <xsd:enumeration value="KK"/>
          <xsd:enumeration value="KI"/>
          <xsd:enumeration value="RW"/>
          <xsd:enumeration value="KY"/>
          <xsd:enumeration value="KV"/>
          <xsd:enumeration value="KG"/>
          <xsd:enumeration value="KO"/>
          <xsd:enumeration value="KJ"/>
          <xsd:enumeration value="KU"/>
          <xsd:enumeration value="LO"/>
          <xsd:enumeration value="LA"/>
          <xsd:enumeration value="LI"/>
          <xsd:enumeration value="LN"/>
          <xsd:enumeration value="LU"/>
          <xsd:enumeration value="LB"/>
          <xsd:enumeration value="MG"/>
          <xsd:enumeration value="MS"/>
          <xsd:enumeration value="ML"/>
          <xsd:enumeration value="GV"/>
          <xsd:enumeration value="MI"/>
          <xsd:enumeration value="MR"/>
          <xsd:enumeration value="MH"/>
          <xsd:enumeration value="MN"/>
          <xsd:enumeration value="NA"/>
          <xsd:enumeration value="NV"/>
          <xsd:enumeration value="ND"/>
          <xsd:enumeration value="NR"/>
          <xsd:enumeration value="NG"/>
          <xsd:enumeration value="NE"/>
          <xsd:enumeration value="SE"/>
          <xsd:enumeration value="NO"/>
          <xsd:enumeration value="NN"/>
          <xsd:enumeration value="OC"/>
          <xsd:enumeration value="OJ"/>
          <xsd:enumeration value="OR"/>
          <xsd:enumeration value="OM"/>
          <xsd:enumeration value="OS"/>
          <xsd:enumeration value="PI"/>
          <xsd:enumeration value="PA"/>
          <xsd:enumeration value="FA"/>
          <xsd:enumeration value="PS"/>
          <xsd:enumeration value="QU"/>
          <xsd:enumeration value="RM"/>
          <xsd:enumeration value="RN"/>
          <xsd:enumeration value="RU"/>
          <xsd:enumeration value="SM"/>
          <xsd:enumeration value="SG"/>
          <xsd:enumeration value="SA"/>
          <xsd:enumeration value="SC"/>
          <xsd:enumeration value="SR"/>
          <xsd:enumeration value="SN"/>
          <xsd:enumeration value="II"/>
          <xsd:enumeration value="SD"/>
          <xsd:enumeration value="SI"/>
          <xsd:enumeration value="SO"/>
          <xsd:enumeration value="ST"/>
          <xsd:enumeration value="SU"/>
          <xsd:enumeration value="SW"/>
          <xsd:enumeration value="SS"/>
          <xsd:enumeration value="TL"/>
          <xsd:enumeration value="TY"/>
          <xsd:enumeration value="TG"/>
          <xsd:enumeration value="TA"/>
          <xsd:enumeration value="TT"/>
          <xsd:enumeration value="TE"/>
          <xsd:enumeration value="TH"/>
          <xsd:enumeration value="BO"/>
          <xsd:enumeration value="TI"/>
          <xsd:enumeration value="TO"/>
          <xsd:enumeration value="TS"/>
          <xsd:enumeration value="TN"/>
          <xsd:enumeration value="TK"/>
          <xsd:enumeration value="TW"/>
          <xsd:enumeration value="UG"/>
          <xsd:enumeration value="UK"/>
          <xsd:enumeration value="UR"/>
          <xsd:enumeration value="UZ"/>
          <xsd:enumeration value="VE"/>
          <xsd:enumeration value="VI"/>
          <xsd:enumeration value="VO"/>
          <xsd:enumeration value="WA"/>
          <xsd:enumeration value="CY"/>
          <xsd:enumeration value="FY"/>
          <xsd:enumeration value="WO"/>
          <xsd:enumeration value="XH"/>
          <xsd:enumeration value="YI"/>
          <xsd:enumeration value="YO"/>
          <xsd:enumeration value="ZA"/>
          <xsd:enumeration value="ZU"/>
        </xsd:restriction>
      </xsd:simpleType>
    </xsd:element>
    <xsd:element name="EC_Collab_Status" ma:index="15" ma:displayName="EC Status" ma:default="Not Started" ma:internalName="EC_Collab_Status">
      <xsd:simpleType>
        <xsd:restriction base="dms:Choice">
          <xsd:enumeration value="Not Started"/>
          <xsd:enumeration value="Draft"/>
          <xsd:enumeration value="Reviewed"/>
          <xsd:enumeration value="Scheduled"/>
          <xsd:enumeration value="Published"/>
          <xsd:enumeration value="Final"/>
          <xsd:enumeration value="Expired"/>
        </xsd:restriction>
      </xsd:simpleType>
    </xsd:element>
    <xsd:element name="Document_x0020_Subtitle" ma:index="19" nillable="true" ma:displayName="Document Subtitle" ma:internalName="Document_x0020_Subtitle">
      <xsd:simpleType>
        <xsd:restriction base="dms:Text">
          <xsd:maxLength value="255"/>
        </xsd:restriction>
      </xsd:simpleType>
    </xsd:element>
    <xsd:element name="Document_x0020_Title" ma:index="20" ma:displayName="Document Title" ma:internalName="Document_x0020_Title">
      <xsd:simpleType>
        <xsd:restriction base="dms:Note">
          <xsd:maxLength value="255"/>
        </xsd:restriction>
      </xsd:simpleType>
    </xsd:element>
    <xsd:element name="Frame_x0020_Title" ma:index="21" ma:displayName="Frame Title" ma:description="The main title of the document" ma:internalName="Frame_x0020_Title">
      <xsd:simpleType>
        <xsd:restriction base="dms:Text">
          <xsd:maxLength value="255"/>
        </xsd:restriction>
      </xsd:simpleType>
    </xsd:element>
    <xsd:element name="LCI" ma:index="22" nillable="true" ma:displayName="LCI" ma:internalName="LCI">
      <xsd:simpleType>
        <xsd:restriction base="dms:Text">
          <xsd:maxLength value="255"/>
        </xsd:restriction>
      </xsd:simpleType>
    </xsd:element>
    <xsd:element name="Meeting_x0020_Date" ma:index="23" nillable="true" ma:displayName="Meeting Date" ma:format="DateOnly" ma:internalName="Meeting_x0020_Date">
      <xsd:simpleType>
        <xsd:restriction base="dms:DateTime"/>
      </xsd:simpleType>
    </xsd:element>
    <xsd:element name="NOMCOM" ma:index="24" nillable="true" ma:displayName="NOMCOM" ma:internalName="NOMCOM">
      <xsd:simpleType>
        <xsd:restriction base="dms:Text">
          <xsd:maxLength value="255"/>
        </xsd:restriction>
      </xsd:simpleType>
    </xsd:element>
    <xsd:element name="Production_x0020_Date" ma:index="25" nillable="true" ma:displayName="Production Date" ma:format="DateOnly" ma:internalName="Production_x0020_Date">
      <xsd:simpleType>
        <xsd:restriction base="dms:DateTime"/>
      </xsd:simpleType>
    </xsd:element>
    <xsd:element name="Reference_x0020_Code" ma:index="26" nillable="true" ma:displayName="Reference Code" ma:internalName="Reference_x0020_Code">
      <xsd:simpleType>
        <xsd:restriction base="dms:Text">
          <xsd:maxLength value="255"/>
        </xsd:restriction>
      </xsd:simpleType>
    </xsd:element>
    <xsd:element name="Reference_x0020_Code_x0020__x0028_Frame_x0029_" ma:index="27" nillable="true" ma:displayName="Reference Code (Frame)" ma:internalName="Reference_x0020_Code_x0020__x0028_Frame_x0029_">
      <xsd:simpleType>
        <xsd:restriction base="dms:Text">
          <xsd:maxLength value="255"/>
        </xsd:restriction>
      </xsd:simpleType>
    </xsd:element>
    <xsd:element name="Statistical_x0020_Programme_x0020_Theme" ma:index="28" nillable="true" ma:displayName="Statistical Programme Theme" ma:internalName="Statistical_x0020_Programme_x0020_Theme">
      <xsd:simpleType>
        <xsd:restriction base="dms:Text">
          <xsd:maxLength value="255"/>
        </xsd:restriction>
      </xsd:simpleType>
    </xsd:element>
    <xsd:element name="Statistical_x0020_Programme_x0020_Theme_x0020__x0028_Press_x0029_" ma:index="29" nillable="true" ma:displayName="Statistical Programme Theme (Press)" ma:internalName="Statistical_x0020_Programme_x0020_Theme_x0020__x0028_Press_x0029_">
      <xsd:simpleType>
        <xsd:restriction base="dms:Text">
          <xsd:maxLength value="255"/>
        </xsd:restriction>
      </xsd:simpleType>
    </xsd:element>
    <xsd:element name="Thematic_x0020_Base" ma:index="30" nillable="true" ma:displayName="Thematic Base" ma:internalName="Thematic_x0020_Base">
      <xsd:simpleType>
        <xsd:restriction base="dms:Text">
          <xsd:maxLength value="255"/>
        </xsd:restriction>
      </xsd:simpleType>
    </xsd:element>
    <xsd:element name="DocID" ma:index="31" nillable="true" ma:displayName="Douceur 3 ID" ma:description="Legacy ID" ma:internalName="DocID" ma:percentage="FALSE">
      <xsd:simpleType>
        <xsd:restriction base="dms:Number"/>
      </xsd:simpleType>
    </xsd:element>
    <xsd:element name="LngVerId" ma:index="32" nillable="true" ma:displayName="LngVerId" ma:internalName="LngVerId">
      <xsd:simpleType>
        <xsd:restriction base="dms:Number"/>
      </xsd:simpleType>
    </xsd:element>
    <xsd:element name="Frame_x0020_Title_x0020__x0028_Long_x0029_" ma:index="33" nillable="true" ma:displayName="Frame Title (Long)" ma:description="The main title of the document - extended" ma:internalName="Frame_x0020_Title_x0020__x0028_Long_x0029_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0aeac8-6f62-421a-b37d-09c09a5e8553" elementFormDefault="qualified">
    <xsd:import namespace="http://schemas.microsoft.com/office/2006/documentManagement/types"/>
    <xsd:import namespace="http://schemas.microsoft.com/office/infopath/2007/PartnerControls"/>
    <xsd:element name="_dlc_DocId" ma:index="16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7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8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9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 ma:index="8" ma:displayName="Subject"/>
        <xsd:element ref="dc:description" minOccurs="0" maxOccurs="1" ma:index="11" ma:displayName="Comments"/>
        <xsd:element name="keywords" minOccurs="0" maxOccurs="1" type="xsd:string" ma:index="10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E3BECD20-5386-401E-9EC2-BF50FEAF857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E5D79E1-4C76-42B8-882E-FF42CF4168F3}">
  <ds:schemaRefs>
    <ds:schemaRef ds:uri="http://www.w3.org/XML/1998/namespace"/>
    <ds:schemaRef ds:uri="http://schemas.microsoft.com/sharepoint/v3/fields"/>
    <ds:schemaRef ds:uri="http://schemas.microsoft.com/office/infopath/2007/PartnerControls"/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dcmitype/"/>
    <ds:schemaRef ds:uri="http://purl.org/dc/elements/1.1/"/>
    <ds:schemaRef ds:uri="http://schemas.openxmlformats.org/package/2006/metadata/core-properties"/>
    <ds:schemaRef ds:uri="0a0aeac8-6f62-421a-b37d-09c09a5e8553"/>
    <ds:schemaRef ds:uri="d8e0feea-6ad5-4ffb-92eb-dab9a0cea37f"/>
  </ds:schemaRefs>
</ds:datastoreItem>
</file>

<file path=customXml/itemProps3.xml><?xml version="1.0" encoding="utf-8"?>
<ds:datastoreItem xmlns:ds="http://schemas.openxmlformats.org/officeDocument/2006/customXml" ds:itemID="{5F505323-86F8-437D-BDB6-29505FA8C66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d8e0feea-6ad5-4ffb-92eb-dab9a0cea37f"/>
    <ds:schemaRef ds:uri="0a0aeac8-6f62-421a-b37d-09c09a5e855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D15C50B-6511-4643-A2A8-211EE1E5EA1C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795</TotalTime>
  <Words>682</Words>
  <Application>Microsoft Office PowerPoint</Application>
  <PresentationFormat>On-screen Show (4:3)</PresentationFormat>
  <Paragraphs>89</Paragraphs>
  <Slides>12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Estat_blue_EN</vt:lpstr>
      <vt:lpstr>Voluntary data collections: Crime, HBS and TUS</vt:lpstr>
      <vt:lpstr>CRIME</vt:lpstr>
      <vt:lpstr>Slide 3</vt:lpstr>
      <vt:lpstr>Household Budget Survey (HBS)</vt:lpstr>
      <vt:lpstr>Slide 5</vt:lpstr>
      <vt:lpstr>Harmonised European Time Use Survey  (HETUS)</vt:lpstr>
      <vt:lpstr>Slide 7</vt:lpstr>
      <vt:lpstr>Horizontal domains in social statistics (example of culture statistics)</vt:lpstr>
      <vt:lpstr>Horizontal domains in social statistics </vt:lpstr>
      <vt:lpstr>Culture statistics by Eurostat –  a big user of many EU data collections (no EU surveys dedicated only to culture, no specific regulations)  </vt:lpstr>
      <vt:lpstr>Slide 11</vt:lpstr>
      <vt:lpstr>Thank you for your attention !</vt:lpstr>
    </vt:vector>
  </TitlesOfParts>
  <Company>European Commission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KONIJN Paul (ESTAT)</dc:creator>
  <cp:lastModifiedBy>Petrika Jorgji</cp:lastModifiedBy>
  <cp:revision>73</cp:revision>
  <cp:lastPrinted>2013-05-22T08:32:57Z</cp:lastPrinted>
  <dcterms:created xsi:type="dcterms:W3CDTF">2013-03-15T13:29:43Z</dcterms:created>
  <dcterms:modified xsi:type="dcterms:W3CDTF">2019-02-20T16:44:01Z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0x010100258AA79CEB83498886A3A0868112325000CA38245252EBB246984C8BB53A56F839</vt:lpwstr>
  </property>
  <property fmtid="{D5CDD505-2E9C-101B-9397-08002B2CF9AE}" pid="3" name="_dlc_DocIdItemGuid">
    <vt:lpwstr>48b17e8f-7936-42ff-bacc-4f7708061fe5</vt:lpwstr>
  </property>
</Properties>
</file>