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5" r:id="rId1"/>
  </p:sldMasterIdLst>
  <p:notesMasterIdLst>
    <p:notesMasterId r:id="rId20"/>
  </p:notesMasterIdLst>
  <p:handoutMasterIdLst>
    <p:handoutMasterId r:id="rId21"/>
  </p:handoutMasterIdLst>
  <p:sldIdLst>
    <p:sldId id="286" r:id="rId2"/>
    <p:sldId id="300" r:id="rId3"/>
    <p:sldId id="287" r:id="rId4"/>
    <p:sldId id="302" r:id="rId5"/>
    <p:sldId id="301" r:id="rId6"/>
    <p:sldId id="290" r:id="rId7"/>
    <p:sldId id="293" r:id="rId8"/>
    <p:sldId id="294" r:id="rId9"/>
    <p:sldId id="295" r:id="rId10"/>
    <p:sldId id="296" r:id="rId11"/>
    <p:sldId id="297" r:id="rId12"/>
    <p:sldId id="303" r:id="rId13"/>
    <p:sldId id="306" r:id="rId14"/>
    <p:sldId id="307" r:id="rId15"/>
    <p:sldId id="263" r:id="rId16"/>
    <p:sldId id="304" r:id="rId17"/>
    <p:sldId id="305" r:id="rId18"/>
    <p:sldId id="284" r:id="rId19"/>
  </p:sldIdLst>
  <p:sldSz cx="9144000" cy="6858000" type="screen4x3"/>
  <p:notesSz cx="6797675" cy="992663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B4DA4"/>
    <a:srgbClr val="EEA521"/>
    <a:srgbClr val="FFFF99"/>
    <a:srgbClr val="800000"/>
    <a:srgbClr val="FF0000"/>
    <a:srgbClr val="FFCC99"/>
    <a:srgbClr val="FF9999"/>
    <a:srgbClr val="CC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4" autoAdjust="0"/>
    <p:restoredTop sz="89486" autoAdjust="0"/>
  </p:normalViewPr>
  <p:slideViewPr>
    <p:cSldViewPr>
      <p:cViewPr>
        <p:scale>
          <a:sx n="107" d="100"/>
          <a:sy n="107" d="100"/>
        </p:scale>
        <p:origin x="-7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4020" y="-102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5660" cy="4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62" tIns="46131" rIns="92262" bIns="46131" numCol="1" anchor="t" anchorCtr="0" compatLnSpc="1">
            <a:prstTxWarp prst="textNoShape">
              <a:avLst/>
            </a:prstTxWarp>
          </a:bodyPr>
          <a:lstStyle>
            <a:lvl1pPr defTabSz="922262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432" y="0"/>
            <a:ext cx="2945660" cy="4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62" tIns="46131" rIns="92262" bIns="46131" numCol="1" anchor="t" anchorCtr="0" compatLnSpc="1">
            <a:prstTxWarp prst="textNoShape">
              <a:avLst/>
            </a:prstTxWarp>
          </a:bodyPr>
          <a:lstStyle>
            <a:lvl1pPr algn="r" defTabSz="922262">
              <a:defRPr sz="1200" smtClean="0"/>
            </a:lvl1pPr>
          </a:lstStyle>
          <a:p>
            <a:pPr>
              <a:defRPr/>
            </a:pPr>
            <a:fld id="{1A1A4840-04B5-486C-9E94-E0CD955FB66D}" type="datetimeFigureOut">
              <a:rPr lang="en-GB"/>
              <a:pPr>
                <a:defRPr/>
              </a:pPr>
              <a:t>20/02/2019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28959"/>
            <a:ext cx="2945660" cy="49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62" tIns="46131" rIns="92262" bIns="46131" numCol="1" anchor="b" anchorCtr="0" compatLnSpc="1">
            <a:prstTxWarp prst="textNoShape">
              <a:avLst/>
            </a:prstTxWarp>
          </a:bodyPr>
          <a:lstStyle>
            <a:lvl1pPr defTabSz="922262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432" y="9428959"/>
            <a:ext cx="2945660" cy="49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262" tIns="46131" rIns="92262" bIns="46131" numCol="1" anchor="b" anchorCtr="0" compatLnSpc="1">
            <a:prstTxWarp prst="textNoShape">
              <a:avLst/>
            </a:prstTxWarp>
          </a:bodyPr>
          <a:lstStyle>
            <a:lvl1pPr algn="r" defTabSz="922262">
              <a:defRPr sz="1200" smtClean="0"/>
            </a:lvl1pPr>
          </a:lstStyle>
          <a:p>
            <a:pPr>
              <a:defRPr/>
            </a:pPr>
            <a:fld id="{E5C5730B-38F1-4451-92EC-32D9C03C9A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1989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660" cy="49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09" tIns="47754" rIns="95509" bIns="47754" numCol="1" anchor="t" anchorCtr="0" compatLnSpc="1">
            <a:prstTxWarp prst="textNoShape">
              <a:avLst/>
            </a:prstTxWarp>
          </a:bodyPr>
          <a:lstStyle>
            <a:lvl1pPr defTabSz="953955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1"/>
            <a:ext cx="2945659" cy="49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09" tIns="47754" rIns="95509" bIns="47754" numCol="1" anchor="t" anchorCtr="0" compatLnSpc="1">
            <a:prstTxWarp prst="textNoShape">
              <a:avLst/>
            </a:prstTxWarp>
          </a:bodyPr>
          <a:lstStyle>
            <a:lvl1pPr algn="r" defTabSz="953955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7941" y="4715272"/>
            <a:ext cx="4981793" cy="446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09" tIns="47754" rIns="95509" bIns="477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959"/>
            <a:ext cx="2945660" cy="49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09" tIns="47754" rIns="95509" bIns="47754" numCol="1" anchor="b" anchorCtr="0" compatLnSpc="1">
            <a:prstTxWarp prst="textNoShape">
              <a:avLst/>
            </a:prstTxWarp>
          </a:bodyPr>
          <a:lstStyle>
            <a:lvl1pPr defTabSz="953955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28959"/>
            <a:ext cx="2945659" cy="49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09" tIns="47754" rIns="95509" bIns="47754" numCol="1" anchor="b" anchorCtr="0" compatLnSpc="1">
            <a:prstTxWarp prst="textNoShape">
              <a:avLst/>
            </a:prstTxWarp>
          </a:bodyPr>
          <a:lstStyle>
            <a:lvl1pPr algn="r" defTabSz="953955">
              <a:defRPr sz="1200" smtClean="0"/>
            </a:lvl1pPr>
          </a:lstStyle>
          <a:p>
            <a:pPr>
              <a:defRPr/>
            </a:pPr>
            <a:fld id="{F295E8D6-2D6D-4AA5-9D32-56E7A8724F2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38130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8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37231" indent="-230657" defTabSz="45330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98546" indent="-230657" defTabSz="45330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59861" indent="-230657" defTabSz="45330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921176" indent="-230657" defTabSz="45330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2407" algn="l"/>
                <a:tab pos="1446415" algn="l"/>
                <a:tab pos="2170423" algn="l"/>
                <a:tab pos="2894431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82E3636A-0D1E-4842-AA2F-E33D5201A1CE}" type="slidenum">
              <a:rPr lang="en-GB" sz="1200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47" y="4715474"/>
            <a:ext cx="5438783" cy="4466027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Requirements</a:t>
            </a:r>
            <a:r>
              <a:rPr lang="en-GB" baseline="0" dirty="0" smtClean="0"/>
              <a:t> are ……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95E8D6-2D6D-4AA5-9D32-56E7A8724F2F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34230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Commission Implementing Regulation (EU) 2017/881 amends Regulation (EU) No 1151/2010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95E8D6-2D6D-4AA5-9D32-56E7A8724F2F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3423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95E8D6-2D6D-4AA5-9D32-56E7A8724F2F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34230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1613" indent="-285236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0943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97320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3697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0074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66451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2828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79205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93AA432B-23DB-4B51-A82C-C862EBEAE1BD}" type="slidenum">
              <a:rPr lang="fr-FR" sz="1200"/>
              <a:pPr/>
              <a:t>15</a:t>
            </a:fld>
            <a:endParaRPr lang="fr-FR" sz="12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1613" indent="-285236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0943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97320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3697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0074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66451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2828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79205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D81E170D-DC6D-4064-B421-2FAAA6588115}" type="slidenum">
              <a:rPr lang="fr-FR" sz="1200"/>
              <a:pPr/>
              <a:t>16</a:t>
            </a:fld>
            <a:endParaRPr lang="fr-FR" sz="120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1613" indent="-285236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0943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97320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3697" indent="-228189" defTabSz="953955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0074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66451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2828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79205" indent="-228189" defTabSz="95395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B5F84672-F751-44CA-A9EE-40734D82513C}" type="slidenum">
              <a:rPr lang="fr-FR" sz="1200"/>
              <a:pPr/>
              <a:t>17</a:t>
            </a:fld>
            <a:endParaRPr lang="fr-FR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  <a:latin typeface="Verdana"/>
              <a:ea typeface="+mn-ea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6000" y="309600"/>
            <a:ext cx="1584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baseline="0" dirty="0" smtClean="0">
                <a:solidFill>
                  <a:schemeClr val="bg1">
                    <a:lumMod val="95000"/>
                  </a:schemeClr>
                </a:solidFill>
              </a:rPr>
              <a:t>Eurostat</a:t>
            </a:r>
            <a:endParaRPr lang="en-US" sz="900" baseline="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dirty="0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37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00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7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62438" y="6669360"/>
            <a:ext cx="669602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0" i="1" baseline="0" dirty="0" smtClean="0">
                <a:solidFill>
                  <a:schemeClr val="bg1">
                    <a:lumMod val="95000"/>
                  </a:schemeClr>
                </a:solidFill>
              </a:rPr>
              <a:t>Eurostat</a:t>
            </a:r>
            <a:endParaRPr lang="en-US" sz="800" baseline="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1DAA-5BBC-4812-876F-0D7C7B9EA75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334074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068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812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8098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899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368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75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922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 eaLnBrk="1" hangingPunct="1">
              <a:defRPr/>
            </a:pPr>
            <a:endParaRPr lang="en-GB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 eaLnBrk="1" hangingPunct="1">
              <a:defRPr/>
            </a:pPr>
            <a:fld id="{9C8D21B7-B314-438C-91E9-7FF9087DC078}" type="slidenum">
              <a:rPr lang="en-GB">
                <a:solidFill>
                  <a:srgbClr val="000000"/>
                </a:solidFill>
                <a:ea typeface="+mn-ea"/>
              </a:rPr>
              <a:pPr eaLnBrk="1" hangingPunct="1">
                <a:defRPr/>
              </a:pPr>
              <a:t>‹#›</a:t>
            </a:fld>
            <a:endParaRPr lang="en-GB" dirty="0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237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3768" y="1641475"/>
            <a:ext cx="6191920" cy="20891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3200" dirty="0"/>
              <a:t>Population </a:t>
            </a:r>
            <a:r>
              <a:rPr lang="en-GB" sz="3200" dirty="0" smtClean="0"/>
              <a:t>and migration statistics</a:t>
            </a:r>
            <a:endParaRPr lang="en-GB" sz="3200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68313" y="4293641"/>
            <a:ext cx="4535735" cy="1583631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450"/>
              </a:spcBef>
              <a:buClrTx/>
            </a:pPr>
            <a:endParaRPr lang="en-GB" sz="1600" dirty="0" smtClean="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ClrTx/>
            </a:pPr>
            <a:endParaRPr lang="en-GB" sz="1600" dirty="0" smtClean="0"/>
          </a:p>
          <a:p>
            <a:pPr>
              <a:lnSpc>
                <a:spcPct val="90000"/>
              </a:lnSpc>
              <a:spcBef>
                <a:spcPts val="450"/>
              </a:spcBef>
              <a:buClrTx/>
            </a:pPr>
            <a:r>
              <a:rPr lang="en-GB" sz="1600" dirty="0"/>
              <a:t>European </a:t>
            </a:r>
            <a:r>
              <a:rPr lang="en-GB" sz="1600" dirty="0" smtClean="0"/>
              <a:t>Commission</a:t>
            </a:r>
          </a:p>
          <a:p>
            <a:pPr>
              <a:lnSpc>
                <a:spcPct val="90000"/>
              </a:lnSpc>
              <a:spcBef>
                <a:spcPts val="450"/>
              </a:spcBef>
              <a:buClrTx/>
            </a:pPr>
            <a:r>
              <a:rPr lang="en-GB" sz="1600" dirty="0" smtClean="0"/>
              <a:t>Eurostat, Unit F2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ClrTx/>
            </a:pPr>
            <a:r>
              <a:rPr lang="en-GB" sz="1600" dirty="0" smtClean="0"/>
              <a:t>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34571858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484784"/>
            <a:ext cx="8229600" cy="936625"/>
          </a:xfrm>
        </p:spPr>
        <p:txBody>
          <a:bodyPr/>
          <a:lstStyle/>
          <a:p>
            <a:r>
              <a:rPr lang="en-GB" altLang="de-DE" u="sng" dirty="0" err="1" smtClean="0">
                <a:solidFill>
                  <a:srgbClr val="FF0000"/>
                </a:solidFill>
              </a:rPr>
              <a:t>UNI</a:t>
            </a:r>
            <a:r>
              <a:rPr lang="en-GB" altLang="de-DE" dirty="0" err="1" smtClean="0"/>
              <a:t>fied</a:t>
            </a:r>
            <a:r>
              <a:rPr lang="en-GB" altLang="de-DE" dirty="0" smtClean="0"/>
              <a:t> </a:t>
            </a:r>
            <a:r>
              <a:rPr lang="en-GB" altLang="de-DE" u="sng" dirty="0" err="1" smtClean="0">
                <a:solidFill>
                  <a:srgbClr val="FF0000"/>
                </a:solidFill>
              </a:rPr>
              <a:t>DEMO</a:t>
            </a:r>
            <a:r>
              <a:rPr lang="en-GB" altLang="de-DE" dirty="0" err="1" smtClean="0"/>
              <a:t>graphic</a:t>
            </a:r>
            <a:r>
              <a:rPr lang="en-GB" altLang="de-DE" dirty="0" smtClean="0"/>
              <a:t> Data Collection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richest set of data, containing all breakdowns</a:t>
            </a:r>
          </a:p>
          <a:p>
            <a:r>
              <a:rPr lang="en-GB" dirty="0" smtClean="0"/>
              <a:t>Number of tables:</a:t>
            </a:r>
          </a:p>
          <a:p>
            <a:pPr lvl="1"/>
            <a:r>
              <a:rPr lang="en-GB" dirty="0" smtClean="0"/>
              <a:t>Population: 	10 (4 mandatory, 2 partially)</a:t>
            </a:r>
          </a:p>
          <a:p>
            <a:pPr lvl="1"/>
            <a:r>
              <a:rPr lang="en-GB" dirty="0" smtClean="0"/>
              <a:t>Live births: 	12 (7 mandatory)</a:t>
            </a:r>
          </a:p>
          <a:p>
            <a:pPr lvl="1"/>
            <a:r>
              <a:rPr lang="en-GB" dirty="0" smtClean="0"/>
              <a:t>Deaths: 	  8 (5 mandatory)</a:t>
            </a:r>
          </a:p>
          <a:p>
            <a:pPr lvl="1"/>
            <a:r>
              <a:rPr lang="en-GB" dirty="0" smtClean="0"/>
              <a:t>Immigration: 	11 (2 </a:t>
            </a:r>
            <a:r>
              <a:rPr lang="en-GB" dirty="0"/>
              <a:t>mandatory, </a:t>
            </a:r>
            <a:r>
              <a:rPr lang="en-GB" dirty="0" smtClean="0"/>
              <a:t>3 </a:t>
            </a:r>
            <a:r>
              <a:rPr lang="en-GB" dirty="0"/>
              <a:t>partially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Emigration:	  8 (3 </a:t>
            </a:r>
            <a:r>
              <a:rPr lang="en-GB" dirty="0"/>
              <a:t>partially </a:t>
            </a:r>
            <a:r>
              <a:rPr lang="en-GB" dirty="0" smtClean="0"/>
              <a:t>mandatory)</a:t>
            </a:r>
          </a:p>
        </p:txBody>
      </p:sp>
    </p:spTree>
    <p:extLst>
      <p:ext uri="{BB962C8B-B14F-4D97-AF65-F5344CB8AC3E}">
        <p14:creationId xmlns:p14="http://schemas.microsoft.com/office/powerpoint/2010/main" xmlns="" val="370318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340768"/>
            <a:ext cx="8229600" cy="936625"/>
          </a:xfrm>
        </p:spPr>
        <p:txBody>
          <a:bodyPr/>
          <a:lstStyle/>
          <a:p>
            <a:r>
              <a:rPr lang="en-GB" dirty="0" smtClean="0"/>
              <a:t>UNIDEMO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816424"/>
          </a:xfrm>
        </p:spPr>
        <p:txBody>
          <a:bodyPr/>
          <a:lstStyle/>
          <a:p>
            <a:r>
              <a:rPr lang="en-GB" dirty="0" smtClean="0"/>
              <a:t>Number of datasets (cont.):</a:t>
            </a:r>
          </a:p>
          <a:p>
            <a:pPr lvl="1"/>
            <a:r>
              <a:rPr lang="en-GB" dirty="0" smtClean="0"/>
              <a:t>Legally induced abortions:		1 (voluntary)</a:t>
            </a:r>
          </a:p>
          <a:p>
            <a:pPr lvl="1"/>
            <a:r>
              <a:rPr lang="en-GB" dirty="0" smtClean="0"/>
              <a:t>Late foetal deaths:			1 (voluntary)</a:t>
            </a:r>
          </a:p>
          <a:p>
            <a:pPr lvl="1"/>
            <a:r>
              <a:rPr lang="en-GB" dirty="0" smtClean="0"/>
              <a:t>Infant deaths:			2 (voluntary)</a:t>
            </a:r>
          </a:p>
          <a:p>
            <a:pPr lvl="1"/>
            <a:r>
              <a:rPr lang="en-GB" dirty="0" smtClean="0"/>
              <a:t>First-time marrying persons: 	1 (voluntary)</a:t>
            </a:r>
          </a:p>
          <a:p>
            <a:pPr lvl="1"/>
            <a:r>
              <a:rPr lang="en-GB" dirty="0" smtClean="0"/>
              <a:t>Marriages:				3 </a:t>
            </a:r>
            <a:r>
              <a:rPr lang="en-GB" dirty="0"/>
              <a:t>(voluntary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Divorces:				3 </a:t>
            </a:r>
            <a:r>
              <a:rPr lang="en-GB" dirty="0"/>
              <a:t>(voluntary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Acquisitions of citizenship:	2 (1 mandatory)</a:t>
            </a:r>
          </a:p>
          <a:p>
            <a:pPr lvl="1"/>
            <a:r>
              <a:rPr lang="en-GB" dirty="0" smtClean="0"/>
              <a:t>Losses </a:t>
            </a:r>
            <a:r>
              <a:rPr lang="en-GB" dirty="0"/>
              <a:t>of </a:t>
            </a:r>
            <a:r>
              <a:rPr lang="en-GB" dirty="0" smtClean="0"/>
              <a:t>citizenship:		1</a:t>
            </a:r>
            <a:r>
              <a:rPr lang="en-GB" dirty="0"/>
              <a:t> (voluntary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Surfaces:				1 </a:t>
            </a:r>
            <a:r>
              <a:rPr lang="en-GB" dirty="0"/>
              <a:t>(voluntary)</a:t>
            </a:r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0498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340768"/>
            <a:ext cx="8229600" cy="936625"/>
          </a:xfrm>
        </p:spPr>
        <p:txBody>
          <a:bodyPr/>
          <a:lstStyle/>
          <a:p>
            <a:r>
              <a:rPr lang="en-GB" dirty="0" smtClean="0"/>
              <a:t>UNIDEMO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816424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altLang="de-DE" dirty="0"/>
              <a:t>Frequency: annual</a:t>
            </a:r>
          </a:p>
          <a:p>
            <a:pPr>
              <a:buFontTx/>
              <a:buChar char="•"/>
            </a:pPr>
            <a:r>
              <a:rPr lang="en-GB" altLang="de-DE" dirty="0"/>
              <a:t>Deadline: </a:t>
            </a:r>
            <a:r>
              <a:rPr lang="en-GB" altLang="de-DE" dirty="0" smtClean="0"/>
              <a:t>12 </a:t>
            </a:r>
            <a:r>
              <a:rPr lang="en-GB" altLang="de-DE" dirty="0"/>
              <a:t>months from the end of the reference year</a:t>
            </a:r>
          </a:p>
          <a:p>
            <a:pPr lvl="0">
              <a:buFontTx/>
              <a:buChar char="•"/>
            </a:pPr>
            <a:r>
              <a:rPr lang="en-GB" altLang="de-DE" dirty="0"/>
              <a:t>Data transmission: </a:t>
            </a:r>
            <a:r>
              <a:rPr lang="en-GB" dirty="0" err="1"/>
              <a:t>eDAMIS</a:t>
            </a:r>
            <a:r>
              <a:rPr lang="en-GB" dirty="0"/>
              <a:t> </a:t>
            </a:r>
          </a:p>
          <a:p>
            <a:pPr marL="0" lvl="0" indent="0">
              <a:buNone/>
            </a:pPr>
            <a:r>
              <a:rPr lang="en-GB" dirty="0"/>
              <a:t>	data: </a:t>
            </a:r>
            <a:r>
              <a:rPr lang="en-GB" dirty="0" smtClean="0"/>
              <a:t>DEMOMIGR_UNI862_A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	DEMOMIGR_UNI1260_A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	DEMOMIGR_UNSD_A</a:t>
            </a:r>
            <a:endParaRPr lang="en-GB" dirty="0"/>
          </a:p>
          <a:p>
            <a:pPr marL="0" lvl="0" indent="0">
              <a:buNone/>
            </a:pPr>
            <a:r>
              <a:rPr lang="en-GB" dirty="0"/>
              <a:t>	metadata: </a:t>
            </a:r>
            <a:r>
              <a:rPr lang="it-IT" dirty="0" smtClean="0"/>
              <a:t>DEMOMIGR_UNIESMS_A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2686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936625"/>
          </a:xfrm>
        </p:spPr>
        <p:txBody>
          <a:bodyPr/>
          <a:lstStyle/>
          <a:p>
            <a:r>
              <a:rPr lang="en-GB" dirty="0" smtClean="0"/>
              <a:t>EU programme for population and housing </a:t>
            </a:r>
            <a:r>
              <a:rPr lang="en-GB" dirty="0"/>
              <a:t>censuses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320480"/>
          </a:xfrm>
        </p:spPr>
        <p:txBody>
          <a:bodyPr/>
          <a:lstStyle/>
          <a:p>
            <a:r>
              <a:rPr lang="en-GB" sz="2000" dirty="0" smtClean="0"/>
              <a:t>The 2021 EU census programme is an evolution of 2011</a:t>
            </a:r>
          </a:p>
          <a:p>
            <a:pPr lvl="1"/>
            <a:r>
              <a:rPr lang="en-GB" sz="1600" b="0" dirty="0" smtClean="0"/>
              <a:t>Simplified, </a:t>
            </a:r>
            <a:r>
              <a:rPr lang="en-GB" sz="1600" b="0" dirty="0"/>
              <a:t>where possible</a:t>
            </a:r>
          </a:p>
          <a:p>
            <a:pPr lvl="1"/>
            <a:r>
              <a:rPr lang="en-GB" sz="1600" b="0" dirty="0" smtClean="0"/>
              <a:t>Avoids </a:t>
            </a:r>
            <a:r>
              <a:rPr lang="en-GB" sz="1600" b="0" dirty="0"/>
              <a:t>optional categories in classifications</a:t>
            </a:r>
          </a:p>
          <a:p>
            <a:pPr lvl="1"/>
            <a:r>
              <a:rPr lang="en-GB" sz="1600" b="0" dirty="0" smtClean="0"/>
              <a:t>Removes </a:t>
            </a:r>
            <a:r>
              <a:rPr lang="en-GB" sz="1600" b="0" dirty="0"/>
              <a:t>cross-tabulations and/or dimensions that were little used in </a:t>
            </a:r>
            <a:r>
              <a:rPr lang="en-GB" sz="1600" b="0" dirty="0" smtClean="0"/>
              <a:t>2011</a:t>
            </a:r>
          </a:p>
          <a:p>
            <a:pPr lvl="1"/>
            <a:r>
              <a:rPr lang="en-GB" sz="1600" b="0" dirty="0" smtClean="0"/>
              <a:t>Focuses </a:t>
            </a:r>
            <a:r>
              <a:rPr lang="en-GB" sz="1600" b="0" dirty="0"/>
              <a:t>on the priority needs of </a:t>
            </a:r>
            <a:r>
              <a:rPr lang="en-GB" sz="1600" b="0" dirty="0" smtClean="0"/>
              <a:t>census statistics users</a:t>
            </a:r>
          </a:p>
          <a:p>
            <a:r>
              <a:rPr lang="en-GB" sz="2000" dirty="0" smtClean="0"/>
              <a:t>Preserves </a:t>
            </a:r>
            <a:r>
              <a:rPr lang="en-GB" sz="2000" dirty="0"/>
              <a:t>the uniqueness of the census as a source of multi-dimensional </a:t>
            </a:r>
            <a:r>
              <a:rPr lang="en-GB" sz="2000" dirty="0" smtClean="0"/>
              <a:t>data </a:t>
            </a:r>
          </a:p>
          <a:p>
            <a:pPr lvl="1"/>
            <a:r>
              <a:rPr lang="en-GB" sz="1600" b="0" dirty="0" smtClean="0"/>
              <a:t>allowing </a:t>
            </a:r>
            <a:r>
              <a:rPr lang="en-GB" sz="1600" b="0" dirty="0"/>
              <a:t>analyses across different themes and topics </a:t>
            </a:r>
            <a:r>
              <a:rPr lang="en-GB" sz="1600" b="0" dirty="0" smtClean="0"/>
              <a:t>that are not possible using other data collections </a:t>
            </a:r>
          </a:p>
          <a:p>
            <a:r>
              <a:rPr lang="en-GB" sz="2000" dirty="0" smtClean="0"/>
              <a:t>Countries remain free to base these statistics on different data sources:</a:t>
            </a:r>
          </a:p>
          <a:p>
            <a:pPr lvl="1"/>
            <a:r>
              <a:rPr lang="en-GB" sz="1600" b="0" dirty="0"/>
              <a:t>Conventional censuses, registers, combinations of sample surveys and registers and/or conventional censuses</a:t>
            </a:r>
          </a:p>
        </p:txBody>
      </p:sp>
    </p:spTree>
    <p:extLst>
      <p:ext uri="{BB962C8B-B14F-4D97-AF65-F5344CB8AC3E}">
        <p14:creationId xmlns:p14="http://schemas.microsoft.com/office/powerpoint/2010/main" xmlns="" val="3068113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936625"/>
          </a:xfrm>
        </p:spPr>
        <p:txBody>
          <a:bodyPr/>
          <a:lstStyle/>
          <a:p>
            <a:r>
              <a:rPr lang="en-GB" dirty="0"/>
              <a:t>EU programme for population and housing </a:t>
            </a:r>
            <a:r>
              <a:rPr lang="en-GB" dirty="0" smtClean="0"/>
              <a:t>censuses 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4104456"/>
          </a:xfrm>
        </p:spPr>
        <p:txBody>
          <a:bodyPr/>
          <a:lstStyle/>
          <a:p>
            <a:r>
              <a:rPr lang="en-GB" dirty="0" smtClean="0"/>
              <a:t>Census data geo-coded to a 1 km square grid</a:t>
            </a:r>
          </a:p>
          <a:p>
            <a:pPr lvl="1"/>
            <a:r>
              <a:rPr lang="en-GB" sz="1800" b="0" dirty="0" smtClean="0"/>
              <a:t>For </a:t>
            </a:r>
            <a:r>
              <a:rPr lang="en-GB" sz="1800" b="0" dirty="0"/>
              <a:t>each grid square: total population, sex, age, number of employed </a:t>
            </a:r>
            <a:r>
              <a:rPr lang="en-GB" sz="1800" b="0" dirty="0" smtClean="0"/>
              <a:t>persons (if available), </a:t>
            </a:r>
            <a:r>
              <a:rPr lang="en-GB" sz="1800" b="0" dirty="0"/>
              <a:t>place of birth, place of usual residence 12 months </a:t>
            </a:r>
            <a:r>
              <a:rPr lang="en-GB" sz="1800" b="0" dirty="0" smtClean="0"/>
              <a:t>ago  - simplified disaggregations and no cross-tabulations</a:t>
            </a:r>
            <a:endParaRPr lang="en-GB" sz="1800" b="0" dirty="0"/>
          </a:p>
          <a:p>
            <a:pPr lvl="1"/>
            <a:r>
              <a:rPr lang="en-GB" sz="1800" b="0" dirty="0" smtClean="0"/>
              <a:t>New development for 2021</a:t>
            </a:r>
          </a:p>
          <a:p>
            <a:pPr lvl="1"/>
            <a:r>
              <a:rPr lang="en-GB" sz="1800" b="0" dirty="0" smtClean="0"/>
              <a:t>New legislation - Regulation </a:t>
            </a:r>
            <a:r>
              <a:rPr lang="en-GB" sz="1800" b="0" dirty="0"/>
              <a:t>(EU) </a:t>
            </a:r>
            <a:r>
              <a:rPr lang="en-GB" sz="1800" b="0" dirty="0" smtClean="0"/>
              <a:t>2018/1799</a:t>
            </a:r>
          </a:p>
          <a:p>
            <a:r>
              <a:rPr lang="en-GB" sz="2200" dirty="0" smtClean="0"/>
              <a:t>EU Legislation for the 2021 Population and Housing Censuses – Explanatory Notes</a:t>
            </a:r>
          </a:p>
          <a:p>
            <a:pPr lvl="1"/>
            <a:r>
              <a:rPr lang="en-GB" sz="1800" b="0" dirty="0" smtClean="0"/>
              <a:t>Guide to the legislation and implementation of the 2021 programme</a:t>
            </a:r>
          </a:p>
          <a:p>
            <a:pPr lvl="1"/>
            <a:r>
              <a:rPr lang="en-GB" sz="1800" b="0" dirty="0" smtClean="0"/>
              <a:t>To be published in first half of 2019</a:t>
            </a:r>
            <a:endParaRPr lang="en-GB" sz="1800" b="0" dirty="0"/>
          </a:p>
        </p:txBody>
      </p:sp>
    </p:spTree>
    <p:extLst>
      <p:ext uri="{BB962C8B-B14F-4D97-AF65-F5344CB8AC3E}">
        <p14:creationId xmlns:p14="http://schemas.microsoft.com/office/powerpoint/2010/main" xmlns="" val="1481542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1124744"/>
            <a:ext cx="8229600" cy="936625"/>
          </a:xfrm>
          <a:noFill/>
        </p:spPr>
        <p:txBody>
          <a:bodyPr/>
          <a:lstStyle/>
          <a:p>
            <a:pPr eaLnBrk="1" hangingPunct="1"/>
            <a:r>
              <a:rPr lang="en-GB" dirty="0" smtClean="0"/>
              <a:t>Asylum</a:t>
            </a:r>
          </a:p>
        </p:txBody>
      </p:sp>
      <p:sp>
        <p:nvSpPr>
          <p:cNvPr id="921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200" smtClean="0">
                <a:solidFill>
                  <a:schemeClr val="bg1"/>
                </a:solidFill>
                <a:latin typeface="Arial Narrow" pitchFamily="34" charset="0"/>
              </a:rPr>
              <a:t>5 July 2012</a:t>
            </a:r>
            <a:endParaRPr lang="en-GB" sz="1400" i="0" smtClean="0">
              <a:solidFill>
                <a:schemeClr val="bg1"/>
              </a:solidFill>
            </a:endParaRP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A2AAB93C-77C7-488B-ADAB-65ECAC27F4B1}" type="slidenum">
              <a:rPr lang="fr-FR" sz="1400" smtClean="0">
                <a:solidFill>
                  <a:schemeClr val="bg1"/>
                </a:solidFill>
              </a:rPr>
              <a:pPr/>
              <a:t>15</a:t>
            </a:fld>
            <a:endParaRPr lang="fr-FR" sz="1400" b="0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988840"/>
            <a:ext cx="8229600" cy="4536504"/>
          </a:xfrm>
          <a:noFill/>
        </p:spPr>
        <p:txBody>
          <a:bodyPr/>
          <a:lstStyle/>
          <a:p>
            <a:pPr eaLnBrk="1" hangingPunct="1"/>
            <a:r>
              <a:rPr lang="en-GB" sz="2000" dirty="0" smtClean="0"/>
              <a:t>Content</a:t>
            </a:r>
          </a:p>
          <a:p>
            <a:pPr lvl="1" eaLnBrk="1" hangingPunct="1"/>
            <a:r>
              <a:rPr lang="en-GB" sz="1800" b="0" dirty="0" smtClean="0">
                <a:solidFill>
                  <a:srgbClr val="0B4DA4"/>
                </a:solidFill>
              </a:rPr>
              <a:t>Asylum applicants; applications pending and withdrawn</a:t>
            </a:r>
          </a:p>
          <a:p>
            <a:pPr lvl="1" eaLnBrk="1" hangingPunct="1"/>
            <a:r>
              <a:rPr lang="en-GB" sz="1800" b="0" dirty="0" smtClean="0">
                <a:solidFill>
                  <a:srgbClr val="0B4DA4"/>
                </a:solidFill>
              </a:rPr>
              <a:t>Decisions on applications, first instance and final</a:t>
            </a:r>
          </a:p>
          <a:p>
            <a:pPr lvl="1" eaLnBrk="1" hangingPunct="1"/>
            <a:r>
              <a:rPr lang="en-GB" sz="1800" b="0" dirty="0" smtClean="0">
                <a:solidFill>
                  <a:srgbClr val="0B4DA4"/>
                </a:solidFill>
              </a:rPr>
              <a:t>"Dublin" statistics</a:t>
            </a:r>
          </a:p>
          <a:p>
            <a:pPr eaLnBrk="1" hangingPunct="1"/>
            <a:endParaRPr lang="en-GB" sz="1600" dirty="0" smtClean="0"/>
          </a:p>
          <a:p>
            <a:pPr eaLnBrk="1" hangingPunct="1"/>
            <a:r>
              <a:rPr lang="en-GB" sz="2000" dirty="0" smtClean="0"/>
              <a:t>26 tables / datasets collected monthly, quarterly, annually</a:t>
            </a:r>
          </a:p>
          <a:p>
            <a:endParaRPr lang="en-GB" sz="2000" dirty="0" smtClean="0"/>
          </a:p>
          <a:p>
            <a:r>
              <a:rPr lang="en-GB" sz="2000" dirty="0" smtClean="0"/>
              <a:t>Deadline</a:t>
            </a:r>
            <a:r>
              <a:rPr lang="en-GB" sz="2000" dirty="0"/>
              <a:t>:</a:t>
            </a:r>
          </a:p>
          <a:p>
            <a:pPr lvl="1"/>
            <a:r>
              <a:rPr lang="en-GB" sz="1800" b="0" dirty="0"/>
              <a:t>Monthly/Quarterly: 2 months since the end of ref. period</a:t>
            </a:r>
          </a:p>
          <a:p>
            <a:pPr lvl="1"/>
            <a:r>
              <a:rPr lang="en-GB" sz="1800" b="0" dirty="0"/>
              <a:t>Annual: 3 months since the end of ref. year</a:t>
            </a:r>
          </a:p>
          <a:p>
            <a:pPr marL="0" indent="0" eaLnBrk="1" hangingPunct="1">
              <a:buNone/>
            </a:pPr>
            <a:endParaRPr lang="en-GB" sz="1600" b="1" dirty="0" smtClean="0">
              <a:solidFill>
                <a:srgbClr val="990033"/>
              </a:solidFill>
            </a:endParaRPr>
          </a:p>
          <a:p>
            <a:r>
              <a:rPr lang="en-GB" sz="2000" dirty="0" smtClean="0"/>
              <a:t>Data providers</a:t>
            </a: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800" dirty="0">
                <a:solidFill>
                  <a:srgbClr val="0B4DA4"/>
                </a:solidFill>
              </a:rPr>
              <a:t>Ministries of the Interior, Immigration Agencies, NSIs </a:t>
            </a:r>
            <a:r>
              <a:rPr lang="en-GB" sz="1800" dirty="0" smtClean="0">
                <a:solidFill>
                  <a:srgbClr val="0B4DA4"/>
                </a:solidFill>
              </a:rPr>
              <a:t>(data transmission</a:t>
            </a:r>
            <a:r>
              <a:rPr lang="en-GB" sz="1800" dirty="0">
                <a:solidFill>
                  <a:srgbClr val="0B4DA4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3"/>
          <p:cNvSpPr>
            <a:spLocks noGrp="1" noChangeArrowheads="1"/>
          </p:cNvSpPr>
          <p:nvPr>
            <p:ph type="title"/>
          </p:nvPr>
        </p:nvSpPr>
        <p:spPr>
          <a:xfrm>
            <a:off x="395536" y="980729"/>
            <a:ext cx="8229600" cy="864096"/>
          </a:xfrm>
          <a:noFill/>
        </p:spPr>
        <p:txBody>
          <a:bodyPr/>
          <a:lstStyle/>
          <a:p>
            <a:pPr eaLnBrk="1" hangingPunct="1"/>
            <a:r>
              <a:rPr lang="en-GB" dirty="0" smtClean="0"/>
              <a:t>Residence Permits</a:t>
            </a:r>
          </a:p>
        </p:txBody>
      </p:sp>
      <p:sp>
        <p:nvSpPr>
          <p:cNvPr id="1229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200" smtClean="0">
                <a:solidFill>
                  <a:schemeClr val="bg1"/>
                </a:solidFill>
                <a:latin typeface="Arial Narrow" pitchFamily="34" charset="0"/>
              </a:rPr>
              <a:t>5 July 2012</a:t>
            </a:r>
            <a:endParaRPr lang="en-GB" sz="1400" i="0" smtClean="0">
              <a:solidFill>
                <a:schemeClr val="bg1"/>
              </a:solidFill>
            </a:endParaRP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C409836F-78C7-4B37-BEBA-623DBD6639C6}" type="slidenum">
              <a:rPr lang="fr-FR" sz="1400" smtClean="0">
                <a:solidFill>
                  <a:schemeClr val="bg1"/>
                </a:solidFill>
              </a:rPr>
              <a:pPr/>
              <a:t>16</a:t>
            </a:fld>
            <a:endParaRPr lang="fr-FR" sz="1400" b="0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idx="1"/>
          </p:nvPr>
        </p:nvSpPr>
        <p:spPr>
          <a:xfrm>
            <a:off x="395536" y="1628800"/>
            <a:ext cx="8424936" cy="4968552"/>
          </a:xfrm>
          <a:noFill/>
        </p:spPr>
        <p:txBody>
          <a:bodyPr/>
          <a:lstStyle/>
          <a:p>
            <a:pPr eaLnBrk="1" hangingPunct="1"/>
            <a:r>
              <a:rPr lang="en-GB" sz="1800" dirty="0" smtClean="0"/>
              <a:t>Content</a:t>
            </a:r>
          </a:p>
          <a:p>
            <a:pPr lvl="1" eaLnBrk="1" hangingPunct="1"/>
            <a:r>
              <a:rPr lang="en-GB" sz="1400" b="0" dirty="0" smtClean="0">
                <a:solidFill>
                  <a:srgbClr val="0B4DA4"/>
                </a:solidFill>
              </a:rPr>
              <a:t>First residence permits by reason and length of validity (+voluntary collection by age and sex)</a:t>
            </a:r>
          </a:p>
          <a:p>
            <a:pPr lvl="1" eaLnBrk="1" hangingPunct="1"/>
            <a:r>
              <a:rPr lang="en-GB" sz="1400" b="0" dirty="0" smtClean="0">
                <a:solidFill>
                  <a:srgbClr val="0B4DA4"/>
                </a:solidFill>
              </a:rPr>
              <a:t>Change of status permits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Stock of all valid permits by reason and length of validity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Stock of Long-term permits (+voluntary collection of flows)</a:t>
            </a:r>
          </a:p>
          <a:p>
            <a:r>
              <a:rPr lang="en-GB" sz="1800" dirty="0" smtClean="0"/>
              <a:t>Sub-collections based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EU Blue Cards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Single permits 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Intra-corporate transfers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Seasonal workers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Students and researchers</a:t>
            </a:r>
          </a:p>
          <a:p>
            <a:pPr lvl="1"/>
            <a:r>
              <a:rPr lang="en-GB" sz="1400" b="0" dirty="0" smtClean="0">
                <a:solidFill>
                  <a:srgbClr val="0B4DA4"/>
                </a:solidFill>
              </a:rPr>
              <a:t>Permits issued for family reunification with a beneficiary of protection status (voluntary collection of flows and stocks)</a:t>
            </a:r>
          </a:p>
          <a:p>
            <a:pPr eaLnBrk="1" hangingPunct="1"/>
            <a:r>
              <a:rPr lang="en-GB" sz="1800" dirty="0" smtClean="0"/>
              <a:t>32 tables collected annually</a:t>
            </a:r>
          </a:p>
          <a:p>
            <a:r>
              <a:rPr lang="en-GB" altLang="de-DE" sz="1800" dirty="0"/>
              <a:t>Deadline: 6 months from the end of the reference year</a:t>
            </a:r>
            <a:endParaRPr lang="en-GB" sz="1800" dirty="0"/>
          </a:p>
          <a:p>
            <a:pPr eaLnBrk="1" hangingPunct="1"/>
            <a:r>
              <a:rPr lang="en-GB" sz="1800" dirty="0" smtClean="0"/>
              <a:t>Data providers: </a:t>
            </a:r>
            <a:r>
              <a:rPr lang="en-GB" sz="1800" dirty="0"/>
              <a:t>Ministries of Interior, Immigration Agencies, NSI</a:t>
            </a:r>
          </a:p>
        </p:txBody>
      </p:sp>
    </p:spTree>
    <p:extLst>
      <p:ext uri="{BB962C8B-B14F-4D97-AF65-F5344CB8AC3E}">
        <p14:creationId xmlns:p14="http://schemas.microsoft.com/office/powerpoint/2010/main" xmlns="" val="34976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3"/>
          <p:cNvSpPr>
            <a:spLocks noGrp="1" noChangeArrowheads="1"/>
          </p:cNvSpPr>
          <p:nvPr>
            <p:ph type="title"/>
          </p:nvPr>
        </p:nvSpPr>
        <p:spPr>
          <a:xfrm>
            <a:off x="179512" y="1124744"/>
            <a:ext cx="8856984" cy="936625"/>
          </a:xfrm>
          <a:noFill/>
        </p:spPr>
        <p:txBody>
          <a:bodyPr/>
          <a:lstStyle/>
          <a:p>
            <a:pPr eaLnBrk="1" hangingPunct="1"/>
            <a:r>
              <a:rPr lang="en-GB" dirty="0" smtClean="0"/>
              <a:t>Enforcement of Immigration Legislation</a:t>
            </a:r>
            <a:endParaRPr lang="fr-FR" dirty="0" smtClean="0"/>
          </a:p>
        </p:txBody>
      </p:sp>
      <p:sp>
        <p:nvSpPr>
          <p:cNvPr id="1536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200" smtClean="0">
                <a:solidFill>
                  <a:schemeClr val="bg1"/>
                </a:solidFill>
                <a:latin typeface="Arial Narrow" pitchFamily="34" charset="0"/>
              </a:rPr>
              <a:t>5 July 2012</a:t>
            </a:r>
            <a:endParaRPr lang="en-GB" sz="1400" i="0" smtClean="0">
              <a:solidFill>
                <a:schemeClr val="bg1"/>
              </a:solidFill>
            </a:endParaRP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fld id="{C1678F83-994D-45AB-A946-01E90EDB4227}" type="slidenum">
              <a:rPr lang="fr-FR" sz="1400" smtClean="0">
                <a:solidFill>
                  <a:schemeClr val="bg1"/>
                </a:solidFill>
              </a:rPr>
              <a:pPr/>
              <a:t>17</a:t>
            </a:fld>
            <a:endParaRPr lang="fr-FR" sz="1400" b="0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idx="1"/>
          </p:nvPr>
        </p:nvSpPr>
        <p:spPr>
          <a:xfrm>
            <a:off x="395536" y="1916832"/>
            <a:ext cx="8229600" cy="4680520"/>
          </a:xfrm>
          <a:noFill/>
        </p:spPr>
        <p:txBody>
          <a:bodyPr/>
          <a:lstStyle/>
          <a:p>
            <a:r>
              <a:rPr lang="en-GB" sz="2000" dirty="0" smtClean="0"/>
              <a:t>Content</a:t>
            </a:r>
            <a:endParaRPr lang="en-GB" sz="2000" dirty="0" smtClean="0">
              <a:solidFill>
                <a:srgbClr val="FF0000"/>
              </a:solidFill>
            </a:endParaRPr>
          </a:p>
          <a:p>
            <a:pPr lvl="1"/>
            <a:r>
              <a:rPr lang="en-GB" sz="1600" b="0" dirty="0" smtClean="0">
                <a:solidFill>
                  <a:srgbClr val="0B4DA4"/>
                </a:solidFill>
              </a:rPr>
              <a:t>Statistics on TCNs refused entry at external border (annual)</a:t>
            </a:r>
          </a:p>
          <a:p>
            <a:pPr lvl="1"/>
            <a:r>
              <a:rPr lang="en-GB" sz="1600" b="0" dirty="0" smtClean="0">
                <a:solidFill>
                  <a:srgbClr val="0B4DA4"/>
                </a:solidFill>
              </a:rPr>
              <a:t>TCNs apprehended being illegally present (annual)</a:t>
            </a:r>
          </a:p>
          <a:p>
            <a:pPr lvl="1"/>
            <a:r>
              <a:rPr lang="en-GB" sz="1600" b="0" dirty="0" smtClean="0">
                <a:solidFill>
                  <a:srgbClr val="0B4DA4"/>
                </a:solidFill>
              </a:rPr>
              <a:t>Obligations to leave the country (annual; +voluntary quarterly collection by age and sex)</a:t>
            </a:r>
          </a:p>
          <a:p>
            <a:pPr lvl="1"/>
            <a:r>
              <a:rPr lang="en-GB" sz="1600" b="0" dirty="0" smtClean="0">
                <a:solidFill>
                  <a:srgbClr val="0B4DA4"/>
                </a:solidFill>
              </a:rPr>
              <a:t>Total returns (annual; +voluntary quarterly collection by age and sex)</a:t>
            </a:r>
          </a:p>
          <a:p>
            <a:pPr lvl="1"/>
            <a:r>
              <a:rPr lang="en-GB" sz="1600" b="0" dirty="0" smtClean="0">
                <a:solidFill>
                  <a:srgbClr val="0B4DA4"/>
                </a:solidFill>
              </a:rPr>
              <a:t>Voluntary data collection on returns by enforcement type, assistance received, readmission agreement type, country of destination</a:t>
            </a:r>
            <a:endParaRPr lang="en-GB" sz="1200" dirty="0" smtClean="0">
              <a:solidFill>
                <a:srgbClr val="0B4DA4"/>
              </a:solidFill>
            </a:endParaRPr>
          </a:p>
          <a:p>
            <a:pPr eaLnBrk="1" hangingPunct="1"/>
            <a:r>
              <a:rPr lang="en-GB" sz="2000" dirty="0" smtClean="0"/>
              <a:t>9 tables collected annually; 1 table collected quarterly</a:t>
            </a:r>
          </a:p>
          <a:p>
            <a:r>
              <a:rPr lang="en-GB" altLang="de-DE" sz="2000" dirty="0"/>
              <a:t>Deadline: </a:t>
            </a:r>
            <a:endParaRPr lang="en-GB" altLang="de-DE" sz="2000" dirty="0" smtClean="0"/>
          </a:p>
          <a:p>
            <a:pPr lvl="1"/>
            <a:r>
              <a:rPr lang="en-GB" altLang="de-DE" sz="1600" b="0" dirty="0" smtClean="0"/>
              <a:t>3 (annual tables) and 2 </a:t>
            </a:r>
            <a:r>
              <a:rPr lang="en-GB" altLang="de-DE" sz="1600" b="0" dirty="0"/>
              <a:t>(quarterly) </a:t>
            </a:r>
            <a:r>
              <a:rPr lang="en-GB" altLang="de-DE" sz="1600" b="0" dirty="0" smtClean="0"/>
              <a:t>months from </a:t>
            </a:r>
            <a:r>
              <a:rPr lang="en-GB" altLang="de-DE" sz="1600" b="0" dirty="0"/>
              <a:t>the end of the reference </a:t>
            </a:r>
            <a:r>
              <a:rPr lang="en-GB" altLang="de-DE" sz="1600" b="0" dirty="0" smtClean="0"/>
              <a:t>period</a:t>
            </a:r>
            <a:endParaRPr lang="en-GB" sz="1600" b="0" dirty="0"/>
          </a:p>
          <a:p>
            <a:r>
              <a:rPr lang="en-GB" sz="2000" dirty="0" smtClean="0"/>
              <a:t>Data providers: </a:t>
            </a:r>
          </a:p>
          <a:p>
            <a:pPr lvl="1"/>
            <a:r>
              <a:rPr lang="en-GB" sz="1600" b="0" dirty="0" smtClean="0">
                <a:solidFill>
                  <a:srgbClr val="0B4DA4"/>
                </a:solidFill>
              </a:rPr>
              <a:t>Ministries of Interior, Immigration Agencies, Border Guards, Police, NSI</a:t>
            </a:r>
            <a:endParaRPr lang="en-GB" sz="1600" b="0" dirty="0">
              <a:solidFill>
                <a:srgbClr val="0B4D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2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64904"/>
            <a:ext cx="8229600" cy="79208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GB" dirty="0" smtClean="0"/>
              <a:t>Thank you for your attention!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Unit F2: Population and Migration</a:t>
            </a:r>
            <a:br>
              <a:rPr lang="en-GB" dirty="0"/>
            </a:b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  <a:defRPr/>
            </a:pPr>
            <a:r>
              <a:rPr lang="en-GB" dirty="0" smtClean="0"/>
              <a:t>Demography</a:t>
            </a:r>
            <a:r>
              <a:rPr lang="en-GB" dirty="0"/>
              <a:t>, migration and projections</a:t>
            </a:r>
          </a:p>
          <a:p>
            <a:pPr>
              <a:spcAft>
                <a:spcPts val="1800"/>
              </a:spcAft>
              <a:defRPr/>
            </a:pPr>
            <a:r>
              <a:rPr lang="en-GB" dirty="0"/>
              <a:t>Population and housing census</a:t>
            </a:r>
          </a:p>
          <a:p>
            <a:pPr>
              <a:spcAft>
                <a:spcPts val="1800"/>
              </a:spcAft>
              <a:defRPr/>
            </a:pPr>
            <a:r>
              <a:rPr lang="en-GB" dirty="0"/>
              <a:t>Migrant integration, administration of immigration and asylum</a:t>
            </a:r>
            <a:endParaRPr lang="en-GB" b="1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080168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84785"/>
            <a:ext cx="8229600" cy="504055"/>
          </a:xfrm>
        </p:spPr>
        <p:txBody>
          <a:bodyPr/>
          <a:lstStyle/>
          <a:p>
            <a:r>
              <a:rPr lang="en-GB" dirty="0"/>
              <a:t>Legal Framework (</a:t>
            </a:r>
            <a:r>
              <a:rPr lang="en-GB" dirty="0" smtClean="0"/>
              <a:t>1/3)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3484"/>
            <a:ext cx="8229600" cy="341776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GB" b="1" dirty="0"/>
              <a:t>Demography, migration and projections</a:t>
            </a:r>
          </a:p>
          <a:p>
            <a:pPr lvl="1"/>
            <a:r>
              <a:rPr lang="en-GB" sz="1800" b="0" dirty="0"/>
              <a:t>Regulation (EC) No </a:t>
            </a:r>
            <a:r>
              <a:rPr lang="en-GB" sz="1800" b="0" dirty="0" smtClean="0"/>
              <a:t>1260/2013 </a:t>
            </a:r>
            <a:r>
              <a:rPr lang="en-GB" sz="1800" b="0" dirty="0"/>
              <a:t>on </a:t>
            </a:r>
            <a:r>
              <a:rPr lang="en-GB" sz="1800" b="0" dirty="0" smtClean="0"/>
              <a:t>European demographic statistics</a:t>
            </a:r>
            <a:endParaRPr lang="en-GB" sz="1800" b="0" dirty="0"/>
          </a:p>
          <a:p>
            <a:pPr lvl="2">
              <a:buFont typeface="Arial" pitchFamily="34" charset="0"/>
              <a:buChar char="•"/>
            </a:pPr>
            <a:r>
              <a:rPr lang="en-GB" dirty="0"/>
              <a:t>Commission </a:t>
            </a:r>
            <a:r>
              <a:rPr lang="en-GB" dirty="0" smtClean="0"/>
              <a:t>Implementing Regulation </a:t>
            </a:r>
            <a:r>
              <a:rPr lang="en-GB" dirty="0"/>
              <a:t>(EU) No </a:t>
            </a:r>
            <a:r>
              <a:rPr lang="en-GB" dirty="0" smtClean="0"/>
              <a:t>205/2014 (Breakdowns of data on population and vital events)</a:t>
            </a:r>
          </a:p>
          <a:p>
            <a:pPr lvl="2">
              <a:buFont typeface="Arial" pitchFamily="34" charset="0"/>
              <a:buChar char="•"/>
            </a:pPr>
            <a:endParaRPr lang="en-GB" dirty="0"/>
          </a:p>
          <a:p>
            <a:pPr lvl="1"/>
            <a:r>
              <a:rPr lang="en-GB" sz="1800" b="0" dirty="0" smtClean="0"/>
              <a:t>Regulation </a:t>
            </a:r>
            <a:r>
              <a:rPr lang="en-GB" sz="1800" b="0" dirty="0"/>
              <a:t>(EC) No 862/2007 on Community statistics on migration and international </a:t>
            </a:r>
            <a:r>
              <a:rPr lang="en-GB" sz="1800" b="0" dirty="0" smtClean="0"/>
              <a:t>protection (Art 3</a:t>
            </a:r>
            <a:r>
              <a:rPr lang="en-GB" sz="1800" b="0" dirty="0"/>
              <a:t>: Migration flows, population stocks by citizenship and country of birth, acquisition of citizenship flows)</a:t>
            </a:r>
            <a:endParaRPr lang="en-GB" sz="1800" b="0" dirty="0" smtClean="0"/>
          </a:p>
          <a:p>
            <a:pPr lvl="2">
              <a:buFont typeface="Arial" pitchFamily="34" charset="0"/>
              <a:buChar char="•"/>
            </a:pPr>
            <a:r>
              <a:rPr lang="en-GB" dirty="0" smtClean="0"/>
              <a:t>Commission Implementing Regulation </a:t>
            </a:r>
            <a:r>
              <a:rPr lang="en-GB" dirty="0"/>
              <a:t>(EU) No 351/2010 </a:t>
            </a:r>
            <a:r>
              <a:rPr lang="en-GB" dirty="0" smtClean="0"/>
              <a:t>(Country groups)</a:t>
            </a:r>
          </a:p>
          <a:p>
            <a:pPr>
              <a:buFont typeface="Wingdings" pitchFamily="2" charset="2"/>
              <a:buChar char="Ø"/>
            </a:pPr>
            <a:endParaRPr lang="en-GB" sz="900" b="1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94581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504055"/>
          </a:xfrm>
        </p:spPr>
        <p:txBody>
          <a:bodyPr/>
          <a:lstStyle/>
          <a:p>
            <a:r>
              <a:rPr lang="en-GB" dirty="0"/>
              <a:t>Legal Framework </a:t>
            </a:r>
            <a:r>
              <a:rPr lang="en-GB" dirty="0" smtClean="0"/>
              <a:t>(2/3)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60848"/>
            <a:ext cx="8363272" cy="446449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GB" b="1" dirty="0" smtClean="0"/>
              <a:t>Population and housing census</a:t>
            </a:r>
            <a:endParaRPr lang="en-GB" b="1" dirty="0"/>
          </a:p>
          <a:p>
            <a:pPr lvl="1"/>
            <a:r>
              <a:rPr lang="en-GB" sz="1800" b="0" dirty="0"/>
              <a:t>Regulation (EC) No </a:t>
            </a:r>
            <a:r>
              <a:rPr lang="en-GB" sz="1800" b="0" dirty="0" smtClean="0"/>
              <a:t>763/2008 </a:t>
            </a:r>
            <a:r>
              <a:rPr lang="en-GB" sz="1800" b="0" dirty="0"/>
              <a:t>on </a:t>
            </a:r>
            <a:r>
              <a:rPr lang="en-GB" sz="1800" b="0" dirty="0" smtClean="0"/>
              <a:t>population and housing census</a:t>
            </a:r>
          </a:p>
          <a:p>
            <a:pPr lvl="2">
              <a:buFont typeface="Arial" pitchFamily="34" charset="0"/>
              <a:buChar char="•"/>
            </a:pPr>
            <a:r>
              <a:rPr lang="en-GB" dirty="0" smtClean="0"/>
              <a:t>Commission Implementing Regulation (EU) No 2017/543 (technical specifications of the topics and of their breakdowns)</a:t>
            </a:r>
          </a:p>
          <a:p>
            <a:pPr lvl="2">
              <a:buFont typeface="Arial" pitchFamily="34" charset="0"/>
              <a:buChar char="•"/>
            </a:pPr>
            <a:endParaRPr lang="en-GB" dirty="0" smtClean="0"/>
          </a:p>
          <a:p>
            <a:pPr lvl="2">
              <a:buFont typeface="Arial" pitchFamily="34" charset="0"/>
              <a:buChar char="•"/>
            </a:pPr>
            <a:r>
              <a:rPr lang="en-GB" dirty="0"/>
              <a:t>Commission Regulation (EU) </a:t>
            </a:r>
            <a:r>
              <a:rPr lang="en-GB" dirty="0" smtClean="0"/>
              <a:t>No 2017/712 </a:t>
            </a:r>
            <a:r>
              <a:rPr lang="en-GB" dirty="0"/>
              <a:t>of 20 April 2017 </a:t>
            </a:r>
            <a:r>
              <a:rPr lang="en-GB" dirty="0" smtClean="0"/>
              <a:t>(reference </a:t>
            </a:r>
            <a:r>
              <a:rPr lang="en-GB" dirty="0"/>
              <a:t>year and </a:t>
            </a:r>
            <a:r>
              <a:rPr lang="en-GB" dirty="0" smtClean="0"/>
              <a:t>programme </a:t>
            </a:r>
            <a:r>
              <a:rPr lang="en-GB" dirty="0"/>
              <a:t>of the statistical data and </a:t>
            </a:r>
            <a:r>
              <a:rPr lang="en-GB" dirty="0" smtClean="0"/>
              <a:t>metadata)</a:t>
            </a:r>
          </a:p>
          <a:p>
            <a:pPr lvl="2">
              <a:buFont typeface="Arial" pitchFamily="34" charset="0"/>
              <a:buChar char="•"/>
            </a:pPr>
            <a:endParaRPr lang="en-GB" dirty="0" smtClean="0"/>
          </a:p>
          <a:p>
            <a:pPr lvl="2">
              <a:buFont typeface="Arial" pitchFamily="34" charset="0"/>
              <a:buChar char="•"/>
            </a:pPr>
            <a:r>
              <a:rPr lang="en-GB" dirty="0" smtClean="0"/>
              <a:t>Commission </a:t>
            </a:r>
            <a:r>
              <a:rPr lang="en-GB" dirty="0"/>
              <a:t>Implementing Regulation (EU) </a:t>
            </a:r>
            <a:r>
              <a:rPr lang="en-GB" dirty="0" smtClean="0"/>
              <a:t>No 2017/881 (modalities </a:t>
            </a:r>
            <a:r>
              <a:rPr lang="en-GB" dirty="0"/>
              <a:t>and structure of the quality reports and </a:t>
            </a:r>
            <a:r>
              <a:rPr lang="en-GB" dirty="0" smtClean="0"/>
              <a:t>technical </a:t>
            </a:r>
            <a:r>
              <a:rPr lang="en-GB" dirty="0"/>
              <a:t>format for data </a:t>
            </a:r>
            <a:r>
              <a:rPr lang="en-GB" dirty="0" smtClean="0"/>
              <a:t>transmission)</a:t>
            </a:r>
          </a:p>
          <a:p>
            <a:pPr lvl="2">
              <a:buFont typeface="Arial" pitchFamily="34" charset="0"/>
              <a:buChar char="•"/>
            </a:pPr>
            <a:endParaRPr lang="en-GB" dirty="0" smtClean="0"/>
          </a:p>
          <a:p>
            <a:pPr lvl="1"/>
            <a:r>
              <a:rPr lang="en-GB" sz="1800" b="0" dirty="0"/>
              <a:t>Regulation (</a:t>
            </a:r>
            <a:r>
              <a:rPr lang="en-GB" sz="1800" b="0" dirty="0" smtClean="0"/>
              <a:t>EC) No </a:t>
            </a:r>
            <a:r>
              <a:rPr lang="en-GB" sz="1800" b="0" dirty="0"/>
              <a:t>223/2009 </a:t>
            </a:r>
            <a:r>
              <a:rPr lang="en-GB" sz="1800" b="0" dirty="0" smtClean="0"/>
              <a:t>on European statistics</a:t>
            </a:r>
            <a:endParaRPr lang="en-GB" sz="1800" b="0" dirty="0"/>
          </a:p>
          <a:p>
            <a:pPr lvl="2">
              <a:buFont typeface="Arial" pitchFamily="34" charset="0"/>
              <a:buChar char="•"/>
            </a:pPr>
            <a:r>
              <a:rPr lang="en-GB" dirty="0" smtClean="0"/>
              <a:t>Commission </a:t>
            </a:r>
            <a:r>
              <a:rPr lang="en-GB" dirty="0"/>
              <a:t>Implementing Regulation (EU) </a:t>
            </a:r>
            <a:r>
              <a:rPr lang="en-GB" dirty="0" smtClean="0"/>
              <a:t>No 2018/1799 (establishment </a:t>
            </a:r>
            <a:r>
              <a:rPr lang="en-GB" dirty="0"/>
              <a:t>of a temporary direct statistical action for the dissemination of selected topics of the 2021 population and housing census geocoded to a 1 </a:t>
            </a:r>
            <a:r>
              <a:rPr lang="en-GB" dirty="0" smtClean="0"/>
              <a:t>km square grid)</a:t>
            </a:r>
          </a:p>
          <a:p>
            <a:pPr lvl="2">
              <a:buFont typeface="Arial" pitchFamily="34" charset="0"/>
              <a:buChar char="•"/>
            </a:pPr>
            <a:endParaRPr lang="en-GB" dirty="0" smtClean="0"/>
          </a:p>
          <a:p>
            <a:pPr lvl="2">
              <a:buFont typeface="Arial" pitchFamily="34" charset="0"/>
              <a:buChar char="•"/>
            </a:pPr>
            <a:endParaRPr lang="en-GB" dirty="0"/>
          </a:p>
          <a:p>
            <a:pPr>
              <a:buFont typeface="Wingdings" pitchFamily="2" charset="2"/>
              <a:buChar char="Ø"/>
            </a:pPr>
            <a:endParaRPr lang="en-GB" sz="900" b="1" dirty="0" smtClean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40790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504055"/>
          </a:xfrm>
        </p:spPr>
        <p:txBody>
          <a:bodyPr/>
          <a:lstStyle/>
          <a:p>
            <a:r>
              <a:rPr lang="en-GB" dirty="0"/>
              <a:t>Legal Framework </a:t>
            </a:r>
            <a:r>
              <a:rPr lang="en-GB" dirty="0" smtClean="0"/>
              <a:t>(3/3)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6449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GB" b="1" dirty="0" smtClean="0"/>
              <a:t>Asylum and managed migration</a:t>
            </a:r>
          </a:p>
          <a:p>
            <a:pPr lvl="1"/>
            <a:r>
              <a:rPr lang="en-GB" sz="1800" b="0" dirty="0" smtClean="0"/>
              <a:t>Regulation </a:t>
            </a:r>
            <a:r>
              <a:rPr lang="en-GB" sz="1800" b="0" dirty="0"/>
              <a:t>(EC) No 862/2007 on Community statistics on migration and international </a:t>
            </a:r>
            <a:r>
              <a:rPr lang="en-GB" sz="1800" b="0" dirty="0" smtClean="0"/>
              <a:t>protection (Art 4-7: asylum, residence permits, EIL)</a:t>
            </a:r>
          </a:p>
          <a:p>
            <a:pPr lvl="2">
              <a:buFont typeface="Arial" pitchFamily="34" charset="0"/>
              <a:buChar char="•"/>
            </a:pPr>
            <a:r>
              <a:rPr lang="en-GB" dirty="0" smtClean="0"/>
              <a:t>Commission Regulation (EU) No 216/2010 (reasons for issuing permits)</a:t>
            </a:r>
          </a:p>
          <a:p>
            <a:pPr lvl="2">
              <a:buFont typeface="Arial" pitchFamily="34" charset="0"/>
              <a:buChar char="•"/>
            </a:pPr>
            <a:r>
              <a:rPr lang="en-GB" dirty="0"/>
              <a:t>Directive 2009/50/EC </a:t>
            </a:r>
            <a:r>
              <a:rPr lang="en-GB" dirty="0" smtClean="0"/>
              <a:t>(conditions </a:t>
            </a:r>
            <a:r>
              <a:rPr lang="en-GB" dirty="0"/>
              <a:t>of entry and residence of third-country nationals for the purposes of highly qualified employment)</a:t>
            </a:r>
          </a:p>
          <a:p>
            <a:pPr lvl="2">
              <a:buFont typeface="Arial" pitchFamily="34" charset="0"/>
              <a:buChar char="•"/>
            </a:pPr>
            <a:r>
              <a:rPr lang="en-GB" dirty="0"/>
              <a:t>Directive 2011/98/EU </a:t>
            </a:r>
            <a:r>
              <a:rPr lang="en-GB" dirty="0" smtClean="0"/>
              <a:t>(single </a:t>
            </a:r>
            <a:r>
              <a:rPr lang="en-GB" dirty="0"/>
              <a:t>permit for third-country nationals to reside and work in the territory of a Member State and </a:t>
            </a:r>
            <a:r>
              <a:rPr lang="en-GB" dirty="0" smtClean="0"/>
              <a:t>common </a:t>
            </a:r>
            <a:r>
              <a:rPr lang="en-GB" dirty="0"/>
              <a:t>set of rights for third-country workers legally residing in a Member State)</a:t>
            </a:r>
          </a:p>
          <a:p>
            <a:pPr lvl="2">
              <a:buFont typeface="Arial" pitchFamily="34" charset="0"/>
              <a:buChar char="•"/>
            </a:pPr>
            <a:r>
              <a:rPr lang="en-GB" dirty="0"/>
              <a:t>Directive 2014/36/EU </a:t>
            </a:r>
            <a:r>
              <a:rPr lang="en-GB" dirty="0" smtClean="0"/>
              <a:t>(conditions </a:t>
            </a:r>
            <a:r>
              <a:rPr lang="en-GB" dirty="0"/>
              <a:t>of entry and stay of third-country nationals for the purpose of employment as seasonal workers)</a:t>
            </a:r>
          </a:p>
          <a:p>
            <a:pPr lvl="2">
              <a:buFont typeface="Arial" pitchFamily="34" charset="0"/>
              <a:buChar char="•"/>
            </a:pPr>
            <a:r>
              <a:rPr lang="en-GB" dirty="0"/>
              <a:t>Directive 2014/66/EU </a:t>
            </a:r>
            <a:r>
              <a:rPr lang="en-GB" dirty="0" smtClean="0"/>
              <a:t>(conditions </a:t>
            </a:r>
            <a:r>
              <a:rPr lang="en-GB" dirty="0"/>
              <a:t>of entry and residence of third-country nationals in the framework of an intra-corporate transfer)</a:t>
            </a:r>
          </a:p>
          <a:p>
            <a:pPr lvl="2">
              <a:buFont typeface="Arial" pitchFamily="34" charset="0"/>
              <a:buChar char="•"/>
            </a:pPr>
            <a:r>
              <a:rPr lang="en-GB" dirty="0"/>
              <a:t>Directive (EU) 2016/801 </a:t>
            </a:r>
            <a:r>
              <a:rPr lang="en-GB" dirty="0" smtClean="0"/>
              <a:t>(conditions </a:t>
            </a:r>
            <a:r>
              <a:rPr lang="en-GB" dirty="0"/>
              <a:t>of entry and residence of third-country nationals for the purposes of research, studies, training, voluntary service, pupil exchange schemes or educational projects and au </a:t>
            </a:r>
            <a:r>
              <a:rPr lang="en-GB" dirty="0" smtClean="0"/>
              <a:t>pairing)</a:t>
            </a:r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58516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39552" y="1341438"/>
            <a:ext cx="8136904" cy="1079500"/>
          </a:xfrm>
        </p:spPr>
        <p:txBody>
          <a:bodyPr/>
          <a:lstStyle/>
          <a:p>
            <a:pPr marL="0" eaLnBrk="1" hangingPunct="1"/>
            <a:r>
              <a:rPr lang="en-GB" altLang="en-US" dirty="0" smtClean="0"/>
              <a:t>Some key points of the EU regulation 1260/2013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2565400"/>
            <a:ext cx="8229600" cy="3023840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Art</a:t>
            </a:r>
            <a:r>
              <a:rPr lang="en-GB" altLang="en-US" dirty="0"/>
              <a:t>. 3: consistency of definition between population and vital events, at national and regional level</a:t>
            </a:r>
          </a:p>
          <a:p>
            <a:pPr eaLnBrk="1" hangingPunct="1"/>
            <a:r>
              <a:rPr lang="en-GB" altLang="en-US" dirty="0"/>
              <a:t>Art. 9: consistency </a:t>
            </a:r>
            <a:r>
              <a:rPr lang="en-GB" altLang="en-US" dirty="0" smtClean="0"/>
              <a:t>with migration </a:t>
            </a:r>
            <a:r>
              <a:rPr lang="en-GB" altLang="en-US" dirty="0"/>
              <a:t>data </a:t>
            </a:r>
            <a:r>
              <a:rPr lang="en-GB" altLang="en-US" dirty="0" smtClean="0"/>
              <a:t>(flows and stocks) from regulation 862/2007</a:t>
            </a:r>
            <a:endParaRPr lang="en-GB" altLang="en-US" dirty="0"/>
          </a:p>
          <a:p>
            <a:pPr eaLnBrk="1" hangingPunct="1"/>
            <a:r>
              <a:rPr lang="en-GB" altLang="en-US" dirty="0"/>
              <a:t>Art. 4: specific data collection for Qualified Majority Voting </a:t>
            </a:r>
            <a:r>
              <a:rPr lang="en-GB" altLang="en-US" dirty="0" smtClean="0"/>
              <a:t>purposes (MSs only)</a:t>
            </a:r>
            <a:endParaRPr lang="en-GB" altLang="en-US" dirty="0"/>
          </a:p>
          <a:p>
            <a:pPr eaLnBrk="1" hangingPunct="1">
              <a:buFontTx/>
              <a:buChar char="•"/>
            </a:pPr>
            <a:endParaRPr lang="en-GB" altLang="en-US" dirty="0" smtClean="0"/>
          </a:p>
          <a:p>
            <a:pPr eaLnBrk="1" hangingPunct="1">
              <a:buFontTx/>
              <a:buChar char="•"/>
            </a:pP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76112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79388" y="1268413"/>
            <a:ext cx="8964612" cy="1008459"/>
          </a:xfrm>
        </p:spPr>
        <p:txBody>
          <a:bodyPr/>
          <a:lstStyle/>
          <a:p>
            <a:pPr algn="ctr" eaLnBrk="1" hangingPunct="1"/>
            <a:r>
              <a:rPr lang="en-GB" altLang="de-DE" u="sng" dirty="0" err="1" smtClean="0">
                <a:solidFill>
                  <a:srgbClr val="FF0000"/>
                </a:solidFill>
              </a:rPr>
              <a:t>DEMO</a:t>
            </a:r>
            <a:r>
              <a:rPr lang="en-GB" altLang="de-DE" dirty="0" err="1" smtClean="0"/>
              <a:t>graphic</a:t>
            </a:r>
            <a:r>
              <a:rPr lang="en-GB" altLang="de-DE" dirty="0" smtClean="0"/>
              <a:t> </a:t>
            </a:r>
            <a:r>
              <a:rPr lang="en-GB" altLang="de-DE" u="sng" dirty="0" err="1" smtClean="0">
                <a:solidFill>
                  <a:srgbClr val="FF0000"/>
                </a:solidFill>
              </a:rPr>
              <a:t>BAL</a:t>
            </a:r>
            <a:r>
              <a:rPr lang="en-GB" altLang="de-DE" dirty="0" err="1" smtClean="0"/>
              <a:t>ance</a:t>
            </a:r>
            <a:r>
              <a:rPr lang="en-GB" altLang="de-DE" dirty="0" smtClean="0"/>
              <a:t> Data Collection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395536" y="2276872"/>
            <a:ext cx="8496944" cy="4248472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GB" altLang="de-DE" sz="2200" dirty="0" smtClean="0"/>
              <a:t>Very basic information on population change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Content:</a:t>
            </a:r>
          </a:p>
          <a:p>
            <a:pPr lvl="1" eaLnBrk="1" hangingPunct="1"/>
            <a:r>
              <a:rPr lang="en-GB" altLang="de-DE" sz="1800" dirty="0" smtClean="0"/>
              <a:t>Total population size</a:t>
            </a:r>
          </a:p>
          <a:p>
            <a:pPr lvl="1" eaLnBrk="1" hangingPunct="1"/>
            <a:r>
              <a:rPr lang="en-GB" altLang="de-DE" sz="1800" dirty="0" smtClean="0"/>
              <a:t>Vital events</a:t>
            </a:r>
          </a:p>
          <a:p>
            <a:pPr lvl="1" eaLnBrk="1" hangingPunct="1"/>
            <a:r>
              <a:rPr lang="en-GB" altLang="de-DE" sz="1800" dirty="0" smtClean="0"/>
              <a:t>Migration flows ('national' definition)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Number of tables: 1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Frequency: annual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Deadline: 6 months from the end of the reference year</a:t>
            </a:r>
          </a:p>
          <a:p>
            <a:pPr lvl="0">
              <a:buFontTx/>
              <a:buChar char="•"/>
            </a:pPr>
            <a:r>
              <a:rPr lang="en-GB" altLang="de-DE" sz="2200" dirty="0" smtClean="0"/>
              <a:t>Data transmission: </a:t>
            </a:r>
            <a:r>
              <a:rPr lang="en-GB" sz="2200" dirty="0" err="1"/>
              <a:t>eDAMIS</a:t>
            </a:r>
            <a:r>
              <a:rPr lang="en-GB" sz="2200" dirty="0"/>
              <a:t> </a:t>
            </a:r>
            <a:endParaRPr lang="en-GB" sz="2200" dirty="0" smtClean="0"/>
          </a:p>
          <a:p>
            <a:pPr marL="0" lvl="0" indent="0">
              <a:buNone/>
            </a:pPr>
            <a:r>
              <a:rPr lang="en-GB" sz="2200" dirty="0"/>
              <a:t>	</a:t>
            </a:r>
            <a:r>
              <a:rPr lang="en-GB" sz="2200" dirty="0" smtClean="0"/>
              <a:t>data: DEMOMIGR_DEMOBAL_A</a:t>
            </a:r>
            <a:endParaRPr lang="en-GB" sz="2200" dirty="0"/>
          </a:p>
          <a:p>
            <a:pPr marL="0" lvl="0" indent="0">
              <a:buNone/>
            </a:pPr>
            <a:r>
              <a:rPr lang="en-GB" sz="2200" dirty="0" smtClean="0"/>
              <a:t>	metadata: </a:t>
            </a:r>
            <a:r>
              <a:rPr lang="it-IT" sz="2200" dirty="0"/>
              <a:t>DEMOMIGR_BALESMS_A</a:t>
            </a:r>
            <a:endParaRPr lang="en-GB" sz="2200" dirty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60712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5496" y="1340768"/>
            <a:ext cx="9001000" cy="936625"/>
          </a:xfrm>
        </p:spPr>
        <p:txBody>
          <a:bodyPr/>
          <a:lstStyle/>
          <a:p>
            <a:pPr indent="0" eaLnBrk="1" hangingPunct="1"/>
            <a:r>
              <a:rPr lang="en-GB" altLang="de-DE" u="sng" dirty="0" smtClean="0">
                <a:solidFill>
                  <a:srgbClr val="FF0000"/>
                </a:solidFill>
              </a:rPr>
              <a:t>U</a:t>
            </a:r>
            <a:r>
              <a:rPr lang="en-GB" altLang="de-DE" dirty="0" smtClean="0"/>
              <a:t>sually </a:t>
            </a:r>
            <a:r>
              <a:rPr lang="en-GB" altLang="de-DE" u="sng" dirty="0" err="1" smtClean="0">
                <a:solidFill>
                  <a:srgbClr val="FF0000"/>
                </a:solidFill>
              </a:rPr>
              <a:t>RES</a:t>
            </a:r>
            <a:r>
              <a:rPr lang="en-GB" altLang="de-DE" dirty="0" err="1" smtClean="0"/>
              <a:t>ident</a:t>
            </a:r>
            <a:r>
              <a:rPr lang="en-GB" altLang="de-DE" dirty="0" smtClean="0"/>
              <a:t> </a:t>
            </a:r>
            <a:r>
              <a:rPr lang="en-GB" altLang="de-DE" u="sng" dirty="0" err="1" smtClean="0">
                <a:solidFill>
                  <a:srgbClr val="FF0000"/>
                </a:solidFill>
              </a:rPr>
              <a:t>POP</a:t>
            </a:r>
            <a:r>
              <a:rPr lang="en-GB" altLang="de-DE" dirty="0" err="1" smtClean="0"/>
              <a:t>ulation</a:t>
            </a:r>
            <a:r>
              <a:rPr lang="en-GB" altLang="de-DE" dirty="0" smtClean="0"/>
              <a:t> Data Collection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363272" cy="432048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GB" altLang="de-DE" sz="2200" dirty="0" smtClean="0"/>
              <a:t>Used for specific Union purposes (QMV)</a:t>
            </a:r>
          </a:p>
          <a:p>
            <a:pPr eaLnBrk="1" hangingPunct="1">
              <a:buFontTx/>
              <a:buChar char="•"/>
            </a:pPr>
            <a:r>
              <a:rPr lang="en-GB" altLang="de-DE" sz="2200" u="sng" dirty="0"/>
              <a:t>A</a:t>
            </a:r>
            <a:r>
              <a:rPr lang="en-GB" altLang="de-DE" sz="2200" u="sng" dirty="0" smtClean="0"/>
              <a:t>sked only to the EU Member States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Content:</a:t>
            </a:r>
          </a:p>
          <a:p>
            <a:pPr lvl="1" eaLnBrk="1" hangingPunct="1"/>
            <a:r>
              <a:rPr lang="en-GB" altLang="de-DE" sz="1800" dirty="0" smtClean="0"/>
              <a:t>Total usually resident population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Number of tables: 1 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Frequency</a:t>
            </a:r>
            <a:r>
              <a:rPr lang="en-GB" altLang="de-DE" sz="2200" dirty="0"/>
              <a:t>: annual</a:t>
            </a:r>
          </a:p>
          <a:p>
            <a:pPr>
              <a:buFontTx/>
              <a:buChar char="•"/>
            </a:pPr>
            <a:r>
              <a:rPr lang="en-GB" altLang="de-DE" sz="2200" dirty="0"/>
              <a:t>Deadline: </a:t>
            </a:r>
            <a:r>
              <a:rPr lang="en-GB" altLang="de-DE" sz="2200" dirty="0" smtClean="0"/>
              <a:t>8 </a:t>
            </a:r>
            <a:r>
              <a:rPr lang="en-GB" altLang="de-DE" sz="2200" dirty="0"/>
              <a:t>months from the end of the reference year</a:t>
            </a:r>
          </a:p>
          <a:p>
            <a:pPr lvl="0">
              <a:buFontTx/>
              <a:buChar char="•"/>
            </a:pPr>
            <a:r>
              <a:rPr lang="en-GB" altLang="de-DE" sz="2200" dirty="0" smtClean="0"/>
              <a:t>Data </a:t>
            </a:r>
            <a:r>
              <a:rPr lang="en-GB" altLang="de-DE" sz="2200" dirty="0"/>
              <a:t>transmission: </a:t>
            </a:r>
            <a:r>
              <a:rPr lang="en-GB" sz="2200" dirty="0" err="1"/>
              <a:t>eDAMIS</a:t>
            </a:r>
            <a:r>
              <a:rPr lang="en-GB" sz="2200" dirty="0"/>
              <a:t> </a:t>
            </a:r>
          </a:p>
          <a:p>
            <a:pPr marL="0" lvl="0" indent="0">
              <a:buNone/>
            </a:pPr>
            <a:r>
              <a:rPr lang="en-GB" sz="2200" dirty="0"/>
              <a:t>	data: </a:t>
            </a:r>
            <a:r>
              <a:rPr lang="en-GB" sz="2200" dirty="0" smtClean="0"/>
              <a:t>DEMOMIGR_URESPOP_A</a:t>
            </a:r>
            <a:endParaRPr lang="en-GB" sz="2200" dirty="0"/>
          </a:p>
          <a:p>
            <a:pPr marL="0" lvl="0" indent="0">
              <a:buNone/>
            </a:pPr>
            <a:r>
              <a:rPr lang="en-GB" sz="2200" dirty="0"/>
              <a:t>	metadata: </a:t>
            </a:r>
            <a:r>
              <a:rPr lang="it-IT" sz="2200" dirty="0" smtClean="0"/>
              <a:t>DEMOMIGR_URESSMS_A</a:t>
            </a:r>
            <a:endParaRPr lang="en-GB" sz="2200" dirty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180411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68313" y="1268760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de-DE" u="sng" dirty="0" err="1" smtClean="0">
                <a:solidFill>
                  <a:srgbClr val="FF0000"/>
                </a:solidFill>
              </a:rPr>
              <a:t>NOWCAST</a:t>
            </a:r>
            <a:r>
              <a:rPr lang="en-GB" altLang="de-DE" dirty="0" err="1" smtClean="0"/>
              <a:t>ing</a:t>
            </a:r>
            <a:r>
              <a:rPr lang="en-GB" altLang="de-DE" dirty="0" smtClean="0"/>
              <a:t> Data Collection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95536" y="2276872"/>
            <a:ext cx="8435280" cy="450912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GB" altLang="de-DE" sz="2200" dirty="0" smtClean="0"/>
              <a:t>Input to the forecast of the population at the end of the </a:t>
            </a:r>
            <a:r>
              <a:rPr lang="en-GB" altLang="de-DE" sz="2200" u="sng" dirty="0" smtClean="0"/>
              <a:t>current</a:t>
            </a:r>
            <a:r>
              <a:rPr lang="en-GB" altLang="de-DE" sz="2200" dirty="0" smtClean="0"/>
              <a:t> year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Content:</a:t>
            </a:r>
          </a:p>
          <a:p>
            <a:pPr lvl="1" eaLnBrk="1" hangingPunct="1"/>
            <a:r>
              <a:rPr lang="en-GB" altLang="de-DE" sz="1800" dirty="0" smtClean="0"/>
              <a:t>Vital events by month of occurrence</a:t>
            </a:r>
          </a:p>
          <a:p>
            <a:pPr lvl="1" eaLnBrk="1" hangingPunct="1"/>
            <a:r>
              <a:rPr lang="en-GB" altLang="de-DE" sz="1800" dirty="0" smtClean="0"/>
              <a:t>Migration flows by month of occurrence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Number of tables: 1</a:t>
            </a:r>
          </a:p>
          <a:p>
            <a:pPr eaLnBrk="1" hangingPunct="1">
              <a:buFontTx/>
              <a:buChar char="•"/>
            </a:pPr>
            <a:r>
              <a:rPr lang="en-GB" altLang="de-DE" sz="2200" dirty="0" smtClean="0"/>
              <a:t>Frequency</a:t>
            </a:r>
            <a:r>
              <a:rPr lang="en-GB" altLang="de-DE" sz="2200" dirty="0"/>
              <a:t>: annual</a:t>
            </a:r>
          </a:p>
          <a:p>
            <a:pPr>
              <a:buFontTx/>
              <a:buChar char="•"/>
            </a:pPr>
            <a:r>
              <a:rPr lang="en-GB" altLang="de-DE" sz="2200" dirty="0"/>
              <a:t>Deadline: </a:t>
            </a:r>
            <a:r>
              <a:rPr lang="en-GB" altLang="de-DE" sz="2200" dirty="0" smtClean="0"/>
              <a:t>1 month before </a:t>
            </a:r>
            <a:r>
              <a:rPr lang="en-GB" altLang="de-DE" sz="2200" dirty="0"/>
              <a:t>the end of the reference year</a:t>
            </a:r>
          </a:p>
          <a:p>
            <a:pPr lvl="0">
              <a:buFontTx/>
              <a:buChar char="•"/>
            </a:pPr>
            <a:r>
              <a:rPr lang="en-GB" altLang="de-DE" sz="2200" dirty="0" smtClean="0"/>
              <a:t>Data </a:t>
            </a:r>
            <a:r>
              <a:rPr lang="en-GB" altLang="de-DE" sz="2200" dirty="0"/>
              <a:t>transmission: </a:t>
            </a:r>
            <a:r>
              <a:rPr lang="en-GB" sz="2200" dirty="0" err="1"/>
              <a:t>eDAMIS</a:t>
            </a:r>
            <a:r>
              <a:rPr lang="en-GB" sz="2200" dirty="0"/>
              <a:t> </a:t>
            </a:r>
          </a:p>
          <a:p>
            <a:pPr marL="0" lvl="0" indent="0">
              <a:buNone/>
            </a:pPr>
            <a:r>
              <a:rPr lang="en-GB" sz="2200" dirty="0"/>
              <a:t>	data: </a:t>
            </a:r>
            <a:r>
              <a:rPr lang="en-GB" sz="2200" dirty="0" smtClean="0"/>
              <a:t>DEMOMIGR_NOWCAST_A</a:t>
            </a:r>
            <a:endParaRPr lang="en-GB" sz="2200" dirty="0"/>
          </a:p>
          <a:p>
            <a:pPr marL="0" lvl="0" indent="0">
              <a:buNone/>
            </a:pPr>
            <a:r>
              <a:rPr lang="en-GB" sz="2200" dirty="0"/>
              <a:t>	</a:t>
            </a:r>
            <a:r>
              <a:rPr lang="en-GB" sz="2200" dirty="0" smtClean="0"/>
              <a:t>no metadata</a:t>
            </a:r>
            <a:endParaRPr lang="en-GB" sz="2200" dirty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  <a:p>
            <a:pPr eaLnBrk="1" hangingPunct="1">
              <a:buFontTx/>
              <a:buChar char="•"/>
            </a:pPr>
            <a:endParaRPr lang="en-GB" alt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115899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Estat-Yellow</Template>
  <TotalTime>1204</TotalTime>
  <Words>1210</Words>
  <Application>Microsoft Office PowerPoint</Application>
  <PresentationFormat>On-screen Show (4:3)</PresentationFormat>
  <Paragraphs>184</Paragraphs>
  <Slides>18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Estat_blue_EN</vt:lpstr>
      <vt:lpstr>Population and migration statistics</vt:lpstr>
      <vt:lpstr>Unit F2: Population and Migration </vt:lpstr>
      <vt:lpstr>Legal Framework (1/3)</vt:lpstr>
      <vt:lpstr>Legal Framework (2/3)</vt:lpstr>
      <vt:lpstr>Legal Framework (3/3)</vt:lpstr>
      <vt:lpstr>Some key points of the EU regulation 1260/2013</vt:lpstr>
      <vt:lpstr>DEMOgraphic BALance Data Collection</vt:lpstr>
      <vt:lpstr>Usually RESident POPulation Data Collection</vt:lpstr>
      <vt:lpstr>NOWCASTing Data Collection</vt:lpstr>
      <vt:lpstr>UNIfied DEMOgraphic Data Collection</vt:lpstr>
      <vt:lpstr>UNIDEMO (cont.)</vt:lpstr>
      <vt:lpstr>UNIDEMO (cont.)</vt:lpstr>
      <vt:lpstr>EU programme for population and housing censuses (cont.)</vt:lpstr>
      <vt:lpstr>EU programme for population and housing censuses  (cont.)</vt:lpstr>
      <vt:lpstr>Asylum</vt:lpstr>
      <vt:lpstr>Residence Permits</vt:lpstr>
      <vt:lpstr>Enforcement of Immigration Legislation</vt:lpstr>
      <vt:lpstr>Slide 18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Migration and Asylum</dc:title>
  <dc:creator>sartofa</dc:creator>
  <cp:lastModifiedBy>Petrika Jorgji</cp:lastModifiedBy>
  <cp:revision>101</cp:revision>
  <cp:lastPrinted>2012-11-15T14:22:22Z</cp:lastPrinted>
  <dcterms:created xsi:type="dcterms:W3CDTF">2012-07-04T09:40:08Z</dcterms:created>
  <dcterms:modified xsi:type="dcterms:W3CDTF">2019-02-20T16:50:02Z</dcterms:modified>
</cp:coreProperties>
</file>