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handoutMasterIdLst>
    <p:handoutMasterId r:id="rId12"/>
  </p:handoutMasterIdLst>
  <p:sldIdLst>
    <p:sldId id="261" r:id="rId6"/>
    <p:sldId id="262" r:id="rId7"/>
    <p:sldId id="282" r:id="rId8"/>
    <p:sldId id="283" r:id="rId9"/>
    <p:sldId id="284" r:id="rId10"/>
  </p:sldIdLst>
  <p:sldSz cx="9144000" cy="6858000" type="screen4x3"/>
  <p:notesSz cx="6810375" cy="99425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5494"/>
    <a:srgbClr val="133176"/>
    <a:srgbClr val="FFD624"/>
    <a:srgbClr val="3166CF"/>
    <a:srgbClr val="3E6FD2"/>
    <a:srgbClr val="2D5EC1"/>
    <a:srgbClr val="BDDE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42" autoAdjust="0"/>
  </p:normalViewPr>
  <p:slideViewPr>
    <p:cSldViewPr showGuides="1"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88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88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9AE9C2-957E-4966-9576-B839B0C012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2145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88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0" y="4722416"/>
            <a:ext cx="5448936" cy="447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88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EE333-4375-46A0-8D7E-4185E8642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135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E463619-65F9-45C4-AF25-8FF1A9A2EF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448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8BF8726E-3E1E-4DC5-8626-D7C557F529D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756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20A19D2-198C-46A9-8933-A564E99A27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433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155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6B85E45-23BC-468C-9535-994D0B90F7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123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69C6614-AAF8-4FED-9D22-5E1345D7BC4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9966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7A1D0364-FEF8-4A4F-A933-65BC324589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4821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4AF57362-426B-4D31-A60F-1C5B8DF7F8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9982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E61EAB17-2512-46E7-AA88-D53CCF2DCA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7266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1195FAD-6DC1-4042-9A95-4AEBA22011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4983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CB16CAC-B683-4EF4-B241-D5A81D8F68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4738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dirty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13317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F313E5-6C32-4CCC-A291-B01EDBC05B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051720" y="1628800"/>
            <a:ext cx="7092280" cy="2089150"/>
          </a:xfrm>
        </p:spPr>
        <p:txBody>
          <a:bodyPr/>
          <a:lstStyle/>
          <a:p>
            <a:r>
              <a:rPr lang="en-GB" sz="3200" dirty="0" smtClean="0"/>
              <a:t>Foreign Direct Investments </a:t>
            </a:r>
            <a:r>
              <a:rPr lang="en-GB" sz="3200" dirty="0"/>
              <a:t>and International </a:t>
            </a:r>
            <a:r>
              <a:rPr lang="en-GB" sz="3200" dirty="0" smtClean="0"/>
              <a:t>Trade </a:t>
            </a:r>
            <a:r>
              <a:rPr lang="en-GB" sz="3200" dirty="0"/>
              <a:t>in </a:t>
            </a:r>
            <a:r>
              <a:rPr lang="en-GB" sz="3200" dirty="0" smtClean="0"/>
              <a:t>Services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79513" y="4653136"/>
            <a:ext cx="8568952" cy="1512168"/>
          </a:xfrm>
        </p:spPr>
        <p:txBody>
          <a:bodyPr/>
          <a:lstStyle/>
          <a:p>
            <a:r>
              <a:rPr lang="de-DE" sz="1600" dirty="0" smtClean="0"/>
              <a:t>European Commission</a:t>
            </a:r>
          </a:p>
          <a:p>
            <a:r>
              <a:rPr lang="de-DE" sz="1600" dirty="0" err="1" smtClean="0"/>
              <a:t>Eurostat</a:t>
            </a:r>
            <a:endParaRPr lang="de-DE" sz="1600" dirty="0" smtClean="0"/>
          </a:p>
          <a:p>
            <a:r>
              <a:rPr lang="de-DE" sz="1600" dirty="0" smtClean="0"/>
              <a:t>Unit G6: Trade in Services; </a:t>
            </a:r>
            <a:r>
              <a:rPr lang="de-DE" sz="1600" dirty="0" err="1" smtClean="0"/>
              <a:t>Globalisation</a:t>
            </a:r>
            <a:r>
              <a:rPr lang="de-DE" sz="1600" dirty="0" smtClean="0"/>
              <a:t> </a:t>
            </a:r>
            <a:endParaRPr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79512" y="1196753"/>
            <a:ext cx="8856984" cy="504056"/>
          </a:xfrm>
        </p:spPr>
        <p:txBody>
          <a:bodyPr/>
          <a:lstStyle/>
          <a:p>
            <a:pPr algn="ctr"/>
            <a:r>
              <a:rPr lang="en-GB" dirty="0" smtClean="0"/>
              <a:t>Legal basis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60851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GB" sz="2000" b="1" dirty="0" smtClean="0"/>
              <a:t>Basic </a:t>
            </a:r>
            <a:r>
              <a:rPr lang="en-GB" sz="2000" b="1" dirty="0"/>
              <a:t>legal act: </a:t>
            </a:r>
            <a:endParaRPr lang="en-GB" sz="2000" b="1" dirty="0" smtClean="0"/>
          </a:p>
          <a:p>
            <a:pPr marL="400050" lvl="1" indent="0" algn="just">
              <a:buNone/>
            </a:pPr>
            <a:r>
              <a:rPr lang="en-GB" u="sng" dirty="0">
                <a:ea typeface="+mn-ea"/>
                <a:cs typeface="+mn-cs"/>
              </a:rPr>
              <a:t>Regulation (EC) No 184/2005 </a:t>
            </a:r>
            <a:r>
              <a:rPr lang="en-GB" sz="1800" b="1" dirty="0"/>
              <a:t>of the European Parliament and of the Council of 12 January 2005 on Community statistics concerning balance of payments, international trade in services and foreign direct investment. </a:t>
            </a:r>
            <a:endParaRPr lang="en-GB" sz="1800" b="1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2000" b="1" u="sng" dirty="0" smtClean="0"/>
              <a:t>Commission </a:t>
            </a:r>
            <a:r>
              <a:rPr lang="en-GB" sz="2000" b="1" u="sng" dirty="0"/>
              <a:t>Regulation (EU) no 555/2012 </a:t>
            </a:r>
            <a:r>
              <a:rPr lang="en-GB" sz="2000" b="1" dirty="0"/>
              <a:t>– </a:t>
            </a:r>
            <a:r>
              <a:rPr lang="en-GB" sz="1800" b="1" dirty="0"/>
              <a:t>amending Regulation (EC) No 184/2005, as regards the update of data requirements and </a:t>
            </a:r>
            <a:r>
              <a:rPr lang="en-GB" sz="1800" b="1" dirty="0" smtClean="0"/>
              <a:t>definitions, in </a:t>
            </a:r>
            <a:r>
              <a:rPr lang="en-GB" sz="1800" b="1" dirty="0"/>
              <a:t>accordance to the new international Manuals (BPM6 and BD4</a:t>
            </a:r>
            <a:r>
              <a:rPr lang="en-GB" sz="1800" b="1" dirty="0" smtClean="0"/>
              <a:t>).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GB" sz="1800" b="1" u="sng" dirty="0"/>
              <a:t>Regulation (</a:t>
            </a:r>
            <a:r>
              <a:rPr lang="en-GB" sz="1800" b="1" u="sng" dirty="0" smtClean="0"/>
              <a:t>EU) </a:t>
            </a:r>
            <a:r>
              <a:rPr lang="en-GB" sz="1800" b="1" u="sng" dirty="0"/>
              <a:t>No </a:t>
            </a:r>
            <a:r>
              <a:rPr lang="en-GB" sz="1800" b="1" u="sng" dirty="0" smtClean="0"/>
              <a:t>2016/1013 </a:t>
            </a:r>
            <a:r>
              <a:rPr lang="en-GB" sz="1800" b="1" dirty="0" smtClean="0"/>
              <a:t>of the European Parliament and of the Council of </a:t>
            </a:r>
            <a:r>
              <a:rPr lang="en-GB" sz="1800" b="1" dirty="0"/>
              <a:t>8 June </a:t>
            </a:r>
            <a:r>
              <a:rPr lang="en-GB" sz="1800" b="1" dirty="0" smtClean="0"/>
              <a:t>2016, </a:t>
            </a:r>
            <a:r>
              <a:rPr lang="en-GB" sz="1800" b="1" dirty="0"/>
              <a:t>amending Regulation (EC) No 184/2005 on Community statistics concerning balance of payments, international trade in services and foreign direct </a:t>
            </a:r>
            <a:r>
              <a:rPr lang="en-GB" sz="1800" b="1" dirty="0" smtClean="0"/>
              <a:t>investment </a:t>
            </a:r>
            <a:endParaRPr lang="en-GB" sz="1800" b="1" dirty="0"/>
          </a:p>
          <a:p>
            <a:pPr marL="0" indent="0">
              <a:buNone/>
            </a:pPr>
            <a:endParaRPr lang="en-GB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1520" y="2348880"/>
            <a:ext cx="8640960" cy="439248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b="1" dirty="0" smtClean="0"/>
              <a:t>Deadline for data reporting: </a:t>
            </a:r>
            <a:r>
              <a:rPr lang="en-GB" b="1" dirty="0"/>
              <a:t>T + 9 months </a:t>
            </a: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b="1" dirty="0"/>
              <a:t>Periodicity: Annual </a:t>
            </a: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b="1" dirty="0"/>
              <a:t>First reference period: </a:t>
            </a:r>
            <a:r>
              <a:rPr lang="en-GB" b="1" dirty="0" smtClean="0"/>
              <a:t>2013</a:t>
            </a:r>
          </a:p>
          <a:p>
            <a:pPr marL="342900" lvl="1" indent="-342900">
              <a:buFont typeface="Wingdings" panose="05000000000000000000" pitchFamily="2" charset="2"/>
              <a:buChar char="§"/>
            </a:pPr>
            <a:r>
              <a:rPr lang="en-GB" sz="2400" dirty="0">
                <a:ea typeface="+mn-ea"/>
                <a:cs typeface="+mn-cs"/>
              </a:rPr>
              <a:t>First data delivery: by September 2014 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b="1" dirty="0" smtClean="0"/>
              <a:t>Geographical breakdown: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GEO Level 6 </a:t>
            </a:r>
            <a:r>
              <a:rPr lang="en-GB" dirty="0" smtClean="0">
                <a:sym typeface="Wingdings" panose="05000000000000000000" pitchFamily="2" charset="2"/>
              </a:rPr>
              <a:t> Total Services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 dirty="0" smtClean="0">
                <a:sym typeface="Wingdings" panose="05000000000000000000" pitchFamily="2" charset="2"/>
              </a:rPr>
              <a:t>GEO Level 5  95 EBOPS 2010 items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ym typeface="Wingdings" panose="05000000000000000000" pitchFamily="2" charset="2"/>
              </a:rPr>
              <a:t>GEO Level 3  EBOPS 2010 item: </a:t>
            </a:r>
            <a:r>
              <a:rPr lang="en-GB" dirty="0"/>
              <a:t>Financial intermediation service indirectly measured (FISIM) </a:t>
            </a:r>
            <a:r>
              <a:rPr lang="en-GB" dirty="0">
                <a:sym typeface="Wingdings" panose="05000000000000000000" pitchFamily="2" charset="2"/>
              </a:rPr>
              <a:t>  </a:t>
            </a:r>
            <a:r>
              <a:rPr lang="en-GB" dirty="0"/>
              <a:t> 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International Trade in Services</a:t>
            </a:r>
            <a:br>
              <a:rPr lang="en-GB" dirty="0" smtClean="0"/>
            </a:br>
            <a:r>
              <a:rPr lang="en-GB" dirty="0" smtClean="0"/>
              <a:t>Data requirements</a:t>
            </a:r>
          </a:p>
        </p:txBody>
      </p:sp>
    </p:spTree>
    <p:extLst>
      <p:ext uri="{BB962C8B-B14F-4D97-AF65-F5344CB8AC3E}">
        <p14:creationId xmlns:p14="http://schemas.microsoft.com/office/powerpoint/2010/main" xmlns="" val="179551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712968" cy="576585"/>
          </a:xfrm>
        </p:spPr>
        <p:txBody>
          <a:bodyPr/>
          <a:lstStyle/>
          <a:p>
            <a:r>
              <a:rPr lang="en-GB" dirty="0"/>
              <a:t>Foreign direct investment </a:t>
            </a:r>
            <a:r>
              <a:rPr lang="en-GB" dirty="0" smtClean="0"/>
              <a:t>– </a:t>
            </a:r>
            <a:r>
              <a:rPr lang="en-GB" sz="2400" dirty="0" smtClean="0"/>
              <a:t>flows/income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729" y="1992220"/>
            <a:ext cx="8229600" cy="4533124"/>
          </a:xfrm>
        </p:spPr>
        <p:txBody>
          <a:bodyPr/>
          <a:lstStyle/>
          <a:p>
            <a:r>
              <a:rPr lang="en-US" sz="2000" b="1" dirty="0" smtClean="0"/>
              <a:t>Data </a:t>
            </a:r>
            <a:r>
              <a:rPr lang="en-US" sz="2000" b="1" dirty="0"/>
              <a:t>requested at T+9 </a:t>
            </a:r>
            <a:r>
              <a:rPr lang="en-US" sz="2000" b="1" dirty="0" smtClean="0"/>
              <a:t>months – geo. breakdown</a:t>
            </a:r>
            <a:r>
              <a:rPr lang="en-US" b="1" dirty="0" smtClean="0"/>
              <a:t> </a:t>
            </a:r>
            <a:endParaRPr lang="en-US" dirty="0"/>
          </a:p>
          <a:p>
            <a:pPr lvl="1"/>
            <a:r>
              <a:rPr lang="en-US" sz="1800" b="1" dirty="0" smtClean="0"/>
              <a:t>Inward/outward </a:t>
            </a:r>
            <a:r>
              <a:rPr lang="en-US" sz="1800" b="1" dirty="0"/>
              <a:t>flows and </a:t>
            </a:r>
            <a:r>
              <a:rPr lang="en-US" sz="1800" b="1" dirty="0" smtClean="0"/>
              <a:t>income </a:t>
            </a:r>
            <a:r>
              <a:rPr lang="en-US" sz="1800" b="1" dirty="0"/>
              <a:t>with </a:t>
            </a:r>
            <a:r>
              <a:rPr lang="en-US" sz="1800" b="1" dirty="0" smtClean="0"/>
              <a:t>"Geo 6" level</a:t>
            </a:r>
            <a:endParaRPr lang="en-US" sz="1800" dirty="0"/>
          </a:p>
          <a:p>
            <a:pPr lvl="1"/>
            <a:r>
              <a:rPr lang="en-US" sz="1800" b="1" dirty="0" smtClean="0"/>
              <a:t>Inward/outward </a:t>
            </a:r>
            <a:r>
              <a:rPr lang="en-US" sz="1800" b="1" dirty="0"/>
              <a:t>flows and </a:t>
            </a:r>
            <a:r>
              <a:rPr lang="en-US" sz="1800" b="1" dirty="0" smtClean="0"/>
              <a:t>income </a:t>
            </a:r>
            <a:r>
              <a:rPr lang="en-US" sz="1800" b="1" dirty="0"/>
              <a:t>by instrument with </a:t>
            </a:r>
            <a:r>
              <a:rPr lang="en-US" sz="1800" b="1" dirty="0" smtClean="0"/>
              <a:t>"Geo 5" level</a:t>
            </a:r>
            <a:endParaRPr lang="en-US" sz="1800" dirty="0"/>
          </a:p>
          <a:p>
            <a:pPr lvl="1"/>
            <a:r>
              <a:rPr lang="en-US" sz="1800" b="1" dirty="0" smtClean="0"/>
              <a:t>Data </a:t>
            </a:r>
            <a:r>
              <a:rPr lang="en-US" sz="1800" b="1" dirty="0"/>
              <a:t>for all resident units and, of which, for resident </a:t>
            </a:r>
            <a:r>
              <a:rPr lang="en-US" sz="1800" b="1" dirty="0" smtClean="0"/>
              <a:t>SPEs</a:t>
            </a:r>
          </a:p>
          <a:p>
            <a:pPr marL="457200" lvl="1" indent="0">
              <a:buNone/>
            </a:pPr>
            <a:endParaRPr lang="en-US" sz="1800" dirty="0"/>
          </a:p>
          <a:p>
            <a:r>
              <a:rPr lang="en-US" sz="2000" b="1" dirty="0" smtClean="0"/>
              <a:t>Data </a:t>
            </a:r>
            <a:r>
              <a:rPr lang="en-US" sz="2000" b="1" dirty="0"/>
              <a:t>requested at T+21 months – activity breakdown </a:t>
            </a:r>
            <a:endParaRPr lang="en-US" sz="2000" dirty="0"/>
          </a:p>
          <a:p>
            <a:pPr lvl="1"/>
            <a:r>
              <a:rPr lang="en-US" sz="1800" b="1" dirty="0" smtClean="0"/>
              <a:t>(Net) Inward and outward </a:t>
            </a:r>
            <a:r>
              <a:rPr lang="en-US" sz="1800" b="1" dirty="0"/>
              <a:t>flows and </a:t>
            </a:r>
            <a:r>
              <a:rPr lang="en-US" sz="1800" b="1" dirty="0" smtClean="0"/>
              <a:t>income by activity</a:t>
            </a:r>
            <a:endParaRPr lang="en-US" sz="1800" dirty="0"/>
          </a:p>
          <a:p>
            <a:pPr lvl="1"/>
            <a:r>
              <a:rPr lang="en-US" sz="1800" b="1" dirty="0" smtClean="0"/>
              <a:t>Two </a:t>
            </a:r>
            <a:r>
              <a:rPr lang="en-US" sz="1800" b="1" dirty="0"/>
              <a:t>combinations of NACE activity and geo </a:t>
            </a:r>
            <a:r>
              <a:rPr lang="en-US" sz="1800" b="1" dirty="0" smtClean="0"/>
              <a:t>breakdown</a:t>
            </a:r>
            <a:endParaRPr lang="en-US" sz="1800" dirty="0"/>
          </a:p>
          <a:p>
            <a:pPr lvl="1"/>
            <a:r>
              <a:rPr lang="en-US" sz="1800" b="1" dirty="0" smtClean="0"/>
              <a:t>NACE </a:t>
            </a:r>
            <a:r>
              <a:rPr lang="en-US" sz="1800" b="1" dirty="0"/>
              <a:t>breakdowns: Level 1 (18) and Level 2 (76) </a:t>
            </a:r>
            <a:endParaRPr lang="en-US" sz="1800" dirty="0"/>
          </a:p>
          <a:p>
            <a:pPr lvl="1"/>
            <a:r>
              <a:rPr lang="en-US" sz="1800" b="1" dirty="0" smtClean="0"/>
              <a:t>Data </a:t>
            </a:r>
            <a:r>
              <a:rPr lang="en-US" sz="1800" b="1" dirty="0"/>
              <a:t>for all resident units and, of which, for resident </a:t>
            </a:r>
            <a:r>
              <a:rPr lang="en-US" sz="1800" b="1" dirty="0" smtClean="0"/>
              <a:t>SPEs</a:t>
            </a:r>
            <a:endParaRPr lang="en-US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53267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504577"/>
          </a:xfrm>
        </p:spPr>
        <p:txBody>
          <a:bodyPr/>
          <a:lstStyle/>
          <a:p>
            <a:r>
              <a:rPr lang="en-GB" dirty="0" smtClean="0"/>
              <a:t>Foreign </a:t>
            </a:r>
            <a:r>
              <a:rPr lang="en-GB" dirty="0"/>
              <a:t>direct investment - positions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19959"/>
          </a:xfrm>
        </p:spPr>
        <p:txBody>
          <a:bodyPr/>
          <a:lstStyle/>
          <a:p>
            <a:r>
              <a:rPr lang="en-US" sz="2000" b="1" dirty="0" smtClean="0"/>
              <a:t>Data </a:t>
            </a:r>
            <a:r>
              <a:rPr lang="en-US" sz="2000" b="1" dirty="0"/>
              <a:t>requested at T+9 </a:t>
            </a:r>
            <a:r>
              <a:rPr lang="en-US" sz="2000" b="1" dirty="0" smtClean="0"/>
              <a:t>months - </a:t>
            </a:r>
            <a:r>
              <a:rPr lang="en-US" sz="2000" b="1" dirty="0"/>
              <a:t>geo. breakdown </a:t>
            </a:r>
            <a:endParaRPr lang="en-US" sz="2000" dirty="0"/>
          </a:p>
          <a:p>
            <a:pPr lvl="1"/>
            <a:r>
              <a:rPr lang="en-US" sz="1800" b="1" dirty="0" smtClean="0"/>
              <a:t>Inward/outward </a:t>
            </a:r>
            <a:r>
              <a:rPr lang="en-US" sz="1800" b="1" dirty="0"/>
              <a:t>positions with </a:t>
            </a:r>
            <a:r>
              <a:rPr lang="en-US" sz="1800" b="1" dirty="0" smtClean="0"/>
              <a:t>"Geo 6" level</a:t>
            </a:r>
            <a:endParaRPr lang="en-US" sz="1800" dirty="0"/>
          </a:p>
          <a:p>
            <a:pPr lvl="1"/>
            <a:r>
              <a:rPr lang="en-US" sz="1800" b="1" dirty="0" smtClean="0"/>
              <a:t>Inward/outward </a:t>
            </a:r>
            <a:r>
              <a:rPr lang="en-US" sz="1800" b="1" dirty="0"/>
              <a:t>positions by instrument with Geo </a:t>
            </a:r>
            <a:r>
              <a:rPr lang="en-US" sz="1800" b="1" dirty="0" smtClean="0"/>
              <a:t>5 level</a:t>
            </a:r>
            <a:endParaRPr lang="en-US" sz="1800" dirty="0"/>
          </a:p>
          <a:p>
            <a:pPr lvl="1"/>
            <a:r>
              <a:rPr lang="en-US" sz="1800" b="1" dirty="0" smtClean="0"/>
              <a:t>Data </a:t>
            </a:r>
            <a:r>
              <a:rPr lang="en-US" sz="1800" b="1" dirty="0"/>
              <a:t>for all resident units and, of which, for resident </a:t>
            </a:r>
            <a:r>
              <a:rPr lang="en-US" sz="1800" b="1" dirty="0" smtClean="0"/>
              <a:t>SPEs</a:t>
            </a:r>
          </a:p>
          <a:p>
            <a:pPr marL="457200" lvl="1" indent="0">
              <a:buNone/>
            </a:pPr>
            <a:endParaRPr lang="en-US" sz="1800" dirty="0"/>
          </a:p>
          <a:p>
            <a:r>
              <a:rPr lang="en-US" sz="2000" b="1" dirty="0" smtClean="0"/>
              <a:t>Data </a:t>
            </a:r>
            <a:r>
              <a:rPr lang="en-US" sz="2000" b="1" dirty="0"/>
              <a:t>requested at T+21 months – activity breakdown </a:t>
            </a:r>
            <a:endParaRPr lang="en-US" sz="2000" dirty="0"/>
          </a:p>
          <a:p>
            <a:pPr lvl="1"/>
            <a:r>
              <a:rPr lang="en-GB" sz="1800" b="1" dirty="0" smtClean="0"/>
              <a:t>(Net) inward and outward positions by activity</a:t>
            </a:r>
            <a:endParaRPr lang="en-GB" sz="1800" dirty="0"/>
          </a:p>
          <a:p>
            <a:pPr lvl="1"/>
            <a:r>
              <a:rPr lang="en-US" sz="1800" b="1" dirty="0" smtClean="0"/>
              <a:t>Two </a:t>
            </a:r>
            <a:r>
              <a:rPr lang="en-US" sz="1800" b="1" dirty="0"/>
              <a:t>combinations of NACE activity and geo </a:t>
            </a:r>
            <a:r>
              <a:rPr lang="en-US" sz="1800" b="1" dirty="0" smtClean="0"/>
              <a:t>breakdown</a:t>
            </a:r>
            <a:endParaRPr lang="en-US" sz="1800" dirty="0"/>
          </a:p>
          <a:p>
            <a:pPr lvl="1"/>
            <a:r>
              <a:rPr lang="en-US" sz="1800" b="1" dirty="0" smtClean="0"/>
              <a:t>NACE </a:t>
            </a:r>
            <a:r>
              <a:rPr lang="en-US" sz="1800" b="1" dirty="0"/>
              <a:t>breakdowns: Level 1 (18) and Level 2 (76) </a:t>
            </a:r>
            <a:endParaRPr lang="en-US" sz="1800" dirty="0"/>
          </a:p>
          <a:p>
            <a:pPr lvl="1"/>
            <a:r>
              <a:rPr lang="en-US" sz="1800" b="1" dirty="0" smtClean="0"/>
              <a:t>Data </a:t>
            </a:r>
            <a:r>
              <a:rPr lang="en-US" sz="1800" b="1" dirty="0"/>
              <a:t>for all resident units and, of which, for resident </a:t>
            </a:r>
            <a:r>
              <a:rPr lang="en-US" sz="1800" b="1" dirty="0" smtClean="0"/>
              <a:t>SPEs</a:t>
            </a:r>
            <a:endParaRPr lang="en-US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775625176"/>
      </p:ext>
    </p:extLst>
  </p:cSld>
  <p:clrMapOvr>
    <a:masterClrMapping/>
  </p:clrMapOvr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_Collab_Status xmlns="d8e0feea-6ad5-4ffb-92eb-dab9a0cea37f">Final</EC_Collab_Status>
    <Statistical_x0020_Programme_x0020_Theme_x0020__x0028_Press_x0029_ xmlns="d8e0feea-6ad5-4ffb-92eb-dab9a0cea37f" xsi:nil="true"/>
    <Frame_x0020_Title_x0020__x0028_Long_x0029_ xmlns="d8e0feea-6ad5-4ffb-92eb-dab9a0cea37f" xsi:nil="true"/>
    <LCI xmlns="d8e0feea-6ad5-4ffb-92eb-dab9a0cea37f" xsi:nil="true"/>
    <Document_x0020_Title xmlns="d8e0feea-6ad5-4ffb-92eb-dab9a0cea37f">Powerpoint Presentation Blue</Document_x0020_Title>
    <Production_x0020_Date xmlns="d8e0feea-6ad5-4ffb-92eb-dab9a0cea37f" xsi:nil="true"/>
    <Thematic_x0020_Base xmlns="d8e0feea-6ad5-4ffb-92eb-dab9a0cea37f" xsi:nil="true"/>
    <_Status xmlns="http://schemas.microsoft.com/sharepoint/v3/fields">Not Started</_Status>
    <Statistical_x0020_Programme_x0020_Theme xmlns="d8e0feea-6ad5-4ffb-92eb-dab9a0cea37f" xsi:nil="true"/>
    <EC_Collab_Reference xmlns="d8e0feea-6ad5-4ffb-92eb-dab9a0cea37f" xsi:nil="true"/>
    <Frame_x0020_Title xmlns="d8e0feea-6ad5-4ffb-92eb-dab9a0cea37f">Powerpoint Presentation Blue</Frame_x0020_Title>
    <Document_x0020_Subtitle xmlns="d8e0feea-6ad5-4ffb-92eb-dab9a0cea37f" xsi:nil="true"/>
    <Meeting_x0020_Date xmlns="d8e0feea-6ad5-4ffb-92eb-dab9a0cea37f" xsi:nil="true"/>
    <Reference_x0020_Code_x0020__x0028_Frame_x0029_ xmlns="d8e0feea-6ad5-4ffb-92eb-dab9a0cea37f" xsi:nil="true"/>
    <Reference_x0020_Code xmlns="d8e0feea-6ad5-4ffb-92eb-dab9a0cea37f" xsi:nil="true"/>
    <EC_Collab_DocumentLanguage xmlns="d8e0feea-6ad5-4ffb-92eb-dab9a0cea37f">EN</EC_Collab_DocumentLanguage>
    <DocID xmlns="d8e0feea-6ad5-4ffb-92eb-dab9a0cea37f" xsi:nil="true"/>
    <LngVerId xmlns="d8e0feea-6ad5-4ffb-92eb-dab9a0cea37f" xsi:nil="true"/>
    <NOMCOM xmlns="d8e0feea-6ad5-4ffb-92eb-dab9a0cea37f" xsi:nil="true"/>
    <_dlc_DocId xmlns="0a0aeac8-6f62-421a-b37d-09c09a5e8553">UAM7TH3CYF7M-9-76846</_dlc_DocId>
    <_dlc_DocIdUrl xmlns="0a0aeac8-6f62-421a-b37d-09c09a5e8553">
      <Url>https://myintracomm-collab.ec.europa.eu/dg/ESTAT/DO.U.C.EUR/_layouts/DocIdRedir.aspx?ID=UAM7TH3CYF7M-9-76846</Url>
      <Description>UAM7TH3CYF7M-9-76846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CA38245252EBB246984C8BB53A56F839" ma:contentTypeVersion="18" ma:contentTypeDescription="Create a new document in this library." ma:contentTypeScope="" ma:versionID="372fec5651c9ce8b649d304101f7aada">
  <xsd:schema xmlns:xsd="http://www.w3.org/2001/XMLSchema" xmlns:xs="http://www.w3.org/2001/XMLSchema" xmlns:p="http://schemas.microsoft.com/office/2006/metadata/properties" xmlns:ns2="http://schemas.microsoft.com/sharepoint/v3/fields" xmlns:ns3="d8e0feea-6ad5-4ffb-92eb-dab9a0cea37f" xmlns:ns4="0a0aeac8-6f62-421a-b37d-09c09a5e8553" targetNamespace="http://schemas.microsoft.com/office/2006/metadata/properties" ma:root="true" ma:fieldsID="c71db3f3795027cb57b74a1666915b33" ns2:_="" ns3:_="" ns4:_="">
    <xsd:import namespace="http://schemas.microsoft.com/sharepoint/v3/fields"/>
    <xsd:import namespace="d8e0feea-6ad5-4ffb-92eb-dab9a0cea37f"/>
    <xsd:import namespace="0a0aeac8-6f62-421a-b37d-09c09a5e8553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_dlc_DocId" minOccurs="0"/>
                <xsd:element ref="ns4:_dlc_DocIdUrl" minOccurs="0"/>
                <xsd:element ref="ns4:_dlc_DocIdPersistId" minOccurs="0"/>
                <xsd:element ref="ns3:Document_x0020_Subtitle" minOccurs="0"/>
                <xsd:element ref="ns3:Document_x0020_Title"/>
                <xsd:element ref="ns3:Frame_x0020_Title"/>
                <xsd:element ref="ns3:LCI" minOccurs="0"/>
                <xsd:element ref="ns3:Meeting_x0020_Date" minOccurs="0"/>
                <xsd:element ref="ns3:NOMCOM" minOccurs="0"/>
                <xsd:element ref="ns3:Production_x0020_Date" minOccurs="0"/>
                <xsd:element ref="ns3:Reference_x0020_Code" minOccurs="0"/>
                <xsd:element ref="ns3:Reference_x0020_Code_x0020__x0028_Frame_x0029_" minOccurs="0"/>
                <xsd:element ref="ns3:Statistical_x0020_Programme_x0020_Theme" minOccurs="0"/>
                <xsd:element ref="ns3:Statistical_x0020_Programme_x0020_Theme_x0020__x0028_Press_x0029_" minOccurs="0"/>
                <xsd:element ref="ns3:Thematic_x0020_Base" minOccurs="0"/>
                <xsd:element ref="ns3:DocID" minOccurs="0"/>
                <xsd:element ref="ns3:LngVerId" minOccurs="0"/>
                <xsd:element ref="ns3:Frame_x0020_Title_x0020__x0028_Long_x00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e0feea-6ad5-4ffb-92eb-dab9a0cea37f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  <xsd:element name="Document_x0020_Subtitle" ma:index="19" nillable="true" ma:displayName="Document Subtitle" ma:internalName="Document_x0020_Subtitle">
      <xsd:simpleType>
        <xsd:restriction base="dms:Text">
          <xsd:maxLength value="255"/>
        </xsd:restriction>
      </xsd:simpleType>
    </xsd:element>
    <xsd:element name="Document_x0020_Title" ma:index="20" ma:displayName="Document Title" ma:internalName="Document_x0020_Title">
      <xsd:simpleType>
        <xsd:restriction base="dms:Note">
          <xsd:maxLength value="255"/>
        </xsd:restriction>
      </xsd:simpleType>
    </xsd:element>
    <xsd:element name="Frame_x0020_Title" ma:index="21" ma:displayName="Frame Title" ma:description="The main title of the document" ma:internalName="Frame_x0020_Title">
      <xsd:simpleType>
        <xsd:restriction base="dms:Text">
          <xsd:maxLength value="255"/>
        </xsd:restriction>
      </xsd:simpleType>
    </xsd:element>
    <xsd:element name="LCI" ma:index="22" nillable="true" ma:displayName="LCI" ma:internalName="LCI">
      <xsd:simpleType>
        <xsd:restriction base="dms:Text">
          <xsd:maxLength value="255"/>
        </xsd:restriction>
      </xsd:simpleType>
    </xsd:element>
    <xsd:element name="Meeting_x0020_Date" ma:index="23" nillable="true" ma:displayName="Meeting Date" ma:format="DateOnly" ma:internalName="Meeting_x0020_Date">
      <xsd:simpleType>
        <xsd:restriction base="dms:DateTime"/>
      </xsd:simpleType>
    </xsd:element>
    <xsd:element name="NOMCOM" ma:index="24" nillable="true" ma:displayName="NOMCOM" ma:internalName="NOMCOM">
      <xsd:simpleType>
        <xsd:restriction base="dms:Text">
          <xsd:maxLength value="255"/>
        </xsd:restriction>
      </xsd:simpleType>
    </xsd:element>
    <xsd:element name="Production_x0020_Date" ma:index="25" nillable="true" ma:displayName="Production Date" ma:format="DateOnly" ma:internalName="Production_x0020_Date">
      <xsd:simpleType>
        <xsd:restriction base="dms:DateTime"/>
      </xsd:simpleType>
    </xsd:element>
    <xsd:element name="Reference_x0020_Code" ma:index="26" nillable="true" ma:displayName="Reference Code" ma:internalName="Reference_x0020_Code">
      <xsd:simpleType>
        <xsd:restriction base="dms:Text">
          <xsd:maxLength value="255"/>
        </xsd:restriction>
      </xsd:simpleType>
    </xsd:element>
    <xsd:element name="Reference_x0020_Code_x0020__x0028_Frame_x0029_" ma:index="27" nillable="true" ma:displayName="Reference Code (Frame)" ma:internalName="Reference_x0020_Code_x0020__x0028_Frame_x0029_">
      <xsd:simpleType>
        <xsd:restriction base="dms:Text">
          <xsd:maxLength value="255"/>
        </xsd:restriction>
      </xsd:simpleType>
    </xsd:element>
    <xsd:element name="Statistical_x0020_Programme_x0020_Theme" ma:index="28" nillable="true" ma:displayName="Statistical Programme Theme" ma:internalName="Statistical_x0020_Programme_x0020_Theme">
      <xsd:simpleType>
        <xsd:restriction base="dms:Text">
          <xsd:maxLength value="255"/>
        </xsd:restriction>
      </xsd:simpleType>
    </xsd:element>
    <xsd:element name="Statistical_x0020_Programme_x0020_Theme_x0020__x0028_Press_x0029_" ma:index="29" nillable="true" ma:displayName="Statistical Programme Theme (Press)" ma:internalName="Statistical_x0020_Programme_x0020_Theme_x0020__x0028_Press_x0029_">
      <xsd:simpleType>
        <xsd:restriction base="dms:Text">
          <xsd:maxLength value="255"/>
        </xsd:restriction>
      </xsd:simpleType>
    </xsd:element>
    <xsd:element name="Thematic_x0020_Base" ma:index="30" nillable="true" ma:displayName="Thematic Base" ma:internalName="Thematic_x0020_Base">
      <xsd:simpleType>
        <xsd:restriction base="dms:Text">
          <xsd:maxLength value="255"/>
        </xsd:restriction>
      </xsd:simpleType>
    </xsd:element>
    <xsd:element name="DocID" ma:index="31" nillable="true" ma:displayName="Douceur 3 ID" ma:description="Legacy ID" ma:internalName="DocID" ma:percentage="FALSE">
      <xsd:simpleType>
        <xsd:restriction base="dms:Number"/>
      </xsd:simpleType>
    </xsd:element>
    <xsd:element name="LngVerId" ma:index="32" nillable="true" ma:displayName="LngVerId" ma:internalName="LngVerId">
      <xsd:simpleType>
        <xsd:restriction base="dms:Number"/>
      </xsd:simpleType>
    </xsd:element>
    <xsd:element name="Frame_x0020_Title_x0020__x0028_Long_x0029_" ma:index="33" nillable="true" ma:displayName="Frame Title (Long)" ma:description="The main title of the document - extended" ma:internalName="Frame_x0020_Title_x0020__x0028_Long_x0029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aeac8-6f62-421a-b37d-09c09a5e8553" elementFormDefault="qualified">
    <xsd:import namespace="http://schemas.microsoft.com/office/2006/documentManagement/types"/>
    <xsd:import namespace="http://schemas.microsoft.com/office/infopath/2007/PartnerControls"/>
    <xsd:element name="_dlc_DocId" ma:index="1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3BECD20-5386-401E-9EC2-BF50FEAF85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5D79E1-4C76-42B8-882E-FF42CF4168F3}">
  <ds:schemaRefs>
    <ds:schemaRef ds:uri="http://purl.org/dc/elements/1.1/"/>
    <ds:schemaRef ds:uri="http://schemas.microsoft.com/office/2006/metadata/properties"/>
    <ds:schemaRef ds:uri="0a0aeac8-6f62-421a-b37d-09c09a5e855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8e0feea-6ad5-4ffb-92eb-dab9a0cea37f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F505323-86F8-437D-BDB6-29505FA8C6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8e0feea-6ad5-4ffb-92eb-dab9a0cea37f"/>
    <ds:schemaRef ds:uri="0a0aeac8-6f62-421a-b37d-09c09a5e85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D15C50B-6511-4643-A2A8-211EE1E5EA1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884</TotalTime>
  <Words>399</Words>
  <Application>Microsoft Office PowerPoint</Application>
  <PresentationFormat>On-screen Show (4:3)</PresentationFormat>
  <Paragraphs>41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Estat_blue_EN</vt:lpstr>
      <vt:lpstr>Foreign Direct Investments and International Trade in Services</vt:lpstr>
      <vt:lpstr>Legal basis</vt:lpstr>
      <vt:lpstr>International Trade in Services Data requirements</vt:lpstr>
      <vt:lpstr>Foreign direct investment – flows/income</vt:lpstr>
      <vt:lpstr>Foreign direct investment - positions 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KONIJN Paul (ESTAT)</dc:creator>
  <cp:lastModifiedBy>Petrika Jorgji</cp:lastModifiedBy>
  <cp:revision>71</cp:revision>
  <cp:lastPrinted>2013-05-22T08:32:57Z</cp:lastPrinted>
  <dcterms:created xsi:type="dcterms:W3CDTF">2013-03-15T13:29:43Z</dcterms:created>
  <dcterms:modified xsi:type="dcterms:W3CDTF">2019-02-20T16:46:40Z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0x010100258AA79CEB83498886A3A0868112325000CA38245252EBB246984C8BB53A56F839</vt:lpwstr>
  </property>
  <property fmtid="{D5CDD505-2E9C-101B-9397-08002B2CF9AE}" pid="3" name="_dlc_DocIdItemGuid">
    <vt:lpwstr>48b17e8f-7936-42ff-bacc-4f7708061fe5</vt:lpwstr>
  </property>
</Properties>
</file>