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68" r:id="rId2"/>
    <p:sldId id="272" r:id="rId3"/>
    <p:sldId id="296" r:id="rId4"/>
    <p:sldId id="297" r:id="rId5"/>
    <p:sldId id="298" r:id="rId6"/>
    <p:sldId id="299" r:id="rId7"/>
    <p:sldId id="300" r:id="rId8"/>
    <p:sldId id="316" r:id="rId9"/>
    <p:sldId id="317" r:id="rId10"/>
    <p:sldId id="303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315" r:id="rId22"/>
  </p:sldIdLst>
  <p:sldSz cx="9144000" cy="6858000" type="screen4x3"/>
  <p:notesSz cx="6724650" cy="97742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078" userDrawn="1">
          <p15:clr>
            <a:srgbClr val="A4A3A4"/>
          </p15:clr>
        </p15:guide>
        <p15:guide id="2" pos="211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ZEKIC Ines (ESTAT)" initials="ZI(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FF66"/>
    <a:srgbClr val="FFD624"/>
    <a:srgbClr val="BDDEFF"/>
    <a:srgbClr val="0F5494"/>
    <a:srgbClr val="3166CF"/>
    <a:srgbClr val="2D5EC1"/>
    <a:srgbClr val="3E6FD2"/>
    <a:srgbClr val="99CCFF"/>
    <a:srgbClr val="808080"/>
    <a:srgbClr val="009FB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340" autoAdjust="0"/>
  </p:normalViewPr>
  <p:slideViewPr>
    <p:cSldViewPr>
      <p:cViewPr varScale="1">
        <p:scale>
          <a:sx n="82" d="100"/>
          <a:sy n="82" d="100"/>
        </p:scale>
        <p:origin x="-12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172" y="-90"/>
      </p:cViewPr>
      <p:guideLst>
        <p:guide orient="horz" pos="3078"/>
        <p:guide pos="211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4748" cy="48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8332" y="0"/>
            <a:ext cx="2914748" cy="48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3417"/>
            <a:ext cx="2914748" cy="48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8332" y="9283417"/>
            <a:ext cx="2914748" cy="48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5EC7A9CE-B5D3-4830-AA57-DD8049CE9F2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5367662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4748" cy="48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8332" y="0"/>
            <a:ext cx="2914748" cy="48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33425"/>
            <a:ext cx="4887912" cy="36655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2151" y="4642490"/>
            <a:ext cx="5380348" cy="4398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3417"/>
            <a:ext cx="2914748" cy="48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8332" y="9283417"/>
            <a:ext cx="2914748" cy="48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206" tIns="45103" rIns="90206" bIns="45103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36441B25-C4D1-47DB-817D-B9C4FC5392F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1299238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6000" y="309600"/>
            <a:ext cx="1584325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4230000" y="6669360"/>
            <a:ext cx="684213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139952" y="1700808"/>
            <a:ext cx="4536504" cy="2016224"/>
          </a:xfrm>
        </p:spPr>
        <p:txBody>
          <a:bodyPr/>
          <a:lstStyle>
            <a:lvl1pPr indent="0">
              <a:defRPr sz="4800">
                <a:solidFill>
                  <a:srgbClr val="FFD624"/>
                </a:solidFill>
              </a:defRPr>
            </a:lvl1pPr>
          </a:lstStyle>
          <a:p>
            <a:r>
              <a:rPr lang="en-GB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7544" y="3933056"/>
            <a:ext cx="3744416" cy="1872208"/>
          </a:xfrm>
        </p:spPr>
        <p:txBody>
          <a:bodyPr/>
          <a:lstStyle>
            <a:lvl1pPr marL="0" indent="0">
              <a:buNone/>
              <a:defRPr sz="30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Explanatory meeting for Albania and the former Yugoslav Republic of Macedonia</a:t>
            </a:r>
            <a:endParaRPr lang="en-GB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BB59E6E-B967-488E-B209-8B7FA0D7AF9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Explanatory meeting for Albania and the former Yugoslav Republic of Macedonia</a:t>
            </a:r>
            <a:endParaRPr lang="en-GB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E98375-5C84-4176-84A5-B6A3E0825F0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1123950"/>
            <a:ext cx="2058988" cy="48974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3950"/>
            <a:ext cx="6029325" cy="48974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Explanatory meeting for Albania and the former Yugoslav Republic of Macedonia</a:t>
            </a:r>
            <a:endParaRPr lang="en-GB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7C7773-6390-40B5-8F3A-46FD9E5B709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7013" y="6145213"/>
            <a:ext cx="2243137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633388"/>
            <a:ext cx="8229600" cy="9366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577013" y="116632"/>
            <a:ext cx="2133600" cy="476250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37126"/>
            <a:ext cx="3564000" cy="476250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r>
              <a:rPr lang="en-US" dirty="0" smtClean="0"/>
              <a:t>Explanatory meeting for Albania and the former Yugoslav Republic of Macedonia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67544" y="6297439"/>
            <a:ext cx="2133600" cy="476250"/>
          </a:xfrm>
        </p:spPr>
        <p:txBody>
          <a:bodyPr/>
          <a:lstStyle>
            <a:lvl1pPr algn="l">
              <a:defRPr sz="1200">
                <a:latin typeface="+mj-lt"/>
              </a:defRPr>
            </a:lvl1pPr>
          </a:lstStyle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69900" y="1594891"/>
            <a:ext cx="8229600" cy="4550321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Explanatory meeting for Albania and the former Yugoslav Republic of Macedonia</a:t>
            </a:r>
            <a:endParaRPr lang="en-GB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88F9B-71EE-4D5C-B44E-012EF44E925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Explanatory meeting for Albania and the former Yugoslav Republic of Macedonia</a:t>
            </a:r>
            <a:endParaRPr lang="en-GB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CDD1B-50E0-44E8-82B7-F85F69F6D40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Explanatory meeting for Albania and the former Yugoslav Republic of Macedonia</a:t>
            </a:r>
            <a:endParaRPr lang="en-GB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E8177A-0CE3-43B6-B11B-ED2E8AEAD8D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Explanatory meeting for Albania and the former Yugoslav Republic of Macedonia</a:t>
            </a:r>
            <a:endParaRPr lang="en-GB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55DDF-6655-40F2-8D9E-CA15739A7EC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Explanatory meeting for Albania and the former Yugoslav Republic of Macedonia</a:t>
            </a: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BFC62-E3CF-4012-8A8B-ABF1C18EA02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Explanatory meeting for Albania and the former Yugoslav Republic of Macedonia</a:t>
            </a:r>
            <a:endParaRPr lang="en-GB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00BF-55FD-4017-8F82-94A8DE4F575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Explanatory meeting for Albania and the former Yugoslav Republic of Macedonia</a:t>
            </a:r>
            <a:endParaRPr lang="en-GB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47253-C9BC-4251-8AE3-8910CE9253F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23950"/>
            <a:ext cx="8229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Lorem ipsum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87600"/>
            <a:ext cx="8229600" cy="363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dirty="0"/>
              <a:t>Et dolor fragum</a:t>
            </a:r>
            <a:endParaRPr lang="en-GB" dirty="0"/>
          </a:p>
          <a:p>
            <a:pPr lvl="1"/>
            <a:r>
              <a:rPr lang="en-GB" dirty="0"/>
              <a:t>Et </a:t>
            </a:r>
            <a:r>
              <a:rPr lang="en-GB" dirty="0" err="1"/>
              <a:t>dolor</a:t>
            </a:r>
            <a:r>
              <a:rPr lang="en-GB" dirty="0"/>
              <a:t> </a:t>
            </a:r>
            <a:r>
              <a:rPr lang="en-GB" dirty="0" err="1"/>
              <a:t>fragum</a:t>
            </a:r>
            <a:endParaRPr lang="en-GB" dirty="0"/>
          </a:p>
          <a:p>
            <a:pPr lvl="2"/>
            <a:r>
              <a:rPr lang="en-GB" dirty="0"/>
              <a:t>- Et </a:t>
            </a:r>
            <a:r>
              <a:rPr lang="en-GB" dirty="0" err="1"/>
              <a:t>dolor</a:t>
            </a:r>
            <a:r>
              <a:rPr lang="en-GB" dirty="0"/>
              <a:t> </a:t>
            </a:r>
            <a:r>
              <a:rPr lang="en-GB" dirty="0" err="1"/>
              <a:t>fragum</a:t>
            </a:r>
            <a:endParaRPr lang="en-GB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en-GB" sz="1400" b="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Explanatory meeting for Albania and the former Yugoslav Republic of Macedonia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9C8D21B7-B314-438C-91E9-7FF9087DC07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2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hf hdr="0"/>
  <p:txStyles>
    <p:titleStyle>
      <a:lvl1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755576" y="4869160"/>
            <a:ext cx="7632848" cy="1152128"/>
          </a:xfrm>
        </p:spPr>
        <p:txBody>
          <a:bodyPr/>
          <a:lstStyle/>
          <a:p>
            <a:r>
              <a:rPr lang="en-GB" sz="1600" dirty="0" smtClean="0"/>
              <a:t>European Commission</a:t>
            </a:r>
          </a:p>
          <a:p>
            <a:r>
              <a:rPr lang="en-GB" sz="1600" dirty="0" smtClean="0"/>
              <a:t>Eurostat</a:t>
            </a:r>
          </a:p>
          <a:p>
            <a:r>
              <a:rPr lang="en-GB" sz="1600" dirty="0" smtClean="0"/>
              <a:t>Unit G5 – Trade in goods</a:t>
            </a:r>
          </a:p>
          <a:p>
            <a:r>
              <a:rPr lang="en-GB" altLang="en-US" sz="1600" dirty="0"/>
              <a:t>Explanatory </a:t>
            </a:r>
            <a:r>
              <a:rPr lang="en-GB" altLang="en-US" sz="1600" dirty="0" smtClean="0"/>
              <a:t>meeting</a:t>
            </a:r>
            <a:r>
              <a:rPr lang="en-GB" altLang="en-US" sz="1600" dirty="0"/>
              <a:t/>
            </a:r>
            <a:br>
              <a:rPr lang="en-GB" altLang="en-US" sz="1600" dirty="0"/>
            </a:br>
            <a:r>
              <a:rPr lang="en-GB" altLang="en-US" sz="1600" dirty="0"/>
              <a:t>12-13 February 2019</a:t>
            </a:r>
            <a:endParaRPr lang="en-GB" sz="1600" dirty="0" smtClean="0"/>
          </a:p>
          <a:p>
            <a:endParaRPr lang="en-GB" sz="1600" dirty="0" smtClean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95536" y="1916832"/>
            <a:ext cx="8748464" cy="2376264"/>
          </a:xfrm>
        </p:spPr>
        <p:txBody>
          <a:bodyPr/>
          <a:lstStyle/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3200" dirty="0" smtClean="0"/>
              <a:t>International Trade in Goods Statistics (ITGS)</a:t>
            </a:r>
            <a:endParaRPr lang="en-GB" sz="3200" dirty="0" smtClean="0"/>
          </a:p>
        </p:txBody>
      </p:sp>
    </p:spTree>
    <p:extLst>
      <p:ext uri="{BB962C8B-B14F-4D97-AF65-F5344CB8AC3E}">
        <p14:creationId xmlns:p14="http://schemas.microsoft.com/office/powerpoint/2010/main" xmlns="" val="334270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604262" y="836712"/>
            <a:ext cx="756084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fr-LU" altLang="en-US" dirty="0" smtClean="0"/>
              <a:t> </a:t>
            </a:r>
            <a:r>
              <a:rPr lang="en-US" altLang="en-US" dirty="0"/>
              <a:t>Member States’ obligation of ITGS data </a:t>
            </a:r>
            <a:r>
              <a:rPr lang="en-US" altLang="en-US" dirty="0" smtClean="0"/>
              <a:t>transmission</a:t>
            </a:r>
            <a:endParaRPr lang="en-US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662209" y="1237424"/>
            <a:ext cx="9973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sz="3000" dirty="0">
                <a:solidFill>
                  <a:srgbClr val="0F5494"/>
                </a:solidFill>
                <a:latin typeface="+mj-lt"/>
                <a:ea typeface="+mj-ea"/>
                <a:cs typeface="+mj-cs"/>
              </a:rPr>
              <a:t>5</a:t>
            </a:r>
            <a:r>
              <a:rPr lang="en-US" altLang="en-US" sz="3000" dirty="0" smtClean="0">
                <a:solidFill>
                  <a:srgbClr val="0F5494"/>
                </a:solidFill>
                <a:latin typeface="+mj-lt"/>
                <a:ea typeface="+mj-ea"/>
                <a:cs typeface="+mj-cs"/>
              </a:rPr>
              <a:t>/8</a:t>
            </a:r>
            <a:endParaRPr lang="en-US" altLang="en-US" sz="3000" dirty="0">
              <a:solidFill>
                <a:srgbClr val="0F5494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251520" y="1916832"/>
            <a:ext cx="8795329" cy="3610878"/>
          </a:xfrm>
        </p:spPr>
        <p:txBody>
          <a:bodyPr/>
          <a:lstStyle/>
          <a:p>
            <a:pPr marL="0" indent="0">
              <a:buNone/>
            </a:pPr>
            <a:r>
              <a:rPr lang="en-GB" b="1" dirty="0" smtClean="0">
                <a:solidFill>
                  <a:srgbClr val="C00000"/>
                </a:solidFill>
              </a:rPr>
              <a:t>Compilation of Extra-EU trade data </a:t>
            </a:r>
            <a:r>
              <a:rPr lang="en-GB" sz="2200" b="1" dirty="0" smtClean="0">
                <a:solidFill>
                  <a:srgbClr val="C00000"/>
                </a:solidFill>
              </a:rPr>
              <a:t>(Detailed Data)</a:t>
            </a:r>
            <a:endParaRPr lang="en-GB" sz="2200" b="1" dirty="0">
              <a:solidFill>
                <a:srgbClr val="C00000"/>
              </a:solidFill>
            </a:endParaRPr>
          </a:p>
          <a:p>
            <a:pPr>
              <a:spcBef>
                <a:spcPts val="1200"/>
              </a:spcBef>
            </a:pPr>
            <a:r>
              <a:rPr lang="en-GB" altLang="en-US" sz="2200" b="1" dirty="0"/>
              <a:t>Application of </a:t>
            </a:r>
            <a:r>
              <a:rPr lang="en-GB" sz="2200" b="1" dirty="0" smtClean="0"/>
              <a:t>Geonomenclature </a:t>
            </a:r>
            <a:r>
              <a:rPr lang="fr-LU" altLang="en-US" sz="1600" dirty="0">
                <a:solidFill>
                  <a:srgbClr val="002060"/>
                </a:solidFill>
              </a:rPr>
              <a:t>(</a:t>
            </a:r>
            <a:r>
              <a:rPr lang="en-GB" altLang="en-US" sz="1600" dirty="0">
                <a:solidFill>
                  <a:srgbClr val="002060"/>
                </a:solidFill>
              </a:rPr>
              <a:t>REG_1106/2012)</a:t>
            </a:r>
            <a:endParaRPr lang="en-GB" sz="1600" dirty="0">
              <a:solidFill>
                <a:srgbClr val="002060"/>
              </a:solidFill>
            </a:endParaRPr>
          </a:p>
          <a:p>
            <a:pPr>
              <a:spcBef>
                <a:spcPts val="900"/>
              </a:spcBef>
            </a:pPr>
            <a:r>
              <a:rPr lang="en-GB" altLang="en-US" sz="2200" b="1" dirty="0" smtClean="0"/>
              <a:t>Data transmission </a:t>
            </a:r>
            <a:r>
              <a:rPr lang="fr-LU" altLang="en-US" sz="1600" dirty="0" smtClean="0">
                <a:solidFill>
                  <a:srgbClr val="002060"/>
                </a:solidFill>
              </a:rPr>
              <a:t>(</a:t>
            </a:r>
            <a:r>
              <a:rPr lang="en-GB" altLang="en-US" sz="1600" dirty="0">
                <a:solidFill>
                  <a:srgbClr val="002060"/>
                </a:solidFill>
              </a:rPr>
              <a:t>REG_471/2009_A.8</a:t>
            </a:r>
            <a:r>
              <a:rPr lang="en-GB" altLang="en-US" sz="1600" dirty="0" smtClean="0">
                <a:solidFill>
                  <a:srgbClr val="002060"/>
                </a:solidFill>
              </a:rPr>
              <a:t>)</a:t>
            </a:r>
            <a:endParaRPr lang="en-GB" sz="2400" b="0" dirty="0" smtClean="0"/>
          </a:p>
          <a:p>
            <a:pPr marL="233100" lvl="2" indent="0">
              <a:spcBef>
                <a:spcPts val="400"/>
              </a:spcBef>
              <a:buClr>
                <a:srgbClr val="0F5494"/>
              </a:buClr>
              <a:defRPr/>
            </a:pPr>
            <a:r>
              <a:rPr lang="en-US" sz="1800" dirty="0"/>
              <a:t> </a:t>
            </a:r>
            <a:r>
              <a:rPr lang="en-US" sz="1800" dirty="0" smtClean="0"/>
              <a:t>NSAs </a:t>
            </a:r>
            <a:r>
              <a:rPr lang="en-US" sz="1800" dirty="0"/>
              <a:t>are required to transmit the first detailed </a:t>
            </a:r>
            <a:r>
              <a:rPr lang="en-US" sz="1800" dirty="0" smtClean="0"/>
              <a:t>EXTRA-EU </a:t>
            </a:r>
            <a:r>
              <a:rPr lang="en-US" sz="1800" dirty="0"/>
              <a:t>trade </a:t>
            </a:r>
            <a:r>
              <a:rPr lang="en-US" sz="1800" dirty="0" smtClean="0"/>
              <a:t>  </a:t>
            </a:r>
          </a:p>
          <a:p>
            <a:pPr marL="233100" lvl="2" indent="0">
              <a:spcBef>
                <a:spcPts val="400"/>
              </a:spcBef>
              <a:buClr>
                <a:srgbClr val="0F5494"/>
              </a:buClr>
              <a:defRPr/>
            </a:pPr>
            <a:r>
              <a:rPr lang="en-US" sz="1800" dirty="0"/>
              <a:t> </a:t>
            </a:r>
            <a:r>
              <a:rPr lang="en-US" sz="1800" dirty="0" smtClean="0"/>
              <a:t>statistics </a:t>
            </a:r>
            <a:r>
              <a:rPr lang="en-US" sz="1800" dirty="0"/>
              <a:t>results to Eurostat no </a:t>
            </a:r>
            <a:r>
              <a:rPr lang="en-US" sz="1800" dirty="0" smtClean="0"/>
              <a:t>later </a:t>
            </a:r>
            <a:r>
              <a:rPr lang="en-US" sz="1800" dirty="0"/>
              <a:t>than 40 calendar days after the </a:t>
            </a:r>
            <a:r>
              <a:rPr lang="en-US" sz="1800" dirty="0" smtClean="0"/>
              <a:t>  </a:t>
            </a:r>
          </a:p>
          <a:p>
            <a:pPr marL="233100" lvl="2" indent="0">
              <a:spcBef>
                <a:spcPts val="400"/>
              </a:spcBef>
              <a:buClr>
                <a:srgbClr val="0F5494"/>
              </a:buClr>
              <a:defRPr/>
            </a:pPr>
            <a:r>
              <a:rPr lang="en-US" sz="1800" dirty="0"/>
              <a:t> e</a:t>
            </a:r>
            <a:r>
              <a:rPr lang="en-US" sz="1800" dirty="0" smtClean="0"/>
              <a:t>nd </a:t>
            </a:r>
            <a:r>
              <a:rPr lang="en-US" sz="1800" dirty="0"/>
              <a:t>of the </a:t>
            </a:r>
            <a:r>
              <a:rPr lang="en-US" sz="1800" dirty="0" smtClean="0"/>
              <a:t>reference </a:t>
            </a:r>
            <a:r>
              <a:rPr lang="en-US" sz="1800" dirty="0"/>
              <a:t>month for extra-EU trade.</a:t>
            </a:r>
          </a:p>
          <a:p>
            <a:pPr>
              <a:spcBef>
                <a:spcPts val="900"/>
              </a:spcBef>
            </a:pPr>
            <a:r>
              <a:rPr lang="en-US" sz="2200" b="1" dirty="0"/>
              <a:t>The extra-EU data format is specified in </a:t>
            </a:r>
            <a:r>
              <a:rPr lang="en-US" sz="2200" u="sng" dirty="0" smtClean="0"/>
              <a:t>Doc </a:t>
            </a:r>
            <a:r>
              <a:rPr lang="en-US" sz="2200" u="sng" dirty="0"/>
              <a:t>MET </a:t>
            </a:r>
            <a:r>
              <a:rPr lang="en-US" sz="2200" u="sng" dirty="0" smtClean="0"/>
              <a:t>400</a:t>
            </a:r>
          </a:p>
          <a:p>
            <a:pPr>
              <a:spcBef>
                <a:spcPts val="900"/>
              </a:spcBef>
            </a:pPr>
            <a:r>
              <a:rPr lang="en-US" sz="2200" b="1" dirty="0" smtClean="0"/>
              <a:t>Your countries transmit their data in due time in recent years </a:t>
            </a:r>
            <a:r>
              <a:rPr lang="en-US" dirty="0">
                <a:solidFill>
                  <a:srgbClr val="C00000"/>
                </a:solidFill>
              </a:rPr>
              <a:t>(Doc </a:t>
            </a:r>
            <a:r>
              <a:rPr lang="en-US" dirty="0" smtClean="0">
                <a:solidFill>
                  <a:srgbClr val="C00000"/>
                </a:solidFill>
              </a:rPr>
              <a:t>Coop </a:t>
            </a:r>
            <a:r>
              <a:rPr lang="en-US" dirty="0">
                <a:solidFill>
                  <a:srgbClr val="C00000"/>
                </a:solidFill>
              </a:rPr>
              <a:t>400 </a:t>
            </a:r>
            <a:r>
              <a:rPr lang="en-US" dirty="0" smtClean="0">
                <a:solidFill>
                  <a:srgbClr val="C00000"/>
                </a:solidFill>
              </a:rPr>
              <a:t>data format)</a:t>
            </a:r>
            <a:endParaRPr lang="en-GB" sz="2200" b="1" dirty="0"/>
          </a:p>
          <a:p>
            <a:pPr marL="179387" lvl="1" indent="0" fontAlgn="auto">
              <a:spcBef>
                <a:spcPts val="800"/>
              </a:spcBef>
              <a:spcAft>
                <a:spcPts val="800"/>
              </a:spcAft>
              <a:buNone/>
              <a:defRPr/>
            </a:pPr>
            <a:endParaRPr lang="en-GB" sz="2400" b="0" dirty="0"/>
          </a:p>
          <a:p>
            <a:pPr marL="179387" lvl="1" indent="0" fontAlgn="auto">
              <a:spcAft>
                <a:spcPts val="0"/>
              </a:spcAft>
              <a:buNone/>
              <a:defRPr/>
            </a:pPr>
            <a:endParaRPr lang="en-GB" sz="1100" dirty="0">
              <a:solidFill>
                <a:schemeClr val="accent6"/>
              </a:solidFill>
              <a:cs typeface="CordiaUPC" panose="020B0304020202020204" pitchFamily="34" charset="-34"/>
            </a:endParaRPr>
          </a:p>
          <a:p>
            <a:pPr marL="522287" lvl="1" indent="-342900" fontAlgn="auto">
              <a:spcAft>
                <a:spcPts val="0"/>
              </a:spcAft>
              <a:buFont typeface="Wingdings" charset="2"/>
              <a:buChar char="u"/>
              <a:defRPr/>
            </a:pPr>
            <a:endParaRPr lang="en-GB" sz="1100" dirty="0">
              <a:solidFill>
                <a:schemeClr val="accent6"/>
              </a:solidFill>
            </a:endParaRPr>
          </a:p>
          <a:p>
            <a:pPr marL="0" indent="0">
              <a:spcBef>
                <a:spcPts val="600"/>
              </a:spcBef>
              <a:buNone/>
              <a:defRPr/>
            </a:pPr>
            <a:endParaRPr lang="en-GB" sz="2000" dirty="0" smtClean="0"/>
          </a:p>
        </p:txBody>
      </p:sp>
      <p:sp>
        <p:nvSpPr>
          <p:cNvPr id="12" name="Date Placeholder 2"/>
          <p:cNvSpPr>
            <a:spLocks noGrp="1"/>
          </p:cNvSpPr>
          <p:nvPr>
            <p:ph type="dt" sz="half" idx="10"/>
          </p:nvPr>
        </p:nvSpPr>
        <p:spPr>
          <a:xfrm>
            <a:off x="6577013" y="116632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81610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604262" y="836712"/>
            <a:ext cx="756084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fr-LU" altLang="en-US" dirty="0" smtClean="0"/>
              <a:t> </a:t>
            </a:r>
            <a:r>
              <a:rPr lang="en-US" altLang="en-US" dirty="0"/>
              <a:t>Member States’ obligation of ITGS data </a:t>
            </a:r>
            <a:r>
              <a:rPr lang="en-US" altLang="en-US" dirty="0" smtClean="0"/>
              <a:t>transmission</a:t>
            </a:r>
            <a:endParaRPr lang="en-US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662209" y="1237424"/>
            <a:ext cx="9973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sz="3000" dirty="0" smtClean="0">
                <a:solidFill>
                  <a:srgbClr val="0F5494"/>
                </a:solidFill>
                <a:latin typeface="+mj-lt"/>
                <a:ea typeface="+mj-ea"/>
                <a:cs typeface="+mj-cs"/>
              </a:rPr>
              <a:t>6/8</a:t>
            </a:r>
            <a:endParaRPr lang="en-US" altLang="en-US" sz="3000" dirty="0">
              <a:solidFill>
                <a:srgbClr val="0F5494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373113" y="1916832"/>
            <a:ext cx="8784976" cy="4520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0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spcBef>
                <a:spcPts val="400"/>
              </a:spcBef>
              <a:buNone/>
            </a:pPr>
            <a:r>
              <a:rPr lang="en-GB" dirty="0">
                <a:solidFill>
                  <a:srgbClr val="C00000"/>
                </a:solidFill>
              </a:rPr>
              <a:t>Trade by enterprise characteristics (TEC) </a:t>
            </a:r>
            <a:r>
              <a:rPr lang="en-GB" sz="1500" b="0" i="1" dirty="0">
                <a:solidFill>
                  <a:srgbClr val="002060"/>
                </a:solidFill>
              </a:rPr>
              <a:t>(</a:t>
            </a:r>
            <a:r>
              <a:rPr lang="en-GB" altLang="en-US" sz="1500" b="0" i="1" dirty="0">
                <a:solidFill>
                  <a:srgbClr val="002060"/>
                </a:solidFill>
              </a:rPr>
              <a:t>REG_471/2009_A.6-2</a:t>
            </a:r>
            <a:r>
              <a:rPr lang="en-GB" sz="1500" b="0" i="1" dirty="0">
                <a:solidFill>
                  <a:srgbClr val="002060"/>
                </a:solidFill>
              </a:rPr>
              <a:t> </a:t>
            </a:r>
            <a:r>
              <a:rPr lang="en-GB" altLang="en-US" sz="1500" b="0" i="1" dirty="0">
                <a:solidFill>
                  <a:srgbClr val="002060"/>
                </a:solidFill>
              </a:rPr>
              <a:t>&amp; REG_638/2004_A.12-4) </a:t>
            </a:r>
            <a:r>
              <a:rPr lang="en-GB" sz="1500" b="0" i="1" dirty="0">
                <a:solidFill>
                  <a:srgbClr val="C00000"/>
                </a:solidFill>
              </a:rPr>
              <a:t>(</a:t>
            </a:r>
            <a:r>
              <a:rPr lang="en-GB" sz="1500" b="0" i="1" dirty="0" smtClean="0">
                <a:solidFill>
                  <a:srgbClr val="C00000"/>
                </a:solidFill>
              </a:rPr>
              <a:t>extra and intra EU </a:t>
            </a:r>
            <a:r>
              <a:rPr lang="en-GB" sz="1500" b="0" i="1" dirty="0">
                <a:solidFill>
                  <a:srgbClr val="C00000"/>
                </a:solidFill>
              </a:rPr>
              <a:t>trade</a:t>
            </a:r>
            <a:r>
              <a:rPr lang="en-GB" sz="1500" b="0" i="1" dirty="0" smtClean="0">
                <a:solidFill>
                  <a:srgbClr val="C00000"/>
                </a:solidFill>
              </a:rPr>
              <a:t>)</a:t>
            </a:r>
            <a:endParaRPr lang="en-GB" altLang="en-US" sz="1500" b="0" i="1" kern="0" dirty="0" smtClean="0">
              <a:solidFill>
                <a:srgbClr val="002060"/>
              </a:solidFill>
            </a:endParaRPr>
          </a:p>
          <a:p>
            <a:pPr marL="0" indent="0">
              <a:spcBef>
                <a:spcPts val="800"/>
              </a:spcBef>
              <a:buNone/>
            </a:pPr>
            <a:r>
              <a:rPr lang="en-US" sz="1800" b="0" dirty="0"/>
              <a:t>Combining ITGS with business statistics provides a closer view of traders and their characteristics such as size, sector of economic activity or level of concentration.</a:t>
            </a:r>
            <a:endParaRPr lang="en-GB" altLang="en-US" sz="1800" b="0" dirty="0"/>
          </a:p>
          <a:p>
            <a:pPr marL="0" indent="0">
              <a:spcBef>
                <a:spcPts val="800"/>
              </a:spcBef>
              <a:buNone/>
            </a:pPr>
            <a:r>
              <a:rPr lang="en-US" sz="2000" b="0" dirty="0" smtClean="0">
                <a:solidFill>
                  <a:srgbClr val="C00000"/>
                </a:solidFill>
              </a:rPr>
              <a:t>TEC data provides </a:t>
            </a:r>
            <a:r>
              <a:rPr lang="en-GB" sz="2000" b="0" dirty="0" smtClean="0">
                <a:solidFill>
                  <a:srgbClr val="C00000"/>
                </a:solidFill>
              </a:rPr>
              <a:t>answers to questions such as:</a:t>
            </a:r>
            <a:endParaRPr lang="en-US" sz="2000" b="0" dirty="0" smtClean="0">
              <a:solidFill>
                <a:srgbClr val="C00000"/>
              </a:solidFill>
            </a:endParaRPr>
          </a:p>
          <a:p>
            <a:r>
              <a:rPr lang="en-US" sz="1800" b="0" dirty="0" smtClean="0"/>
              <a:t>What </a:t>
            </a:r>
            <a:r>
              <a:rPr lang="en-US" sz="1800" b="0" dirty="0"/>
              <a:t>kind of businesses are behind the trade flows of goods?</a:t>
            </a:r>
          </a:p>
          <a:p>
            <a:r>
              <a:rPr lang="en-US" sz="1800" b="0" dirty="0" smtClean="0"/>
              <a:t>What </a:t>
            </a:r>
            <a:r>
              <a:rPr lang="en-US" sz="1800" b="0" dirty="0"/>
              <a:t>is the contribution of a particular activity sector to trade?</a:t>
            </a:r>
          </a:p>
          <a:p>
            <a:r>
              <a:rPr lang="en-US" sz="1800" b="0" dirty="0" smtClean="0"/>
              <a:t>What </a:t>
            </a:r>
            <a:r>
              <a:rPr lang="en-US" sz="1800" b="0" dirty="0"/>
              <a:t>is the share of small and medium-sized enterprises to total trade?</a:t>
            </a:r>
          </a:p>
          <a:p>
            <a:r>
              <a:rPr lang="en-US" sz="1800" b="0" dirty="0" smtClean="0"/>
              <a:t>What </a:t>
            </a:r>
            <a:r>
              <a:rPr lang="en-US" sz="1800" b="0" dirty="0"/>
              <a:t>is the share of enterprises that trade with a certain partner </a:t>
            </a:r>
            <a:r>
              <a:rPr lang="en-US" sz="1800" b="0" dirty="0" smtClean="0"/>
              <a:t>country?</a:t>
            </a:r>
            <a:endParaRPr lang="en-GB" altLang="en-US" sz="1800" b="1" u="sng" kern="0" dirty="0" smtClean="0">
              <a:solidFill>
                <a:srgbClr val="C00000"/>
              </a:solidFill>
            </a:endParaRPr>
          </a:p>
          <a:p>
            <a:pPr marL="0" lvl="2" indent="0">
              <a:spcBef>
                <a:spcPts val="600"/>
              </a:spcBef>
              <a:buClr>
                <a:srgbClr val="0F5494"/>
              </a:buClr>
              <a:defRPr/>
            </a:pPr>
            <a:r>
              <a:rPr lang="en-GB" altLang="en-US" sz="1800" dirty="0">
                <a:solidFill>
                  <a:srgbClr val="C00000"/>
                </a:solidFill>
              </a:rPr>
              <a:t>Q</a:t>
            </a:r>
            <a:r>
              <a:rPr lang="en-GB" altLang="en-US" sz="1800" dirty="0" smtClean="0">
                <a:solidFill>
                  <a:srgbClr val="C00000"/>
                </a:solidFill>
              </a:rPr>
              <a:t>: </a:t>
            </a:r>
            <a:r>
              <a:rPr lang="en-US" altLang="en-US" sz="1800" i="1" dirty="0"/>
              <a:t>When will </a:t>
            </a:r>
            <a:r>
              <a:rPr lang="en-US" altLang="en-US" sz="1800" i="1" dirty="0" smtClean="0"/>
              <a:t>your countries implement </a:t>
            </a:r>
            <a:r>
              <a:rPr lang="en-US" altLang="en-US" sz="1800" i="1" dirty="0"/>
              <a:t>regular TEC </a:t>
            </a:r>
            <a:r>
              <a:rPr lang="en-US" altLang="en-US" sz="1800" i="1" dirty="0" smtClean="0"/>
              <a:t>compilation?</a:t>
            </a:r>
            <a:r>
              <a:rPr lang="de-DE" sz="2800" b="1" kern="0" dirty="0" smtClean="0">
                <a:latin typeface="+mj-lt"/>
                <a:ea typeface="+mj-ea"/>
                <a:cs typeface="+mj-cs"/>
              </a:rPr>
              <a:t/>
            </a:r>
            <a:br>
              <a:rPr lang="de-DE" sz="2800" b="1" kern="0" dirty="0" smtClean="0">
                <a:latin typeface="+mj-lt"/>
                <a:ea typeface="+mj-ea"/>
                <a:cs typeface="+mj-cs"/>
              </a:rPr>
            </a:br>
            <a:endParaRPr lang="en-GB" b="0" kern="0" dirty="0" smtClean="0"/>
          </a:p>
        </p:txBody>
      </p:sp>
      <p:sp>
        <p:nvSpPr>
          <p:cNvPr id="12" name="Date Placeholder 2"/>
          <p:cNvSpPr>
            <a:spLocks noGrp="1"/>
          </p:cNvSpPr>
          <p:nvPr>
            <p:ph type="dt" sz="half" idx="10"/>
          </p:nvPr>
        </p:nvSpPr>
        <p:spPr>
          <a:xfrm>
            <a:off x="6577013" y="116632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09288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604262" y="836712"/>
            <a:ext cx="756084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fr-LU" altLang="en-US" dirty="0" smtClean="0"/>
              <a:t> </a:t>
            </a:r>
            <a:r>
              <a:rPr lang="en-US" altLang="en-US" dirty="0"/>
              <a:t>Member States’ obligation of ITGS data </a:t>
            </a:r>
            <a:r>
              <a:rPr lang="en-US" altLang="en-US" dirty="0" smtClean="0"/>
              <a:t>transmission</a:t>
            </a:r>
            <a:endParaRPr lang="en-US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662209" y="1237424"/>
            <a:ext cx="9973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sz="3000" dirty="0">
                <a:solidFill>
                  <a:srgbClr val="0F5494"/>
                </a:solidFill>
                <a:latin typeface="+mj-lt"/>
                <a:ea typeface="+mj-ea"/>
                <a:cs typeface="+mj-cs"/>
              </a:rPr>
              <a:t>7</a:t>
            </a:r>
            <a:r>
              <a:rPr lang="en-US" altLang="en-US" sz="3000" dirty="0" smtClean="0">
                <a:solidFill>
                  <a:srgbClr val="0F5494"/>
                </a:solidFill>
                <a:latin typeface="+mj-lt"/>
                <a:ea typeface="+mj-ea"/>
                <a:cs typeface="+mj-cs"/>
              </a:rPr>
              <a:t>/8</a:t>
            </a:r>
            <a:endParaRPr lang="en-US" altLang="en-US" sz="3000" dirty="0">
              <a:solidFill>
                <a:srgbClr val="0F5494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359024" y="2041947"/>
            <a:ext cx="8784976" cy="419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0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buNone/>
            </a:pPr>
            <a:r>
              <a:rPr lang="en-GB" dirty="0">
                <a:solidFill>
                  <a:srgbClr val="C00000"/>
                </a:solidFill>
              </a:rPr>
              <a:t>Trade by invoicing </a:t>
            </a:r>
            <a:r>
              <a:rPr lang="en-GB" dirty="0" smtClean="0">
                <a:solidFill>
                  <a:srgbClr val="C00000"/>
                </a:solidFill>
              </a:rPr>
              <a:t>currency </a:t>
            </a:r>
            <a:r>
              <a:rPr lang="en-GB" dirty="0">
                <a:solidFill>
                  <a:srgbClr val="C00000"/>
                </a:solidFill>
              </a:rPr>
              <a:t>(TIC</a:t>
            </a:r>
            <a:r>
              <a:rPr lang="en-GB" dirty="0" smtClean="0">
                <a:solidFill>
                  <a:srgbClr val="C00000"/>
                </a:solidFill>
              </a:rPr>
              <a:t>)</a:t>
            </a:r>
            <a:endParaRPr lang="en-GB" dirty="0">
              <a:solidFill>
                <a:srgbClr val="C00000"/>
              </a:solidFill>
            </a:endParaRPr>
          </a:p>
          <a:p>
            <a:pPr marL="0" indent="0">
              <a:spcBef>
                <a:spcPts val="300"/>
              </a:spcBef>
              <a:buNone/>
            </a:pPr>
            <a:r>
              <a:rPr lang="en-GB" altLang="en-US" sz="1600" b="0" i="1" dirty="0">
                <a:solidFill>
                  <a:srgbClr val="002060"/>
                </a:solidFill>
              </a:rPr>
              <a:t>(REG_471/2009_A.6-3</a:t>
            </a:r>
            <a:r>
              <a:rPr lang="en-GB" sz="1600" b="0" i="1" dirty="0">
                <a:solidFill>
                  <a:srgbClr val="002060"/>
                </a:solidFill>
              </a:rPr>
              <a:t> </a:t>
            </a:r>
            <a:r>
              <a:rPr lang="en-GB" altLang="en-US" sz="1600" b="0" i="1" dirty="0">
                <a:solidFill>
                  <a:srgbClr val="002060"/>
                </a:solidFill>
              </a:rPr>
              <a:t>&amp; REG_113/2010_A.16) </a:t>
            </a:r>
            <a:r>
              <a:rPr lang="en-GB" sz="1600" b="0" i="1" dirty="0">
                <a:solidFill>
                  <a:srgbClr val="C00000"/>
                </a:solidFill>
              </a:rPr>
              <a:t>(extra-EU trade)</a:t>
            </a:r>
          </a:p>
          <a:p>
            <a:pPr marL="0" lvl="2" indent="0">
              <a:spcBef>
                <a:spcPts val="800"/>
              </a:spcBef>
              <a:buClr>
                <a:srgbClr val="0F5494"/>
              </a:buClr>
              <a:defRPr/>
            </a:pPr>
            <a:r>
              <a:rPr lang="en-US" sz="1800" b="0" dirty="0">
                <a:cs typeface="+mn-cs"/>
              </a:rPr>
              <a:t>The invoicing currency (D.E. 4/10, SAD-box 22) is </a:t>
            </a:r>
            <a:r>
              <a:rPr lang="en-US" sz="1800" b="0" dirty="0" smtClean="0">
                <a:cs typeface="+mn-cs"/>
              </a:rPr>
              <a:t>mandatory </a:t>
            </a:r>
            <a:r>
              <a:rPr lang="en-US" sz="1800" b="0" dirty="0">
                <a:cs typeface="+mn-cs"/>
              </a:rPr>
              <a:t>information to be collected </a:t>
            </a:r>
            <a:r>
              <a:rPr lang="en-US" sz="1800" b="0" dirty="0" smtClean="0">
                <a:cs typeface="+mn-cs"/>
              </a:rPr>
              <a:t>by Customs </a:t>
            </a:r>
            <a:r>
              <a:rPr lang="en-US" sz="1800" b="0" dirty="0">
                <a:cs typeface="+mn-cs"/>
              </a:rPr>
              <a:t>for imported goods in all Member States. On exports, this data element is </a:t>
            </a:r>
            <a:r>
              <a:rPr lang="en-US" sz="1800" b="0" dirty="0" smtClean="0">
                <a:cs typeface="+mn-cs"/>
              </a:rPr>
              <a:t>optional. </a:t>
            </a:r>
          </a:p>
          <a:p>
            <a:pPr marL="628650" lvl="1" indent="-342900">
              <a:spcBef>
                <a:spcPts val="400"/>
              </a:spcBef>
              <a:spcAft>
                <a:spcPts val="200"/>
              </a:spcAft>
              <a:defRPr/>
            </a:pPr>
            <a:r>
              <a:rPr lang="en-GB" altLang="en-US" sz="2200" b="0" dirty="0"/>
              <a:t>on </a:t>
            </a:r>
            <a:r>
              <a:rPr lang="en-GB" altLang="en-US" sz="2200" b="0" u="sng" dirty="0"/>
              <a:t>even</a:t>
            </a:r>
            <a:r>
              <a:rPr lang="en-GB" altLang="en-US" sz="2200" b="0" dirty="0"/>
              <a:t> reference years: </a:t>
            </a:r>
          </a:p>
          <a:p>
            <a:pPr marL="285750" lvl="1" indent="0">
              <a:spcBef>
                <a:spcPts val="200"/>
              </a:spcBef>
              <a:spcAft>
                <a:spcPts val="600"/>
              </a:spcAft>
              <a:buNone/>
              <a:defRPr/>
            </a:pPr>
            <a:r>
              <a:rPr lang="en-GB" altLang="en-US" sz="2400" b="0" dirty="0"/>
              <a:t>	</a:t>
            </a:r>
            <a:r>
              <a:rPr lang="en-GB" altLang="en-US" sz="2200" i="1" dirty="0" smtClean="0">
                <a:solidFill>
                  <a:srgbClr val="C00000"/>
                </a:solidFill>
              </a:rPr>
              <a:t>transmission </a:t>
            </a:r>
            <a:r>
              <a:rPr lang="en-GB" altLang="en-US" sz="2200" i="1" dirty="0">
                <a:solidFill>
                  <a:srgbClr val="C00000"/>
                </a:solidFill>
              </a:rPr>
              <a:t>mandatory</a:t>
            </a:r>
          </a:p>
          <a:p>
            <a:pPr marL="628650" lvl="1" indent="-342900">
              <a:spcBef>
                <a:spcPts val="400"/>
              </a:spcBef>
              <a:spcAft>
                <a:spcPts val="200"/>
              </a:spcAft>
              <a:defRPr/>
            </a:pPr>
            <a:r>
              <a:rPr lang="en-GB" altLang="en-US" sz="2200" b="0" dirty="0"/>
              <a:t>on </a:t>
            </a:r>
            <a:r>
              <a:rPr lang="en-GB" altLang="en-US" sz="2200" b="0" u="sng" dirty="0"/>
              <a:t>odd</a:t>
            </a:r>
            <a:r>
              <a:rPr lang="en-GB" altLang="en-US" sz="2200" b="0" dirty="0"/>
              <a:t> reference years (=&gt; </a:t>
            </a:r>
            <a:r>
              <a:rPr lang="en-GB" altLang="en-US" sz="2200" b="0" dirty="0" smtClean="0"/>
              <a:t>201</a:t>
            </a:r>
            <a:r>
              <a:rPr lang="pl-PL" altLang="en-US" sz="2200" b="0" dirty="0"/>
              <a:t>7</a:t>
            </a:r>
            <a:r>
              <a:rPr lang="en-GB" altLang="en-US" sz="2200" b="0" dirty="0" smtClean="0"/>
              <a:t>): </a:t>
            </a:r>
            <a:endParaRPr lang="en-GB" altLang="en-US" sz="2200" b="0" dirty="0"/>
          </a:p>
          <a:p>
            <a:pPr marL="285750" lvl="1" indent="0">
              <a:spcBef>
                <a:spcPts val="200"/>
              </a:spcBef>
              <a:spcAft>
                <a:spcPts val="600"/>
              </a:spcAft>
              <a:buNone/>
              <a:defRPr/>
            </a:pPr>
            <a:r>
              <a:rPr lang="en-GB" altLang="en-US" sz="2400" b="0" dirty="0"/>
              <a:t>	</a:t>
            </a:r>
            <a:r>
              <a:rPr lang="en-GB" altLang="en-US" sz="2200" i="1" dirty="0" smtClean="0">
                <a:solidFill>
                  <a:srgbClr val="C00000"/>
                </a:solidFill>
              </a:rPr>
              <a:t>transmission </a:t>
            </a:r>
            <a:r>
              <a:rPr lang="en-GB" altLang="en-US" sz="2200" i="1" dirty="0">
                <a:solidFill>
                  <a:srgbClr val="C00000"/>
                </a:solidFill>
              </a:rPr>
              <a:t>optional</a:t>
            </a:r>
            <a:endParaRPr lang="en-GB" sz="2200" i="1" dirty="0">
              <a:solidFill>
                <a:srgbClr val="C00000"/>
              </a:solidFill>
            </a:endParaRPr>
          </a:p>
          <a:p>
            <a:pPr marL="0" lvl="2" indent="0">
              <a:spcBef>
                <a:spcPts val="1000"/>
              </a:spcBef>
              <a:buClr>
                <a:srgbClr val="0F5494"/>
              </a:buClr>
              <a:defRPr/>
            </a:pPr>
            <a:r>
              <a:rPr lang="es-ES" sz="2400" b="0" i="1" dirty="0" err="1" smtClean="0">
                <a:cs typeface="+mn-cs"/>
              </a:rPr>
              <a:t>Your</a:t>
            </a:r>
            <a:r>
              <a:rPr lang="es-ES" sz="2400" b="0" i="1" dirty="0" smtClean="0">
                <a:cs typeface="+mn-cs"/>
              </a:rPr>
              <a:t> </a:t>
            </a:r>
            <a:r>
              <a:rPr lang="es-ES" sz="2400" b="0" i="1" dirty="0" err="1" smtClean="0">
                <a:cs typeface="+mn-cs"/>
              </a:rPr>
              <a:t>countries</a:t>
            </a:r>
            <a:r>
              <a:rPr lang="es-ES" sz="2400" b="0" i="1" dirty="0" smtClean="0">
                <a:cs typeface="+mn-cs"/>
              </a:rPr>
              <a:t> </a:t>
            </a:r>
            <a:r>
              <a:rPr lang="en-GB" sz="2400" b="0" i="1" dirty="0" smtClean="0">
                <a:cs typeface="+mn-cs"/>
              </a:rPr>
              <a:t>transmitted TIC</a:t>
            </a:r>
            <a:r>
              <a:rPr lang="en-GB" sz="2400" b="0" i="1" dirty="0">
                <a:cs typeface="+mn-cs"/>
              </a:rPr>
              <a:t> </a:t>
            </a:r>
            <a:r>
              <a:rPr lang="en-GB" sz="2400" b="0" i="1" dirty="0" smtClean="0">
                <a:cs typeface="+mn-cs"/>
              </a:rPr>
              <a:t>2017 data in 2018</a:t>
            </a:r>
            <a:r>
              <a:rPr lang="en-GB" sz="2400" b="0" dirty="0" smtClean="0">
                <a:cs typeface="+mn-cs"/>
              </a:rPr>
              <a:t> </a:t>
            </a:r>
            <a:r>
              <a:rPr lang="de-DE" sz="2800" b="1" kern="0" dirty="0" smtClean="0">
                <a:latin typeface="+mj-lt"/>
                <a:ea typeface="+mj-ea"/>
                <a:cs typeface="+mj-cs"/>
              </a:rPr>
              <a:t/>
            </a:r>
            <a:br>
              <a:rPr lang="de-DE" sz="2800" b="1" kern="0" dirty="0" smtClean="0">
                <a:latin typeface="+mj-lt"/>
                <a:ea typeface="+mj-ea"/>
                <a:cs typeface="+mj-cs"/>
              </a:rPr>
            </a:br>
            <a:endParaRPr lang="en-GB" b="0" kern="0" dirty="0" smtClean="0"/>
          </a:p>
        </p:txBody>
      </p:sp>
      <p:sp>
        <p:nvSpPr>
          <p:cNvPr id="12" name="Date Placeholder 2"/>
          <p:cNvSpPr>
            <a:spLocks noGrp="1"/>
          </p:cNvSpPr>
          <p:nvPr>
            <p:ph type="dt" sz="half" idx="10"/>
          </p:nvPr>
        </p:nvSpPr>
        <p:spPr>
          <a:xfrm>
            <a:off x="6577013" y="116632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03076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600063" y="710441"/>
            <a:ext cx="756084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fr-LU" altLang="en-US" dirty="0" smtClean="0"/>
              <a:t> </a:t>
            </a:r>
            <a:r>
              <a:rPr lang="en-US" altLang="en-US" dirty="0"/>
              <a:t>Member States’ obligation of ITGS data </a:t>
            </a:r>
            <a:r>
              <a:rPr lang="en-US" altLang="en-US" dirty="0" smtClean="0"/>
              <a:t>transmission</a:t>
            </a:r>
            <a:endParaRPr lang="en-US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662208" y="1093068"/>
            <a:ext cx="9973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sz="3000" dirty="0">
                <a:solidFill>
                  <a:srgbClr val="0F5494"/>
                </a:solidFill>
                <a:latin typeface="+mj-lt"/>
                <a:ea typeface="+mj-ea"/>
                <a:cs typeface="+mj-cs"/>
              </a:rPr>
              <a:t>8</a:t>
            </a:r>
            <a:r>
              <a:rPr lang="en-US" altLang="en-US" sz="3000" dirty="0" smtClean="0">
                <a:solidFill>
                  <a:srgbClr val="0F5494"/>
                </a:solidFill>
                <a:latin typeface="+mj-lt"/>
                <a:ea typeface="+mj-ea"/>
                <a:cs typeface="+mj-cs"/>
              </a:rPr>
              <a:t>/8</a:t>
            </a:r>
            <a:endParaRPr lang="en-US" altLang="en-US" sz="3000" dirty="0">
              <a:solidFill>
                <a:srgbClr val="0F5494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251520" y="1828930"/>
            <a:ext cx="8784976" cy="4286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0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spcBef>
                <a:spcPts val="1600"/>
              </a:spcBef>
              <a:spcAft>
                <a:spcPts val="0"/>
              </a:spcAft>
              <a:buClr>
                <a:srgbClr val="04A038"/>
              </a:buClr>
              <a:buNone/>
              <a:defRPr/>
            </a:pPr>
            <a:r>
              <a:rPr lang="en-GB" altLang="en-US" dirty="0" smtClean="0">
                <a:solidFill>
                  <a:srgbClr val="C00000"/>
                </a:solidFill>
              </a:rPr>
              <a:t>Aggregated data (INTRASTAT)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Clr>
                <a:srgbClr val="04A038"/>
              </a:buClr>
              <a:buNone/>
              <a:defRPr/>
            </a:pPr>
            <a:r>
              <a:rPr lang="en-GB" altLang="en-US" sz="1600" b="0" i="1" dirty="0" smtClean="0">
                <a:solidFill>
                  <a:srgbClr val="002060"/>
                </a:solidFill>
              </a:rPr>
              <a:t>(REG_638/2004_A.12-1)</a:t>
            </a:r>
          </a:p>
          <a:p>
            <a:pPr marL="0" lvl="2" indent="0">
              <a:spcBef>
                <a:spcPts val="200"/>
              </a:spcBef>
              <a:buClr>
                <a:srgbClr val="0F5494"/>
              </a:buClr>
              <a:defRPr/>
            </a:pPr>
            <a:r>
              <a:rPr lang="en-US" sz="1800" b="0" dirty="0" smtClean="0"/>
              <a:t>Aggregated </a:t>
            </a:r>
            <a:r>
              <a:rPr lang="en-US" sz="1800" b="0" dirty="0"/>
              <a:t>results shall cover 100 % of the trade of the reference period and, therefore, </a:t>
            </a:r>
            <a:r>
              <a:rPr lang="en-US" sz="1800" b="0" dirty="0" smtClean="0"/>
              <a:t>might </a:t>
            </a:r>
            <a:r>
              <a:rPr lang="en-GB" sz="1800" b="0" dirty="0" smtClean="0"/>
              <a:t>be</a:t>
            </a:r>
            <a:r>
              <a:rPr lang="en-GB" sz="1800" b="0" dirty="0"/>
              <a:t>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800" b="0" dirty="0"/>
              <a:t>either entirely or partly estimated from time series;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800" b="0" dirty="0"/>
              <a:t>or derived from detailed results processed already within the 40 day deadline and completed by estimates of missing intra-EU trade.</a:t>
            </a:r>
            <a:endParaRPr lang="en-GB" altLang="en-US" sz="1800" b="0" dirty="0"/>
          </a:p>
          <a:p>
            <a:pPr marL="0" indent="0">
              <a:spcBef>
                <a:spcPts val="900"/>
              </a:spcBef>
              <a:spcAft>
                <a:spcPts val="800"/>
              </a:spcAft>
              <a:buClr>
                <a:srgbClr val="04A038"/>
              </a:buClr>
              <a:buNone/>
              <a:defRPr/>
            </a:pPr>
            <a:r>
              <a:rPr lang="en-GB" altLang="en-US" dirty="0" smtClean="0">
                <a:solidFill>
                  <a:srgbClr val="04A038"/>
                </a:solidFill>
              </a:rPr>
              <a:t>Quality reporting needed for Eurostat Compliance assessment </a:t>
            </a:r>
          </a:p>
          <a:p>
            <a:pPr marL="285750" lvl="2" indent="-285750">
              <a:spcBef>
                <a:spcPts val="400"/>
              </a:spcBef>
              <a:buClr>
                <a:srgbClr val="0F5494"/>
              </a:buClr>
              <a:buFont typeface="Wingdings" panose="05000000000000000000" pitchFamily="2" charset="2"/>
              <a:buChar char="ü"/>
              <a:defRPr/>
            </a:pPr>
            <a:r>
              <a:rPr lang="en-GB" sz="1800" b="0" dirty="0"/>
              <a:t>Collection of annual quality and </a:t>
            </a:r>
            <a:r>
              <a:rPr lang="en-GB" sz="1800" b="0" dirty="0">
                <a:sym typeface="Wingdings" panose="05000000000000000000" pitchFamily="2" charset="2"/>
              </a:rPr>
              <a:t>metadata reports</a:t>
            </a:r>
          </a:p>
          <a:p>
            <a:pPr marL="285750" lvl="2" indent="-285750">
              <a:spcBef>
                <a:spcPts val="800"/>
              </a:spcBef>
              <a:buClr>
                <a:srgbClr val="0F5494"/>
              </a:buClr>
              <a:buFont typeface="Wingdings" panose="05000000000000000000" pitchFamily="2" charset="2"/>
              <a:buChar char="ü"/>
              <a:defRPr/>
            </a:pPr>
            <a:r>
              <a:rPr lang="en-GB" sz="1800" b="0" dirty="0"/>
              <a:t>Template embedding quality indicators and description of national methods and practices (e.g. revision policy, confidentiality practices)</a:t>
            </a:r>
          </a:p>
          <a:p>
            <a:pPr marL="0" indent="0">
              <a:spcBef>
                <a:spcPts val="1600"/>
              </a:spcBef>
              <a:spcAft>
                <a:spcPts val="1600"/>
              </a:spcAft>
              <a:buClr>
                <a:srgbClr val="04A038"/>
              </a:buClr>
              <a:buNone/>
              <a:defRPr/>
            </a:pPr>
            <a:r>
              <a:rPr lang="de-DE" sz="2800" b="1" kern="0" dirty="0" smtClean="0">
                <a:latin typeface="+mj-lt"/>
                <a:ea typeface="+mj-ea"/>
                <a:cs typeface="+mj-cs"/>
              </a:rPr>
              <a:t/>
            </a:r>
            <a:br>
              <a:rPr lang="de-DE" sz="2800" b="1" kern="0" dirty="0" smtClean="0">
                <a:latin typeface="+mj-lt"/>
                <a:ea typeface="+mj-ea"/>
                <a:cs typeface="+mj-cs"/>
              </a:rPr>
            </a:br>
            <a:endParaRPr lang="en-GB" b="0" kern="0" dirty="0" smtClean="0"/>
          </a:p>
        </p:txBody>
      </p:sp>
      <p:sp>
        <p:nvSpPr>
          <p:cNvPr id="13" name="Date Placeholder 2"/>
          <p:cNvSpPr>
            <a:spLocks noGrp="1"/>
          </p:cNvSpPr>
          <p:nvPr>
            <p:ph type="dt" sz="half" idx="10"/>
          </p:nvPr>
        </p:nvSpPr>
        <p:spPr>
          <a:xfrm>
            <a:off x="6577013" y="116632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79740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1543937" y="980728"/>
            <a:ext cx="6292664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/>
            <a:r>
              <a:rPr lang="de-CH" altLang="en-US" dirty="0" smtClean="0"/>
              <a:t>Classifications   </a:t>
            </a:r>
            <a:r>
              <a:rPr lang="en-US" altLang="en-US" dirty="0" smtClean="0"/>
              <a:t>1/4</a:t>
            </a:r>
            <a:endParaRPr lang="en-US" altLang="en-US" dirty="0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467544" y="2564904"/>
            <a:ext cx="8161889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0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70000"/>
              </a:lnSpc>
              <a:spcBef>
                <a:spcPts val="1600"/>
              </a:spcBef>
              <a:spcAft>
                <a:spcPts val="1200"/>
              </a:spcAft>
              <a:buClr>
                <a:srgbClr val="C00000"/>
              </a:buClr>
            </a:pPr>
            <a:r>
              <a:rPr lang="en-US" altLang="en-US" sz="2600" dirty="0">
                <a:solidFill>
                  <a:srgbClr val="C00000"/>
                </a:solidFill>
              </a:rPr>
              <a:t>The Integrated System of Classifications</a:t>
            </a: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</a:pPr>
            <a:r>
              <a:rPr lang="en-GB" altLang="en-US" sz="2600" dirty="0" smtClean="0">
                <a:solidFill>
                  <a:srgbClr val="C00000"/>
                </a:solidFill>
              </a:rPr>
              <a:t>Classifications </a:t>
            </a:r>
            <a:r>
              <a:rPr lang="en-GB" altLang="en-US" sz="2600" dirty="0">
                <a:solidFill>
                  <a:srgbClr val="C00000"/>
                </a:solidFill>
              </a:rPr>
              <a:t>for international trade in goods</a:t>
            </a:r>
          </a:p>
          <a:p>
            <a:pPr>
              <a:lnSpc>
                <a:spcPct val="70000"/>
              </a:lnSpc>
              <a:spcAft>
                <a:spcPct val="100000"/>
              </a:spcAft>
              <a:buClr>
                <a:srgbClr val="C00000"/>
              </a:buClr>
            </a:pPr>
            <a:r>
              <a:rPr lang="en-US" altLang="en-US" sz="2600" dirty="0" smtClean="0">
                <a:solidFill>
                  <a:srgbClr val="C00000"/>
                </a:solidFill>
              </a:rPr>
              <a:t>EU </a:t>
            </a:r>
            <a:r>
              <a:rPr lang="en-US" altLang="en-US" sz="2600" dirty="0">
                <a:solidFill>
                  <a:srgbClr val="C00000"/>
                </a:solidFill>
              </a:rPr>
              <a:t>Geonomenclature</a:t>
            </a:r>
          </a:p>
          <a:p>
            <a:pPr>
              <a:lnSpc>
                <a:spcPct val="70000"/>
              </a:lnSpc>
              <a:spcAft>
                <a:spcPct val="100000"/>
              </a:spcAft>
            </a:pPr>
            <a:endParaRPr lang="en-US" altLang="en-US" sz="1300" b="1" kern="0" dirty="0" smtClean="0">
              <a:latin typeface="Arial Unicode MS" pitchFamily="34" charset="-128"/>
            </a:endParaRPr>
          </a:p>
          <a:p>
            <a:pPr>
              <a:lnSpc>
                <a:spcPct val="70000"/>
              </a:lnSpc>
            </a:pPr>
            <a:endParaRPr lang="en-GB" altLang="en-US" sz="1300" b="0" kern="0" dirty="0" smtClean="0"/>
          </a:p>
        </p:txBody>
      </p:sp>
      <p:sp>
        <p:nvSpPr>
          <p:cNvPr id="13" name="Date Placeholder 2"/>
          <p:cNvSpPr>
            <a:spLocks noGrp="1"/>
          </p:cNvSpPr>
          <p:nvPr>
            <p:ph type="dt" sz="half" idx="10"/>
          </p:nvPr>
        </p:nvSpPr>
        <p:spPr>
          <a:xfrm>
            <a:off x="6577013" y="116632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77248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1543935" y="857243"/>
            <a:ext cx="6292664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/>
            <a:r>
              <a:rPr lang="de-CH" altLang="en-US" dirty="0" smtClean="0"/>
              <a:t>Classifications   </a:t>
            </a:r>
            <a:r>
              <a:rPr lang="en-US" altLang="en-US" dirty="0"/>
              <a:t>2</a:t>
            </a:r>
            <a:r>
              <a:rPr lang="en-US" altLang="en-US" dirty="0" smtClean="0"/>
              <a:t>/4</a:t>
            </a:r>
            <a:endParaRPr lang="en-US" altLang="en-US" dirty="0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828986" y="1699148"/>
            <a:ext cx="7643192" cy="4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0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lnSpc>
                <a:spcPct val="70000"/>
              </a:lnSpc>
              <a:spcBef>
                <a:spcPts val="1600"/>
              </a:spcBef>
              <a:spcAft>
                <a:spcPts val="1200"/>
              </a:spcAft>
              <a:buClr>
                <a:srgbClr val="C00000"/>
              </a:buClr>
              <a:buNone/>
            </a:pPr>
            <a:r>
              <a:rPr lang="en-US" altLang="en-US" dirty="0">
                <a:solidFill>
                  <a:srgbClr val="C00000"/>
                </a:solidFill>
              </a:rPr>
              <a:t>The Integrated System of Classifications</a:t>
            </a:r>
          </a:p>
          <a:p>
            <a:pPr marL="0" indent="0">
              <a:lnSpc>
                <a:spcPct val="70000"/>
              </a:lnSpc>
              <a:spcAft>
                <a:spcPct val="100000"/>
              </a:spcAft>
              <a:buNone/>
            </a:pPr>
            <a:endParaRPr lang="en-US" altLang="en-US" sz="1300" b="1" kern="0" dirty="0" smtClean="0">
              <a:latin typeface="Arial Unicode MS" pitchFamily="34" charset="-128"/>
            </a:endParaRPr>
          </a:p>
          <a:p>
            <a:pPr marL="0" indent="0">
              <a:lnSpc>
                <a:spcPct val="70000"/>
              </a:lnSpc>
              <a:buNone/>
            </a:pPr>
            <a:r>
              <a:rPr lang="en-GB" altLang="en-US" sz="1300" b="0" kern="0" dirty="0" smtClean="0"/>
              <a:t>                 </a:t>
            </a:r>
          </a:p>
        </p:txBody>
      </p:sp>
      <p:sp>
        <p:nvSpPr>
          <p:cNvPr id="73" name="Rectangle 2"/>
          <p:cNvSpPr>
            <a:spLocks noChangeArrowheads="1"/>
          </p:cNvSpPr>
          <p:nvPr/>
        </p:nvSpPr>
        <p:spPr bwMode="auto">
          <a:xfrm>
            <a:off x="946261" y="2876665"/>
            <a:ext cx="1033462" cy="8255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>
            <a:lvl1pPr defTabSz="762000"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7620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chemeClr val="tx1"/>
                </a:solidFill>
              </a:rPr>
              <a:t>ISIC Rev. 4</a:t>
            </a:r>
          </a:p>
        </p:txBody>
      </p:sp>
      <p:sp>
        <p:nvSpPr>
          <p:cNvPr id="74" name="Rectangle 3"/>
          <p:cNvSpPr>
            <a:spLocks noChangeArrowheads="1"/>
          </p:cNvSpPr>
          <p:nvPr/>
        </p:nvSpPr>
        <p:spPr bwMode="auto">
          <a:xfrm>
            <a:off x="6111774" y="2883992"/>
            <a:ext cx="804862" cy="825500"/>
          </a:xfrm>
          <a:prstGeom prst="rect">
            <a:avLst/>
          </a:prstGeom>
          <a:solidFill>
            <a:srgbClr val="00FF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>
            <a:lvl1pPr defTabSz="762000"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7620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chemeClr val="tx1"/>
                </a:solidFill>
              </a:rPr>
              <a:t>SITC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chemeClr val="tx1"/>
                </a:solidFill>
              </a:rPr>
              <a:t>Rev. 4</a:t>
            </a:r>
          </a:p>
        </p:txBody>
      </p:sp>
      <p:sp>
        <p:nvSpPr>
          <p:cNvPr id="75" name="Rectangle 4"/>
          <p:cNvSpPr>
            <a:spLocks noChangeArrowheads="1"/>
          </p:cNvSpPr>
          <p:nvPr/>
        </p:nvSpPr>
        <p:spPr bwMode="auto">
          <a:xfrm>
            <a:off x="4792562" y="2906851"/>
            <a:ext cx="879475" cy="825500"/>
          </a:xfrm>
          <a:prstGeom prst="rect">
            <a:avLst/>
          </a:prstGeom>
          <a:solidFill>
            <a:srgbClr val="00FF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>
            <a:lvl1pPr defTabSz="762000"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7620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chemeClr val="tx1"/>
                </a:solidFill>
              </a:rPr>
              <a:t>HS 2017</a:t>
            </a:r>
            <a:endParaRPr lang="en-GB" altLang="en-US" sz="12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" name="Rectangle 5"/>
          <p:cNvSpPr>
            <a:spLocks noChangeArrowheads="1"/>
          </p:cNvSpPr>
          <p:nvPr/>
        </p:nvSpPr>
        <p:spPr bwMode="auto">
          <a:xfrm>
            <a:off x="1029159" y="5279506"/>
            <a:ext cx="884238" cy="8255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>
            <a:lvl1pPr defTabSz="762000"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7620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chemeClr val="tx1"/>
                </a:solidFill>
              </a:rPr>
              <a:t>National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chemeClr val="tx1"/>
                </a:solidFill>
              </a:rPr>
              <a:t>version of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chemeClr val="tx1"/>
                </a:solidFill>
              </a:rPr>
              <a:t>NACE</a:t>
            </a:r>
            <a:endParaRPr lang="en-GB" altLang="en-US" sz="12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7" name="Rectangle 6"/>
          <p:cNvSpPr>
            <a:spLocks noChangeArrowheads="1"/>
          </p:cNvSpPr>
          <p:nvPr/>
        </p:nvSpPr>
        <p:spPr bwMode="auto">
          <a:xfrm>
            <a:off x="2468458" y="2910242"/>
            <a:ext cx="954088" cy="825500"/>
          </a:xfrm>
          <a:prstGeom prst="rect">
            <a:avLst/>
          </a:prstGeom>
          <a:solidFill>
            <a:srgbClr val="00FF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>
            <a:lvl1pPr defTabSz="762000"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7620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chemeClr val="tx1"/>
                </a:solidFill>
              </a:rPr>
              <a:t>CPC Ver. 2.1</a:t>
            </a:r>
            <a:endParaRPr lang="en-GB" altLang="en-US" sz="12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8" name="Rectangle 7"/>
          <p:cNvSpPr>
            <a:spLocks noChangeArrowheads="1"/>
          </p:cNvSpPr>
          <p:nvPr/>
        </p:nvSpPr>
        <p:spPr bwMode="auto">
          <a:xfrm>
            <a:off x="4792562" y="4146046"/>
            <a:ext cx="879475" cy="825500"/>
          </a:xfrm>
          <a:prstGeom prst="rect">
            <a:avLst/>
          </a:prstGeom>
          <a:solidFill>
            <a:srgbClr val="00FF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>
            <a:lvl1pPr defTabSz="762000"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7620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chemeClr val="tx1"/>
                </a:solidFill>
              </a:rPr>
              <a:t>CN</a:t>
            </a:r>
            <a:endParaRPr lang="en-GB" altLang="en-US" sz="12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9" name="Rectangle 8"/>
          <p:cNvSpPr>
            <a:spLocks noChangeArrowheads="1"/>
          </p:cNvSpPr>
          <p:nvPr/>
        </p:nvSpPr>
        <p:spPr bwMode="auto">
          <a:xfrm>
            <a:off x="909481" y="4128458"/>
            <a:ext cx="1147762" cy="792163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>
            <a:lvl1pPr defTabSz="762000"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7620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chemeClr val="tx1"/>
                </a:solidFill>
              </a:rPr>
              <a:t>NACE Rev. 2</a:t>
            </a:r>
            <a:endParaRPr lang="en-GB" altLang="en-US" sz="12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0" name="Rectangle 9"/>
          <p:cNvSpPr>
            <a:spLocks noChangeArrowheads="1"/>
          </p:cNvSpPr>
          <p:nvPr/>
        </p:nvSpPr>
        <p:spPr bwMode="auto">
          <a:xfrm>
            <a:off x="3682428" y="4168378"/>
            <a:ext cx="825057" cy="825500"/>
          </a:xfrm>
          <a:prstGeom prst="rect">
            <a:avLst/>
          </a:prstGeom>
          <a:solidFill>
            <a:srgbClr val="00FF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>
            <a:lvl1pPr defTabSz="762000"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7620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chemeClr val="tx1"/>
                </a:solidFill>
              </a:rPr>
              <a:t>PRODCOM</a:t>
            </a:r>
            <a:endParaRPr lang="en-GB" altLang="en-US" sz="12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" name="Rectangle 10"/>
          <p:cNvSpPr>
            <a:spLocks noChangeArrowheads="1"/>
          </p:cNvSpPr>
          <p:nvPr/>
        </p:nvSpPr>
        <p:spPr bwMode="auto">
          <a:xfrm>
            <a:off x="2409426" y="4146046"/>
            <a:ext cx="954088" cy="825500"/>
          </a:xfrm>
          <a:prstGeom prst="rect">
            <a:avLst/>
          </a:prstGeom>
          <a:solidFill>
            <a:srgbClr val="00FF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>
            <a:lvl1pPr defTabSz="762000"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7620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chemeClr val="tx1"/>
                </a:solidFill>
              </a:rPr>
              <a:t>CPA Rev. 2.1</a:t>
            </a:r>
            <a:endParaRPr lang="en-GB" altLang="en-US" sz="12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" name="Rectangle 11"/>
          <p:cNvSpPr>
            <a:spLocks noChangeArrowheads="1"/>
          </p:cNvSpPr>
          <p:nvPr/>
        </p:nvSpPr>
        <p:spPr bwMode="auto">
          <a:xfrm>
            <a:off x="3667226" y="5298729"/>
            <a:ext cx="954088" cy="825500"/>
          </a:xfrm>
          <a:prstGeom prst="rect">
            <a:avLst/>
          </a:prstGeom>
          <a:solidFill>
            <a:srgbClr val="00FF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>
            <a:lvl1pPr defTabSz="762000"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7620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chemeClr val="tx1"/>
                </a:solidFill>
              </a:rPr>
              <a:t>National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chemeClr val="tx1"/>
                </a:solidFill>
              </a:rPr>
              <a:t>version of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chemeClr val="tx1"/>
                </a:solidFill>
              </a:rPr>
              <a:t>PRODCOM</a:t>
            </a:r>
            <a:endParaRPr lang="en-GB" altLang="en-US" sz="12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" name="Rectangle 12"/>
          <p:cNvSpPr>
            <a:spLocks noChangeArrowheads="1"/>
          </p:cNvSpPr>
          <p:nvPr/>
        </p:nvSpPr>
        <p:spPr bwMode="auto">
          <a:xfrm>
            <a:off x="2357295" y="5298729"/>
            <a:ext cx="954088" cy="825500"/>
          </a:xfrm>
          <a:prstGeom prst="rect">
            <a:avLst/>
          </a:prstGeom>
          <a:solidFill>
            <a:srgbClr val="00FF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>
            <a:lvl1pPr defTabSz="762000"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7620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chemeClr val="tx1"/>
                </a:solidFill>
              </a:rPr>
              <a:t>National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chemeClr val="tx1"/>
                </a:solidFill>
              </a:rPr>
              <a:t>version of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chemeClr val="tx1"/>
                </a:solidFill>
              </a:rPr>
              <a:t>CPA</a:t>
            </a:r>
            <a:endParaRPr lang="en-GB" altLang="en-US" sz="12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4" name="Line 13"/>
          <p:cNvSpPr>
            <a:spLocks noChangeShapeType="1"/>
          </p:cNvSpPr>
          <p:nvPr/>
        </p:nvSpPr>
        <p:spPr bwMode="auto">
          <a:xfrm flipV="1">
            <a:off x="2004306" y="3348091"/>
            <a:ext cx="388144" cy="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85" name="AutoShape 14"/>
          <p:cNvSpPr>
            <a:spLocks noChangeArrowheads="1"/>
          </p:cNvSpPr>
          <p:nvPr/>
        </p:nvSpPr>
        <p:spPr bwMode="auto">
          <a:xfrm>
            <a:off x="5714299" y="3296742"/>
            <a:ext cx="348308" cy="45719"/>
          </a:xfrm>
          <a:prstGeom prst="rightArrow">
            <a:avLst>
              <a:gd name="adj1" fmla="val 50000"/>
              <a:gd name="adj2" fmla="val 161265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chemeClr val="tx1"/>
              </a:solidFill>
            </a:endParaRPr>
          </a:p>
        </p:txBody>
      </p:sp>
      <p:sp>
        <p:nvSpPr>
          <p:cNvPr id="86" name="Rectangle 15"/>
          <p:cNvSpPr>
            <a:spLocks noChangeArrowheads="1"/>
          </p:cNvSpPr>
          <p:nvPr/>
        </p:nvSpPr>
        <p:spPr bwMode="auto">
          <a:xfrm>
            <a:off x="1015798" y="2312627"/>
            <a:ext cx="1305237" cy="305212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>
            <a:lvl1pPr defTabSz="762000"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7620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GB" altLang="en-US" sz="1400" b="1" dirty="0">
                <a:solidFill>
                  <a:schemeClr val="tx1"/>
                </a:solidFill>
              </a:rPr>
              <a:t>ACTIVITIES</a:t>
            </a:r>
            <a:endParaRPr lang="en-GB" altLang="en-US" sz="1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" name="AutoShape 19"/>
          <p:cNvSpPr>
            <a:spLocks noChangeArrowheads="1"/>
          </p:cNvSpPr>
          <p:nvPr/>
        </p:nvSpPr>
        <p:spPr bwMode="auto">
          <a:xfrm rot="16200000" flipH="1">
            <a:off x="1316942" y="3878461"/>
            <a:ext cx="292100" cy="65088"/>
          </a:xfrm>
          <a:prstGeom prst="rightArrow">
            <a:avLst>
              <a:gd name="adj1" fmla="val 50000"/>
              <a:gd name="adj2" fmla="val 224409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chemeClr val="tx1"/>
              </a:solidFill>
            </a:endParaRPr>
          </a:p>
        </p:txBody>
      </p:sp>
      <p:sp>
        <p:nvSpPr>
          <p:cNvPr id="88" name="AutoShape 21"/>
          <p:cNvSpPr>
            <a:spLocks noChangeArrowheads="1"/>
          </p:cNvSpPr>
          <p:nvPr/>
        </p:nvSpPr>
        <p:spPr bwMode="auto">
          <a:xfrm rot="16200000" flipH="1">
            <a:off x="2771376" y="3891177"/>
            <a:ext cx="292100" cy="61912"/>
          </a:xfrm>
          <a:prstGeom prst="rightArrow">
            <a:avLst>
              <a:gd name="adj1" fmla="val 50000"/>
              <a:gd name="adj2" fmla="val 235921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chemeClr val="tx1"/>
              </a:solidFill>
            </a:endParaRPr>
          </a:p>
        </p:txBody>
      </p:sp>
      <p:sp>
        <p:nvSpPr>
          <p:cNvPr id="89" name="AutoShape 22"/>
          <p:cNvSpPr>
            <a:spLocks noChangeArrowheads="1"/>
          </p:cNvSpPr>
          <p:nvPr/>
        </p:nvSpPr>
        <p:spPr bwMode="auto">
          <a:xfrm rot="16200000" flipH="1">
            <a:off x="2723444" y="5108972"/>
            <a:ext cx="292100" cy="61912"/>
          </a:xfrm>
          <a:prstGeom prst="rightArrow">
            <a:avLst>
              <a:gd name="adj1" fmla="val 50000"/>
              <a:gd name="adj2" fmla="val 235921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chemeClr val="tx1"/>
              </a:solidFill>
            </a:endParaRPr>
          </a:p>
        </p:txBody>
      </p:sp>
      <p:sp>
        <p:nvSpPr>
          <p:cNvPr id="90" name="AutoShape 23"/>
          <p:cNvSpPr>
            <a:spLocks noChangeArrowheads="1"/>
          </p:cNvSpPr>
          <p:nvPr/>
        </p:nvSpPr>
        <p:spPr bwMode="auto">
          <a:xfrm rot="16200000" flipH="1">
            <a:off x="1316942" y="5082102"/>
            <a:ext cx="292100" cy="65088"/>
          </a:xfrm>
          <a:prstGeom prst="rightArrow">
            <a:avLst>
              <a:gd name="adj1" fmla="val 50000"/>
              <a:gd name="adj2" fmla="val 224409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chemeClr val="tx1"/>
              </a:solidFill>
            </a:endParaRPr>
          </a:p>
        </p:txBody>
      </p:sp>
      <p:sp>
        <p:nvSpPr>
          <p:cNvPr id="91" name="AutoShape 24"/>
          <p:cNvSpPr>
            <a:spLocks noChangeArrowheads="1"/>
          </p:cNvSpPr>
          <p:nvPr/>
        </p:nvSpPr>
        <p:spPr bwMode="auto">
          <a:xfrm rot="16200000" flipH="1">
            <a:off x="5070574" y="3895250"/>
            <a:ext cx="292100" cy="61912"/>
          </a:xfrm>
          <a:prstGeom prst="rightArrow">
            <a:avLst>
              <a:gd name="adj1" fmla="val 50000"/>
              <a:gd name="adj2" fmla="val 235921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chemeClr val="tx1"/>
              </a:solidFill>
            </a:endParaRPr>
          </a:p>
        </p:txBody>
      </p:sp>
      <p:sp>
        <p:nvSpPr>
          <p:cNvPr id="92" name="AutoShape 25"/>
          <p:cNvSpPr>
            <a:spLocks noChangeArrowheads="1"/>
          </p:cNvSpPr>
          <p:nvPr/>
        </p:nvSpPr>
        <p:spPr bwMode="auto">
          <a:xfrm rot="16200000" flipH="1">
            <a:off x="3948907" y="5133691"/>
            <a:ext cx="292100" cy="66675"/>
          </a:xfrm>
          <a:prstGeom prst="rightArrow">
            <a:avLst>
              <a:gd name="adj1" fmla="val 50000"/>
              <a:gd name="adj2" fmla="val 219068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chemeClr val="tx1"/>
              </a:solidFill>
            </a:endParaRPr>
          </a:p>
        </p:txBody>
      </p:sp>
      <p:sp>
        <p:nvSpPr>
          <p:cNvPr id="93" name="Line 26"/>
          <p:cNvSpPr>
            <a:spLocks noChangeShapeType="1"/>
          </p:cNvSpPr>
          <p:nvPr/>
        </p:nvSpPr>
        <p:spPr bwMode="auto">
          <a:xfrm flipH="1">
            <a:off x="4572001" y="4581128"/>
            <a:ext cx="1571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94" name="AutoShape 27"/>
          <p:cNvSpPr>
            <a:spLocks noChangeArrowheads="1"/>
          </p:cNvSpPr>
          <p:nvPr/>
        </p:nvSpPr>
        <p:spPr bwMode="auto">
          <a:xfrm>
            <a:off x="6965803" y="3280182"/>
            <a:ext cx="370825" cy="45719"/>
          </a:xfrm>
          <a:prstGeom prst="rightArrow">
            <a:avLst>
              <a:gd name="adj1" fmla="val 50000"/>
              <a:gd name="adj2" fmla="val 160015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chemeClr val="tx1"/>
              </a:solidFill>
            </a:endParaRPr>
          </a:p>
        </p:txBody>
      </p:sp>
      <p:sp>
        <p:nvSpPr>
          <p:cNvPr id="95" name="AutoShape 32"/>
          <p:cNvSpPr>
            <a:spLocks noChangeArrowheads="1"/>
          </p:cNvSpPr>
          <p:nvPr/>
        </p:nvSpPr>
        <p:spPr bwMode="auto">
          <a:xfrm rot="10800000" flipH="1">
            <a:off x="2083756" y="4532740"/>
            <a:ext cx="268287" cy="66675"/>
          </a:xfrm>
          <a:prstGeom prst="rightArrow">
            <a:avLst>
              <a:gd name="adj1" fmla="val 50000"/>
              <a:gd name="adj2" fmla="val 201209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chemeClr val="tx1"/>
              </a:solidFill>
            </a:endParaRPr>
          </a:p>
        </p:txBody>
      </p:sp>
      <p:sp>
        <p:nvSpPr>
          <p:cNvPr id="96" name="AutoShape 33"/>
          <p:cNvSpPr>
            <a:spLocks noChangeArrowheads="1"/>
          </p:cNvSpPr>
          <p:nvPr/>
        </p:nvSpPr>
        <p:spPr bwMode="auto">
          <a:xfrm rot="10800000" flipH="1">
            <a:off x="1970219" y="5655728"/>
            <a:ext cx="326501" cy="45719"/>
          </a:xfrm>
          <a:prstGeom prst="rightArrow">
            <a:avLst>
              <a:gd name="adj1" fmla="val 50000"/>
              <a:gd name="adj2" fmla="val 202400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chemeClr val="tx1"/>
              </a:solidFill>
            </a:endParaRPr>
          </a:p>
        </p:txBody>
      </p:sp>
      <p:sp>
        <p:nvSpPr>
          <p:cNvPr id="97" name="AutoShape 34"/>
          <p:cNvSpPr>
            <a:spLocks noChangeArrowheads="1"/>
          </p:cNvSpPr>
          <p:nvPr/>
        </p:nvSpPr>
        <p:spPr bwMode="auto">
          <a:xfrm rot="10800000" flipH="1">
            <a:off x="3336775" y="5695446"/>
            <a:ext cx="269875" cy="66675"/>
          </a:xfrm>
          <a:prstGeom prst="rightArrow">
            <a:avLst>
              <a:gd name="adj1" fmla="val 50000"/>
              <a:gd name="adj2" fmla="val 202400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chemeClr val="tx1"/>
              </a:solidFill>
            </a:endParaRPr>
          </a:p>
        </p:txBody>
      </p:sp>
      <p:sp>
        <p:nvSpPr>
          <p:cNvPr id="98" name="AutoShape 35"/>
          <p:cNvSpPr>
            <a:spLocks noChangeArrowheads="1"/>
          </p:cNvSpPr>
          <p:nvPr/>
        </p:nvSpPr>
        <p:spPr bwMode="auto">
          <a:xfrm rot="10800000" flipH="1">
            <a:off x="3397351" y="4553403"/>
            <a:ext cx="269875" cy="66675"/>
          </a:xfrm>
          <a:prstGeom prst="rightArrow">
            <a:avLst>
              <a:gd name="adj1" fmla="val 50000"/>
              <a:gd name="adj2" fmla="val 202400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chemeClr val="tx1"/>
              </a:solidFill>
            </a:endParaRPr>
          </a:p>
        </p:txBody>
      </p:sp>
      <p:sp>
        <p:nvSpPr>
          <p:cNvPr id="99" name="Line 36"/>
          <p:cNvSpPr>
            <a:spLocks noChangeShapeType="1"/>
          </p:cNvSpPr>
          <p:nvPr/>
        </p:nvSpPr>
        <p:spPr bwMode="auto">
          <a:xfrm>
            <a:off x="3471713" y="3352245"/>
            <a:ext cx="121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100" name="Line 37"/>
          <p:cNvSpPr>
            <a:spLocks noChangeShapeType="1"/>
          </p:cNvSpPr>
          <p:nvPr/>
        </p:nvSpPr>
        <p:spPr bwMode="auto">
          <a:xfrm flipV="1">
            <a:off x="7836600" y="3730427"/>
            <a:ext cx="0" cy="30889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101" name="Rectangle 30"/>
          <p:cNvSpPr>
            <a:spLocks noChangeArrowheads="1"/>
          </p:cNvSpPr>
          <p:nvPr/>
        </p:nvSpPr>
        <p:spPr bwMode="auto">
          <a:xfrm>
            <a:off x="7434963" y="2890292"/>
            <a:ext cx="803275" cy="825500"/>
          </a:xfrm>
          <a:prstGeom prst="rect">
            <a:avLst/>
          </a:prstGeom>
          <a:solidFill>
            <a:srgbClr val="00FF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>
            <a:lvl1pPr defTabSz="762000"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7620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chemeClr val="tx1"/>
                </a:solidFill>
              </a:rPr>
              <a:t>BEC</a:t>
            </a:r>
            <a:endParaRPr lang="en-GB" altLang="en-US" sz="12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" name="Rectangle 28"/>
          <p:cNvSpPr>
            <a:spLocks noChangeArrowheads="1"/>
          </p:cNvSpPr>
          <p:nvPr/>
        </p:nvSpPr>
        <p:spPr bwMode="auto">
          <a:xfrm>
            <a:off x="7434962" y="4072256"/>
            <a:ext cx="803275" cy="809416"/>
          </a:xfrm>
          <a:prstGeom prst="rect">
            <a:avLst/>
          </a:prstGeom>
          <a:solidFill>
            <a:srgbClr val="00FF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>
            <a:lvl1pPr defTabSz="762000"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7620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chemeClr val="tx1"/>
                </a:solidFill>
              </a:rPr>
              <a:t>MIG</a:t>
            </a:r>
            <a:endParaRPr lang="en-GB" altLang="en-US" sz="12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" name="Rectangle 31"/>
          <p:cNvSpPr>
            <a:spLocks noChangeArrowheads="1"/>
          </p:cNvSpPr>
          <p:nvPr/>
        </p:nvSpPr>
        <p:spPr bwMode="auto">
          <a:xfrm>
            <a:off x="4283967" y="2336203"/>
            <a:ext cx="1927225" cy="304800"/>
          </a:xfrm>
          <a:prstGeom prst="rect">
            <a:avLst/>
          </a:prstGeom>
          <a:solidFill>
            <a:srgbClr val="00FF00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00" b="1" dirty="0">
                <a:solidFill>
                  <a:schemeClr val="tx1"/>
                </a:solidFill>
              </a:rPr>
              <a:t>PRODUCTS</a:t>
            </a:r>
          </a:p>
        </p:txBody>
      </p:sp>
      <p:sp>
        <p:nvSpPr>
          <p:cNvPr id="134" name="Rectangle 16"/>
          <p:cNvSpPr>
            <a:spLocks noChangeArrowheads="1"/>
          </p:cNvSpPr>
          <p:nvPr/>
        </p:nvSpPr>
        <p:spPr bwMode="auto">
          <a:xfrm>
            <a:off x="228296" y="3133498"/>
            <a:ext cx="693382" cy="4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>
            <a:lvl1pPr defTabSz="762000"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7620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GB" altLang="en-US" sz="1200" b="1" dirty="0">
                <a:solidFill>
                  <a:schemeClr val="tx1"/>
                </a:solidFill>
              </a:rPr>
              <a:t>Global Level</a:t>
            </a:r>
            <a:endParaRPr lang="en-GB" altLang="en-US" sz="12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5" name="Rectangle 18"/>
          <p:cNvSpPr>
            <a:spLocks noChangeArrowheads="1"/>
          </p:cNvSpPr>
          <p:nvPr/>
        </p:nvSpPr>
        <p:spPr bwMode="auto">
          <a:xfrm>
            <a:off x="60499" y="4406111"/>
            <a:ext cx="915987" cy="271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762000"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7620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GB" altLang="en-US" sz="1200" b="1" dirty="0">
                <a:solidFill>
                  <a:schemeClr val="tx1"/>
                </a:solidFill>
              </a:rPr>
              <a:t>EU Level</a:t>
            </a:r>
          </a:p>
        </p:txBody>
      </p:sp>
      <p:sp>
        <p:nvSpPr>
          <p:cNvPr id="136" name="Rectangle 17"/>
          <p:cNvSpPr>
            <a:spLocks noChangeArrowheads="1"/>
          </p:cNvSpPr>
          <p:nvPr/>
        </p:nvSpPr>
        <p:spPr bwMode="auto">
          <a:xfrm>
            <a:off x="200360" y="5471437"/>
            <a:ext cx="798512" cy="4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762000">
              <a:spcBef>
                <a:spcPct val="20000"/>
              </a:spcBef>
              <a:buFont typeface="Wingdings" panose="05000000000000000000" pitchFamily="2" charset="2"/>
              <a:buChar char="n"/>
              <a:defRPr sz="22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000">
                <a:solidFill>
                  <a:srgbClr val="0F327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762000">
              <a:spcBef>
                <a:spcPct val="20000"/>
              </a:spcBef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ts val="0"/>
              </a:spcBef>
              <a:buFontTx/>
              <a:buNone/>
            </a:pPr>
            <a:r>
              <a:rPr lang="en-GB" altLang="en-US" sz="1200" b="1" dirty="0">
                <a:solidFill>
                  <a:schemeClr val="tx1"/>
                </a:solidFill>
              </a:rPr>
              <a:t>National</a:t>
            </a:r>
          </a:p>
          <a:p>
            <a:pPr>
              <a:spcBef>
                <a:spcPts val="0"/>
              </a:spcBef>
              <a:buFontTx/>
              <a:buNone/>
            </a:pPr>
            <a:r>
              <a:rPr lang="en-GB" altLang="en-US" sz="1200" b="1" dirty="0">
                <a:solidFill>
                  <a:schemeClr val="tx1"/>
                </a:solidFill>
              </a:rPr>
              <a:t> Level</a:t>
            </a:r>
          </a:p>
        </p:txBody>
      </p:sp>
      <p:sp>
        <p:nvSpPr>
          <p:cNvPr id="137" name="Date Placeholder 2"/>
          <p:cNvSpPr>
            <a:spLocks noGrp="1"/>
          </p:cNvSpPr>
          <p:nvPr>
            <p:ph type="dt" sz="half" idx="10"/>
          </p:nvPr>
        </p:nvSpPr>
        <p:spPr>
          <a:xfrm>
            <a:off x="6577013" y="116632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4082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1543937" y="980728"/>
            <a:ext cx="6292664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/>
            <a:r>
              <a:rPr lang="de-CH" altLang="en-US" dirty="0" smtClean="0"/>
              <a:t>Classifications   </a:t>
            </a:r>
            <a:r>
              <a:rPr lang="en-US" altLang="en-US" dirty="0"/>
              <a:t>3</a:t>
            </a:r>
            <a:r>
              <a:rPr lang="en-US" altLang="en-US" dirty="0" smtClean="0"/>
              <a:t>/4</a:t>
            </a:r>
            <a:endParaRPr lang="en-US" altLang="en-US" dirty="0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971600" y="1812501"/>
            <a:ext cx="7205972" cy="76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0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None/>
            </a:pPr>
            <a:r>
              <a:rPr lang="en-GB" altLang="en-US" sz="2600" dirty="0">
                <a:solidFill>
                  <a:srgbClr val="C00000"/>
                </a:solidFill>
              </a:rPr>
              <a:t>Classifications for international trade </a:t>
            </a:r>
            <a:r>
              <a:rPr lang="en-GB" altLang="en-US" sz="2600" dirty="0" smtClean="0">
                <a:solidFill>
                  <a:srgbClr val="C00000"/>
                </a:solidFill>
              </a:rPr>
              <a:t>  in </a:t>
            </a:r>
            <a:r>
              <a:rPr lang="en-GB" altLang="en-US" sz="2600" dirty="0">
                <a:solidFill>
                  <a:srgbClr val="C00000"/>
                </a:solidFill>
              </a:rPr>
              <a:t>goods</a:t>
            </a:r>
          </a:p>
          <a:p>
            <a:pPr marL="0" indent="0">
              <a:lnSpc>
                <a:spcPct val="70000"/>
              </a:lnSpc>
              <a:spcAft>
                <a:spcPct val="100000"/>
              </a:spcAft>
              <a:buNone/>
            </a:pPr>
            <a:endParaRPr lang="en-US" altLang="en-US" sz="1300" b="1" kern="0" dirty="0" smtClean="0">
              <a:latin typeface="Arial Unicode MS" pitchFamily="34" charset="-128"/>
            </a:endParaRPr>
          </a:p>
          <a:p>
            <a:pPr>
              <a:lnSpc>
                <a:spcPct val="70000"/>
              </a:lnSpc>
            </a:pPr>
            <a:endParaRPr lang="en-GB" altLang="en-US" sz="1300" b="0" kern="0" dirty="0" smtClean="0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635800" y="2780928"/>
            <a:ext cx="7824631" cy="2901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0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504000" lvl="2" algn="ctr">
              <a:spcBef>
                <a:spcPts val="1200"/>
              </a:spcBef>
              <a:spcAft>
                <a:spcPts val="1000"/>
              </a:spcAft>
            </a:pPr>
            <a:r>
              <a:rPr lang="en-GB" altLang="en-US" sz="2400" kern="0" dirty="0" smtClean="0">
                <a:latin typeface="Arial Unicode MS" pitchFamily="34" charset="-128"/>
              </a:rPr>
              <a:t> </a:t>
            </a:r>
            <a:r>
              <a:rPr lang="en-GB" altLang="en-US" sz="2400" dirty="0" smtClean="0">
                <a:solidFill>
                  <a:srgbClr val="C00000"/>
                </a:solidFill>
              </a:rPr>
              <a:t>Product classification</a:t>
            </a:r>
            <a:endParaRPr lang="en-GB" altLang="en-US" sz="2400" dirty="0">
              <a:solidFill>
                <a:srgbClr val="C00000"/>
              </a:solidFill>
            </a:endParaRPr>
          </a:p>
          <a:p>
            <a:pPr marL="900000" lvl="1" indent="-342900">
              <a:spcBef>
                <a:spcPts val="400"/>
              </a:spcBef>
              <a:spcAft>
                <a:spcPts val="200"/>
              </a:spcAft>
              <a:defRPr/>
            </a:pPr>
            <a:r>
              <a:rPr lang="fr-BE" altLang="en-US" sz="2200" b="0" dirty="0" smtClean="0"/>
              <a:t>HS</a:t>
            </a:r>
            <a:r>
              <a:rPr lang="fr-BE" altLang="en-US" sz="2200" b="0" dirty="0"/>
              <a:t>: </a:t>
            </a:r>
            <a:r>
              <a:rPr lang="en-GB" altLang="en-US" sz="2200" b="0" dirty="0" smtClean="0"/>
              <a:t>Harmonized</a:t>
            </a:r>
            <a:r>
              <a:rPr lang="fr-BE" altLang="en-US" sz="2200" b="0" dirty="0" smtClean="0"/>
              <a:t> </a:t>
            </a:r>
            <a:r>
              <a:rPr lang="fr-BE" altLang="en-US" sz="2200" b="0" dirty="0"/>
              <a:t>System (World </a:t>
            </a:r>
            <a:r>
              <a:rPr lang="en-GB" altLang="en-US" sz="2200" b="0" dirty="0" smtClean="0"/>
              <a:t>level</a:t>
            </a:r>
            <a:r>
              <a:rPr lang="fr-BE" altLang="en-US" sz="2200" b="0" dirty="0" smtClean="0"/>
              <a:t> ~</a:t>
            </a:r>
            <a:r>
              <a:rPr lang="fr-BE" altLang="en-US" sz="2200" b="0" dirty="0"/>
              <a:t>5400 HS6 </a:t>
            </a:r>
            <a:r>
              <a:rPr lang="en-GB" altLang="en-US" sz="2200" b="0" dirty="0" smtClean="0"/>
              <a:t>subheadings</a:t>
            </a:r>
            <a:r>
              <a:rPr lang="fr-BE" altLang="en-US" sz="2200" b="0" dirty="0" smtClean="0"/>
              <a:t> </a:t>
            </a:r>
            <a:r>
              <a:rPr lang="fr-BE" altLang="en-US" sz="2200" b="0" dirty="0"/>
              <a:t>in HS 2017)</a:t>
            </a:r>
          </a:p>
          <a:p>
            <a:pPr marL="900000" lvl="1" indent="-342900">
              <a:spcBef>
                <a:spcPts val="400"/>
              </a:spcBef>
              <a:spcAft>
                <a:spcPts val="200"/>
              </a:spcAft>
              <a:defRPr/>
            </a:pPr>
            <a:r>
              <a:rPr lang="fr-BE" altLang="en-US" sz="2200" b="0" dirty="0"/>
              <a:t>CN: Combined Nomenclature (EU </a:t>
            </a:r>
            <a:r>
              <a:rPr lang="en-US" altLang="en-US" sz="2200" b="0" dirty="0" smtClean="0"/>
              <a:t>level</a:t>
            </a:r>
            <a:r>
              <a:rPr lang="fr-BE" altLang="en-US" sz="2200" b="0" dirty="0" smtClean="0"/>
              <a:t> ~</a:t>
            </a:r>
            <a:r>
              <a:rPr lang="fr-BE" altLang="en-US" sz="2200" b="0" dirty="0"/>
              <a:t>9400 CN8 </a:t>
            </a:r>
            <a:r>
              <a:rPr lang="en-US" altLang="en-US" sz="2200" b="0" dirty="0" smtClean="0"/>
              <a:t>subheadings</a:t>
            </a:r>
            <a:r>
              <a:rPr lang="fr-BE" altLang="en-US" sz="2200" b="0" dirty="0" smtClean="0"/>
              <a:t> </a:t>
            </a:r>
            <a:r>
              <a:rPr lang="fr-BE" altLang="en-US" sz="2200" b="0" dirty="0"/>
              <a:t>in CN </a:t>
            </a:r>
            <a:r>
              <a:rPr lang="fr-BE" altLang="en-US" sz="2200" b="0" dirty="0" smtClean="0"/>
              <a:t>2018)</a:t>
            </a:r>
            <a:endParaRPr lang="fr-BE" altLang="en-US" sz="2200" b="0" dirty="0"/>
          </a:p>
          <a:p>
            <a:pPr marL="900000" lvl="1" indent="-342900">
              <a:spcBef>
                <a:spcPts val="400"/>
              </a:spcBef>
              <a:spcAft>
                <a:spcPts val="200"/>
              </a:spcAft>
              <a:defRPr/>
            </a:pPr>
            <a:r>
              <a:rPr lang="fr-BE" altLang="en-US" sz="2200" b="0" dirty="0"/>
              <a:t>TARIC: Integrated </a:t>
            </a:r>
            <a:r>
              <a:rPr lang="en-GB" altLang="en-US" sz="2200" b="0" dirty="0" smtClean="0"/>
              <a:t>Tariff</a:t>
            </a:r>
            <a:r>
              <a:rPr lang="fr-BE" altLang="en-US" sz="2200" b="0" dirty="0" smtClean="0"/>
              <a:t> </a:t>
            </a:r>
            <a:r>
              <a:rPr lang="fr-BE" altLang="en-US" sz="2200" b="0" dirty="0"/>
              <a:t>of </a:t>
            </a:r>
            <a:r>
              <a:rPr lang="en-US" altLang="en-US" sz="2200" b="0" dirty="0" smtClean="0"/>
              <a:t>European</a:t>
            </a:r>
            <a:r>
              <a:rPr lang="fr-BE" altLang="en-US" sz="2200" b="0" dirty="0" smtClean="0"/>
              <a:t> </a:t>
            </a:r>
            <a:r>
              <a:rPr lang="fr-BE" altLang="en-US" sz="2200" b="0" dirty="0"/>
              <a:t>Union (EU </a:t>
            </a:r>
            <a:r>
              <a:rPr lang="en-GB" altLang="en-US" sz="2200" b="0" dirty="0" smtClean="0"/>
              <a:t>level</a:t>
            </a:r>
            <a:r>
              <a:rPr lang="fr-BE" altLang="en-US" sz="2200" b="0" dirty="0" smtClean="0"/>
              <a:t>, </a:t>
            </a:r>
            <a:r>
              <a:rPr lang="fr-BE" altLang="en-US" sz="2200" b="0" dirty="0"/>
              <a:t>imports </a:t>
            </a:r>
            <a:r>
              <a:rPr lang="en-GB" altLang="en-US" sz="2200" b="0" dirty="0" smtClean="0"/>
              <a:t>only</a:t>
            </a:r>
            <a:r>
              <a:rPr lang="fr-BE" altLang="en-US" sz="2200" b="0" dirty="0" smtClean="0"/>
              <a:t>, </a:t>
            </a:r>
            <a:r>
              <a:rPr lang="fr-BE" altLang="en-US" sz="2200" b="0" dirty="0"/>
              <a:t>~15 000 </a:t>
            </a:r>
            <a:r>
              <a:rPr lang="en-US" altLang="en-US" sz="2200" b="0" dirty="0" smtClean="0"/>
              <a:t>subheadings</a:t>
            </a:r>
            <a:r>
              <a:rPr lang="fr-BE" altLang="en-US" sz="2200" b="0" dirty="0" smtClean="0"/>
              <a:t>)</a:t>
            </a:r>
            <a:endParaRPr lang="en-US" altLang="en-US" sz="2200" b="0" dirty="0"/>
          </a:p>
        </p:txBody>
      </p:sp>
      <p:sp>
        <p:nvSpPr>
          <p:cNvPr id="13" name="Date Placeholder 2"/>
          <p:cNvSpPr>
            <a:spLocks noGrp="1"/>
          </p:cNvSpPr>
          <p:nvPr>
            <p:ph type="dt" sz="half" idx="10"/>
          </p:nvPr>
        </p:nvSpPr>
        <p:spPr>
          <a:xfrm>
            <a:off x="6577013" y="116632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71671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17</a:t>
            </a:fld>
            <a:endParaRPr lang="en-GB" dirty="0"/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1543937" y="980728"/>
            <a:ext cx="6292664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/>
            <a:r>
              <a:rPr lang="de-CH" altLang="en-US" dirty="0" smtClean="0"/>
              <a:t>Classifications   </a:t>
            </a:r>
            <a:r>
              <a:rPr lang="en-US" altLang="en-US" dirty="0"/>
              <a:t>4</a:t>
            </a:r>
            <a:r>
              <a:rPr lang="en-US" altLang="en-US" dirty="0" smtClean="0"/>
              <a:t>/4</a:t>
            </a:r>
            <a:endParaRPr lang="en-US" altLang="en-US" dirty="0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755576" y="1787999"/>
            <a:ext cx="7643192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0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None/>
            </a:pPr>
            <a:r>
              <a:rPr lang="en-US" altLang="en-US" sz="2600" dirty="0">
                <a:solidFill>
                  <a:srgbClr val="C00000"/>
                </a:solidFill>
              </a:rPr>
              <a:t>EU</a:t>
            </a:r>
            <a:r>
              <a:rPr lang="en-US" altLang="en-US" dirty="0">
                <a:solidFill>
                  <a:srgbClr val="C00000"/>
                </a:solidFill>
              </a:rPr>
              <a:t> </a:t>
            </a:r>
            <a:r>
              <a:rPr lang="en-US" altLang="en-US" sz="2600" dirty="0" smtClean="0">
                <a:solidFill>
                  <a:srgbClr val="C00000"/>
                </a:solidFill>
              </a:rPr>
              <a:t>Geonomenclature</a:t>
            </a:r>
            <a:endParaRPr lang="en-GB" altLang="en-US" sz="2600" dirty="0">
              <a:solidFill>
                <a:srgbClr val="C00000"/>
              </a:solidFill>
            </a:endParaRPr>
          </a:p>
          <a:p>
            <a:pPr marL="0" indent="0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None/>
            </a:pPr>
            <a:endParaRPr lang="en-GB" altLang="en-US" dirty="0" smtClean="0">
              <a:solidFill>
                <a:srgbClr val="C00000"/>
              </a:solidFill>
            </a:endParaRPr>
          </a:p>
          <a:p>
            <a:pPr marL="0" indent="0">
              <a:lnSpc>
                <a:spcPct val="70000"/>
              </a:lnSpc>
              <a:spcAft>
                <a:spcPct val="100000"/>
              </a:spcAft>
              <a:buNone/>
            </a:pPr>
            <a:endParaRPr lang="en-US" altLang="en-US" sz="1300" b="1" kern="0" dirty="0" smtClean="0">
              <a:latin typeface="Arial Unicode MS" pitchFamily="34" charset="-128"/>
            </a:endParaRPr>
          </a:p>
          <a:p>
            <a:pPr>
              <a:lnSpc>
                <a:spcPct val="70000"/>
              </a:lnSpc>
            </a:pPr>
            <a:endParaRPr lang="en-GB" altLang="en-US" sz="1300" b="0" kern="0" dirty="0" smtClean="0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251119" y="2364063"/>
            <a:ext cx="8459494" cy="387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0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478800" lvl="2" indent="0">
              <a:spcBef>
                <a:spcPts val="200"/>
              </a:spcBef>
              <a:spcAft>
                <a:spcPts val="200"/>
              </a:spcAft>
            </a:pPr>
            <a:r>
              <a:rPr lang="en-GB" altLang="en-US" sz="2400" dirty="0" smtClean="0">
                <a:solidFill>
                  <a:srgbClr val="C00000"/>
                </a:solidFill>
                <a:cs typeface="+mn-cs"/>
              </a:rPr>
              <a:t>Nomenclature of countries and territories</a:t>
            </a:r>
          </a:p>
          <a:p>
            <a:pPr marL="1152000" lvl="2">
              <a:spcBef>
                <a:spcPts val="300"/>
              </a:spcBef>
              <a:spcAft>
                <a:spcPts val="300"/>
              </a:spcAft>
            </a:pPr>
            <a:r>
              <a:rPr lang="en-GB" altLang="en-US" sz="2200" dirty="0" smtClean="0"/>
              <a:t>Country classification</a:t>
            </a:r>
            <a:r>
              <a:rPr lang="en-US" altLang="en-US" sz="2200" dirty="0" smtClean="0"/>
              <a:t>:</a:t>
            </a:r>
            <a:endParaRPr lang="en-GB" altLang="en-US" sz="2200" dirty="0"/>
          </a:p>
          <a:p>
            <a:pPr marL="1260000" lvl="1" indent="-342900">
              <a:spcBef>
                <a:spcPts val="200"/>
              </a:spcBef>
              <a:spcAft>
                <a:spcPts val="200"/>
              </a:spcAft>
              <a:defRPr/>
            </a:pPr>
            <a:r>
              <a:rPr lang="fr-BE" altLang="en-US" b="0" dirty="0" smtClean="0"/>
              <a:t>ISO 3166-1: World </a:t>
            </a:r>
            <a:r>
              <a:rPr lang="en-GB" altLang="en-US" b="0" dirty="0" smtClean="0"/>
              <a:t>level</a:t>
            </a:r>
            <a:r>
              <a:rPr lang="fr-BE" altLang="en-US" b="0" dirty="0" smtClean="0"/>
              <a:t> standard</a:t>
            </a:r>
          </a:p>
          <a:p>
            <a:pPr marL="1260000" lvl="1" indent="-342900">
              <a:spcBef>
                <a:spcPts val="200"/>
              </a:spcBef>
              <a:spcAft>
                <a:spcPts val="200"/>
              </a:spcAft>
              <a:defRPr/>
            </a:pPr>
            <a:r>
              <a:rPr lang="fr-BE" altLang="en-US" dirty="0"/>
              <a:t>GEONOM</a:t>
            </a:r>
            <a:r>
              <a:rPr lang="fr-BE" altLang="en-US" b="0" dirty="0"/>
              <a:t>: Nomenclature of countries and </a:t>
            </a:r>
            <a:r>
              <a:rPr lang="en-GB" altLang="en-US" b="0" dirty="0" smtClean="0"/>
              <a:t>territories</a:t>
            </a:r>
            <a:r>
              <a:rPr lang="fr-BE" altLang="en-US" b="0" dirty="0" smtClean="0"/>
              <a:t> </a:t>
            </a:r>
            <a:r>
              <a:rPr lang="fr-BE" altLang="en-US" b="0" dirty="0"/>
              <a:t>for the </a:t>
            </a:r>
            <a:r>
              <a:rPr lang="en-GB" altLang="en-US" b="0" dirty="0" smtClean="0"/>
              <a:t>external</a:t>
            </a:r>
            <a:r>
              <a:rPr lang="fr-BE" altLang="en-US" b="0" dirty="0" smtClean="0"/>
              <a:t> </a:t>
            </a:r>
            <a:r>
              <a:rPr lang="en-GB" altLang="en-US" b="0" dirty="0" smtClean="0"/>
              <a:t>trade</a:t>
            </a:r>
            <a:r>
              <a:rPr lang="fr-BE" altLang="en-US" b="0" dirty="0" smtClean="0"/>
              <a:t> </a:t>
            </a:r>
            <a:r>
              <a:rPr lang="en-GB" altLang="en-US" b="0" dirty="0" smtClean="0"/>
              <a:t>statistics</a:t>
            </a:r>
            <a:r>
              <a:rPr lang="fr-BE" altLang="en-US" b="0" dirty="0" smtClean="0"/>
              <a:t> </a:t>
            </a:r>
            <a:r>
              <a:rPr lang="fr-BE" altLang="en-US" b="0" dirty="0"/>
              <a:t>of the Union and </a:t>
            </a:r>
            <a:r>
              <a:rPr lang="en-GB" altLang="en-US" b="0" dirty="0" smtClean="0"/>
              <a:t>statistics</a:t>
            </a:r>
            <a:r>
              <a:rPr lang="fr-BE" altLang="en-US" b="0" dirty="0" smtClean="0"/>
              <a:t> </a:t>
            </a:r>
            <a:r>
              <a:rPr lang="fr-BE" altLang="en-US" b="0" dirty="0"/>
              <a:t>of </a:t>
            </a:r>
            <a:r>
              <a:rPr lang="en-GB" altLang="en-US" b="0" dirty="0" smtClean="0"/>
              <a:t>trade</a:t>
            </a:r>
            <a:r>
              <a:rPr lang="fr-BE" altLang="en-US" b="0" dirty="0" smtClean="0"/>
              <a:t> </a:t>
            </a:r>
            <a:r>
              <a:rPr lang="en-GB" altLang="en-US" b="0" dirty="0" smtClean="0"/>
              <a:t>between</a:t>
            </a:r>
            <a:r>
              <a:rPr lang="fr-BE" altLang="en-US" b="0" dirty="0" smtClean="0"/>
              <a:t> </a:t>
            </a:r>
            <a:r>
              <a:rPr lang="en-GB" altLang="en-US" b="0" dirty="0" smtClean="0"/>
              <a:t>Member</a:t>
            </a:r>
            <a:r>
              <a:rPr lang="fr-BE" altLang="en-US" b="0" dirty="0" smtClean="0"/>
              <a:t> </a:t>
            </a:r>
            <a:r>
              <a:rPr lang="fr-BE" altLang="en-US" b="0" dirty="0"/>
              <a:t>States: ~250 codes</a:t>
            </a:r>
          </a:p>
          <a:p>
            <a:pPr marL="1440000" lvl="2">
              <a:spcBef>
                <a:spcPts val="300"/>
              </a:spcBef>
              <a:spcAft>
                <a:spcPts val="300"/>
              </a:spcAft>
            </a:pPr>
            <a:r>
              <a:rPr lang="en-GB" sz="2200" dirty="0">
                <a:cs typeface="+mn-cs"/>
              </a:rPr>
              <a:t>Geonomenclature</a:t>
            </a:r>
            <a:r>
              <a:rPr lang="en-US" altLang="en-US" sz="2200" dirty="0">
                <a:cs typeface="+mn-cs"/>
              </a:rPr>
              <a:t>:</a:t>
            </a:r>
          </a:p>
          <a:p>
            <a:pPr marL="1620000" lvl="1" indent="-342900">
              <a:spcBef>
                <a:spcPts val="200"/>
              </a:spcBef>
              <a:spcAft>
                <a:spcPts val="200"/>
              </a:spcAft>
              <a:defRPr/>
            </a:pPr>
            <a:r>
              <a:rPr lang="en-US" altLang="en-US" b="0" dirty="0"/>
              <a:t>is the EU </a:t>
            </a:r>
            <a:r>
              <a:rPr lang="en-US" altLang="en-US" b="0" dirty="0" smtClean="0"/>
              <a:t>standard</a:t>
            </a:r>
            <a:endParaRPr lang="en-US" altLang="en-US" b="0" dirty="0"/>
          </a:p>
          <a:p>
            <a:pPr marL="1620000" lvl="1" indent="-342900">
              <a:spcBef>
                <a:spcPts val="200"/>
              </a:spcBef>
              <a:spcAft>
                <a:spcPts val="200"/>
              </a:spcAft>
              <a:defRPr/>
            </a:pPr>
            <a:r>
              <a:rPr lang="en-US" altLang="en-US" b="0" dirty="0"/>
              <a:t>is based on ISO 3166-1 Standard, with slight differences for the EU reasons</a:t>
            </a:r>
          </a:p>
        </p:txBody>
      </p:sp>
      <p:sp>
        <p:nvSpPr>
          <p:cNvPr id="13" name="Date Placeholder 2"/>
          <p:cNvSpPr>
            <a:spLocks noGrp="1"/>
          </p:cNvSpPr>
          <p:nvPr>
            <p:ph type="dt" sz="half" idx="10"/>
          </p:nvPr>
        </p:nvSpPr>
        <p:spPr>
          <a:xfrm>
            <a:off x="6577013" y="116632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50042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18</a:t>
            </a:fld>
            <a:endParaRPr lang="en-GB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31254" y="583001"/>
            <a:ext cx="8481120" cy="936625"/>
          </a:xfrm>
        </p:spPr>
        <p:txBody>
          <a:bodyPr/>
          <a:lstStyle/>
          <a:p>
            <a:pPr algn="ctr">
              <a:spcAft>
                <a:spcPts val="1200"/>
              </a:spcAft>
            </a:pPr>
            <a:r>
              <a:rPr lang="en-GB" altLang="en-US" sz="2800" dirty="0"/>
              <a:t>Further alignment of </a:t>
            </a:r>
            <a:r>
              <a:rPr lang="en-GB" altLang="en-US" sz="2800" dirty="0" smtClean="0"/>
              <a:t>your countries to </a:t>
            </a:r>
            <a:r>
              <a:rPr lang="en-GB" altLang="en-US" sz="2800" dirty="0"/>
              <a:t>current practices for </a:t>
            </a:r>
            <a:r>
              <a:rPr lang="en-GB" altLang="en-US" sz="2800" dirty="0" smtClean="0"/>
              <a:t>EU Member States</a:t>
            </a:r>
            <a:endParaRPr lang="en-GB" alt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7884368" y="1626463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altLang="en-US" sz="2800" dirty="0" smtClean="0">
                <a:solidFill>
                  <a:srgbClr val="0F5494"/>
                </a:solidFill>
              </a:rPr>
              <a:t>1/4</a:t>
            </a:r>
            <a:endParaRPr lang="en-GB" sz="2800" b="0" dirty="0" smtClean="0">
              <a:solidFill>
                <a:srgbClr val="0F5494"/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0925" y="2172905"/>
            <a:ext cx="8229600" cy="441837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altLang="en-US" sz="2600" b="1" kern="1200" dirty="0" smtClean="0">
                <a:solidFill>
                  <a:srgbClr val="C00000"/>
                </a:solidFill>
              </a:rPr>
              <a:t>Recommendations:</a:t>
            </a:r>
          </a:p>
          <a:p>
            <a:pPr>
              <a:spcBef>
                <a:spcPts val="600"/>
              </a:spcBef>
            </a:pPr>
            <a:r>
              <a:rPr lang="en-GB" altLang="en-US" sz="2200" dirty="0" smtClean="0"/>
              <a:t>Your countries should keep promoting</a:t>
            </a:r>
            <a:r>
              <a:rPr lang="en-GB" altLang="en-US" sz="2200" b="1" dirty="0" smtClean="0"/>
              <a:t> inter-institutional cooperation </a:t>
            </a:r>
            <a:r>
              <a:rPr lang="en-GB" altLang="en-US" sz="2200" dirty="0" smtClean="0"/>
              <a:t>between the institutions involved</a:t>
            </a:r>
          </a:p>
          <a:p>
            <a:pPr>
              <a:spcBef>
                <a:spcPts val="900"/>
              </a:spcBef>
            </a:pPr>
            <a:r>
              <a:rPr lang="en-GB" altLang="en-US" sz="2200" dirty="0" smtClean="0"/>
              <a:t>Efforts should be intensified </a:t>
            </a:r>
            <a:r>
              <a:rPr lang="en-GB" altLang="en-US" sz="2200" dirty="0"/>
              <a:t>(implement </a:t>
            </a:r>
            <a:r>
              <a:rPr lang="en-GB" altLang="en-US" sz="2200" dirty="0" smtClean="0"/>
              <a:t>EU </a:t>
            </a:r>
            <a:r>
              <a:rPr lang="en-US" altLang="en-US" sz="2200" dirty="0" smtClean="0"/>
              <a:t>methodology </a:t>
            </a:r>
            <a:r>
              <a:rPr lang="en-US" altLang="en-US" sz="2200" dirty="0"/>
              <a:t>and </a:t>
            </a:r>
            <a:r>
              <a:rPr lang="en-US" altLang="en-US" sz="2200" dirty="0" smtClean="0"/>
              <a:t>procedures) with a view to finalize the compilation </a:t>
            </a:r>
            <a:r>
              <a:rPr lang="en-US" altLang="en-US" sz="2200" dirty="0"/>
              <a:t>of ITGS by </a:t>
            </a:r>
            <a:r>
              <a:rPr lang="en-US" altLang="en-US" sz="2200" b="1" dirty="0"/>
              <a:t>business characteristics </a:t>
            </a:r>
            <a:r>
              <a:rPr lang="en-US" altLang="en-US" sz="2200" b="1" dirty="0" smtClean="0"/>
              <a:t>(TEC) </a:t>
            </a:r>
          </a:p>
          <a:p>
            <a:pPr>
              <a:spcBef>
                <a:spcPts val="900"/>
              </a:spcBef>
            </a:pPr>
            <a:r>
              <a:rPr lang="en-GB" altLang="en-US" sz="2200" dirty="0" smtClean="0"/>
              <a:t>Your countries should </a:t>
            </a:r>
            <a:r>
              <a:rPr lang="en-GB" altLang="en-US" sz="2200" b="1" dirty="0"/>
              <a:t>improve </a:t>
            </a:r>
            <a:r>
              <a:rPr lang="en-GB" altLang="en-US" sz="2200" b="1" dirty="0" smtClean="0"/>
              <a:t>their </a:t>
            </a:r>
            <a:r>
              <a:rPr lang="en-GB" altLang="en-US" sz="2200" b="1" dirty="0"/>
              <a:t>knowledge about </a:t>
            </a:r>
            <a:r>
              <a:rPr lang="fr-BE" altLang="en-US" sz="2200" dirty="0"/>
              <a:t>the </a:t>
            </a:r>
            <a:r>
              <a:rPr lang="en-GB" altLang="en-US" sz="2200" dirty="0" smtClean="0"/>
              <a:t>economic</a:t>
            </a:r>
            <a:r>
              <a:rPr lang="fr-BE" altLang="en-US" sz="2200" dirty="0" smtClean="0"/>
              <a:t> </a:t>
            </a:r>
            <a:r>
              <a:rPr lang="en-GB" altLang="en-US" sz="2200" dirty="0" smtClean="0"/>
              <a:t>ownership</a:t>
            </a:r>
            <a:endParaRPr lang="en-GB" altLang="en-US" sz="2200" b="1" dirty="0"/>
          </a:p>
        </p:txBody>
      </p:sp>
      <p:sp>
        <p:nvSpPr>
          <p:cNvPr id="10" name="Date Placeholder 2"/>
          <p:cNvSpPr>
            <a:spLocks noGrp="1"/>
          </p:cNvSpPr>
          <p:nvPr>
            <p:ph type="dt" sz="half" idx="10"/>
          </p:nvPr>
        </p:nvSpPr>
        <p:spPr>
          <a:xfrm>
            <a:off x="6577013" y="116632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798382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81013" y="1962451"/>
            <a:ext cx="8344638" cy="4295083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altLang="en-US" sz="2600" b="1" kern="1200" dirty="0" smtClean="0">
                <a:solidFill>
                  <a:srgbClr val="C00000"/>
                </a:solidFill>
              </a:rPr>
              <a:t>Recommendations:</a:t>
            </a:r>
            <a:endParaRPr lang="en-GB" altLang="en-US" sz="2600" b="1" kern="1200" dirty="0">
              <a:solidFill>
                <a:srgbClr val="C00000"/>
              </a:solidFill>
            </a:endParaRPr>
          </a:p>
          <a:p>
            <a:pPr>
              <a:spcBef>
                <a:spcPts val="1200"/>
              </a:spcBef>
            </a:pPr>
            <a:r>
              <a:rPr lang="en-GB" altLang="en-US" sz="2200" dirty="0" smtClean="0"/>
              <a:t>Your countries should </a:t>
            </a:r>
            <a:r>
              <a:rPr lang="en-GB" altLang="en-US" sz="2200" dirty="0"/>
              <a:t>get in touch with national authorities managing </a:t>
            </a:r>
            <a:r>
              <a:rPr lang="en-GB" altLang="en-US" sz="2200" b="1" dirty="0"/>
              <a:t>the national ships and aircraft registers </a:t>
            </a:r>
            <a:r>
              <a:rPr lang="en-GB" altLang="en-US" sz="2200" dirty="0"/>
              <a:t>in order to obtain indicative information on the economic owner or on changes of economic ownership of these </a:t>
            </a:r>
            <a:r>
              <a:rPr lang="en-GB" altLang="en-US" sz="2200" dirty="0" smtClean="0"/>
              <a:t>commodities</a:t>
            </a:r>
          </a:p>
          <a:p>
            <a:pPr>
              <a:spcBef>
                <a:spcPts val="900"/>
              </a:spcBef>
            </a:pPr>
            <a:r>
              <a:rPr lang="en-US" altLang="en-US" dirty="0" smtClean="0"/>
              <a:t>Your countries should continue </a:t>
            </a:r>
            <a:r>
              <a:rPr lang="en-US" altLang="en-US" b="1" dirty="0" smtClean="0"/>
              <a:t>good </a:t>
            </a:r>
            <a:r>
              <a:rPr lang="en-US" altLang="en-US" b="1" dirty="0"/>
              <a:t>cooperation </a:t>
            </a:r>
            <a:r>
              <a:rPr lang="en-US" altLang="en-US" dirty="0"/>
              <a:t>with the Customs Administration, Postal Service Administration, Tax administration and grid operators for gas and </a:t>
            </a:r>
            <a:r>
              <a:rPr lang="en-US" altLang="en-US" dirty="0" smtClean="0"/>
              <a:t>electricity </a:t>
            </a:r>
            <a:endParaRPr lang="en-GB" altLang="en-US" sz="2000" dirty="0"/>
          </a:p>
          <a:p>
            <a:endParaRPr lang="en-GB" sz="2200" dirty="0"/>
          </a:p>
          <a:p>
            <a:endParaRPr lang="en-GB" altLang="en-US" sz="2200" b="1" dirty="0"/>
          </a:p>
        </p:txBody>
      </p:sp>
      <p:sp>
        <p:nvSpPr>
          <p:cNvPr id="10" name="Date Placeholder 2"/>
          <p:cNvSpPr>
            <a:spLocks noGrp="1"/>
          </p:cNvSpPr>
          <p:nvPr>
            <p:ph type="dt" sz="half" idx="10"/>
          </p:nvPr>
        </p:nvSpPr>
        <p:spPr>
          <a:xfrm>
            <a:off x="6577013" y="116632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31254" y="583001"/>
            <a:ext cx="8481120" cy="936625"/>
          </a:xfrm>
        </p:spPr>
        <p:txBody>
          <a:bodyPr/>
          <a:lstStyle/>
          <a:p>
            <a:pPr algn="ctr">
              <a:spcAft>
                <a:spcPts val="1200"/>
              </a:spcAft>
            </a:pPr>
            <a:r>
              <a:rPr lang="en-GB" altLang="en-US" sz="2800" dirty="0"/>
              <a:t>Further alignment of </a:t>
            </a:r>
            <a:r>
              <a:rPr lang="en-GB" altLang="en-US" sz="2800" dirty="0" smtClean="0"/>
              <a:t>your countries to </a:t>
            </a:r>
            <a:r>
              <a:rPr lang="en-GB" altLang="en-US" sz="2800" dirty="0"/>
              <a:t>current practices for </a:t>
            </a:r>
            <a:r>
              <a:rPr lang="en-GB" altLang="en-US" sz="2800" dirty="0" smtClean="0"/>
              <a:t>EU Member States</a:t>
            </a:r>
            <a:endParaRPr lang="en-GB" alt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7884368" y="1519626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altLang="en-US" sz="2800" dirty="0">
                <a:solidFill>
                  <a:srgbClr val="0F5494"/>
                </a:solidFill>
              </a:rPr>
              <a:t>2</a:t>
            </a:r>
            <a:r>
              <a:rPr lang="fr-LU" altLang="en-US" sz="2800" dirty="0" smtClean="0">
                <a:solidFill>
                  <a:srgbClr val="0F5494"/>
                </a:solidFill>
              </a:rPr>
              <a:t>/4</a:t>
            </a:r>
            <a:endParaRPr lang="en-GB" sz="2800" b="0" dirty="0" smtClean="0">
              <a:solidFill>
                <a:srgbClr val="0F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7167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37126"/>
            <a:ext cx="3564000" cy="476250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67544" y="898753"/>
            <a:ext cx="8229600" cy="936625"/>
          </a:xfrm>
        </p:spPr>
        <p:txBody>
          <a:bodyPr/>
          <a:lstStyle/>
          <a:p>
            <a:pPr algn="ctr"/>
            <a:r>
              <a:rPr lang="fr-BE" altLang="en-US" dirty="0"/>
              <a:t>Table of Contents</a:t>
            </a:r>
            <a:endParaRPr lang="en-GB" dirty="0" smtClean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23417" y="1844824"/>
            <a:ext cx="8287196" cy="4032448"/>
          </a:xfrm>
        </p:spPr>
        <p:txBody>
          <a:bodyPr/>
          <a:lstStyle/>
          <a:p>
            <a:pPr marL="0" indent="0">
              <a:buNone/>
            </a:pPr>
            <a:endParaRPr lang="en-GB" dirty="0" smtClean="0"/>
          </a:p>
          <a:p>
            <a:pPr>
              <a:spcAft>
                <a:spcPts val="1200"/>
              </a:spcAft>
            </a:pPr>
            <a:r>
              <a:rPr lang="en-GB" altLang="en-US" sz="2600" dirty="0"/>
              <a:t>ITGS Legislative Framework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altLang="en-US" sz="2600" dirty="0"/>
              <a:t>Member States’ obligation of ITGS data transmission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GB" altLang="en-US" sz="2600" dirty="0"/>
              <a:t>Classifications</a:t>
            </a:r>
            <a:endParaRPr lang="en-GB" sz="2600" dirty="0"/>
          </a:p>
          <a:p>
            <a:pPr>
              <a:spcAft>
                <a:spcPts val="1200"/>
              </a:spcAft>
            </a:pPr>
            <a:r>
              <a:rPr lang="en-GB" altLang="en-US" sz="2600" dirty="0" smtClean="0"/>
              <a:t>Further alignment your countries to current practices for EU Member States</a:t>
            </a:r>
            <a:endParaRPr lang="en-GB" altLang="en-US" dirty="0"/>
          </a:p>
          <a:p>
            <a:pPr marL="0" indent="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xmlns="" val="278584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20</a:t>
            </a:fld>
            <a:endParaRPr lang="en-GB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37126"/>
            <a:ext cx="3564000" cy="476250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38969" y="2078197"/>
            <a:ext cx="8229600" cy="4295083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altLang="en-US" sz="2600" b="1" kern="1200" dirty="0">
                <a:solidFill>
                  <a:srgbClr val="C00000"/>
                </a:solidFill>
              </a:rPr>
              <a:t>Recommendations:</a:t>
            </a:r>
          </a:p>
          <a:p>
            <a:pPr>
              <a:spcBef>
                <a:spcPts val="1200"/>
              </a:spcBef>
            </a:pPr>
            <a:r>
              <a:rPr lang="en-GB" altLang="en-US" dirty="0" smtClean="0"/>
              <a:t>Your countries should </a:t>
            </a:r>
            <a:r>
              <a:rPr lang="en-GB" altLang="en-US" dirty="0"/>
              <a:t>keep </a:t>
            </a:r>
            <a:r>
              <a:rPr lang="en-GB" altLang="en-US" dirty="0" smtClean="0"/>
              <a:t>improving their </a:t>
            </a:r>
            <a:r>
              <a:rPr lang="en-GB" altLang="en-US" b="1" dirty="0" smtClean="0"/>
              <a:t>IT </a:t>
            </a:r>
            <a:r>
              <a:rPr lang="en-GB" altLang="en-US" b="1" dirty="0"/>
              <a:t>system </a:t>
            </a:r>
            <a:r>
              <a:rPr lang="en-GB" altLang="en-US" dirty="0"/>
              <a:t>in order to meet data transmission and quality </a:t>
            </a:r>
            <a:r>
              <a:rPr lang="en-GB" altLang="en-US" dirty="0" smtClean="0"/>
              <a:t>requirements (implementation of Doc MET 400).</a:t>
            </a:r>
            <a:endParaRPr lang="en-GB" altLang="en-US" dirty="0"/>
          </a:p>
          <a:p>
            <a:pPr>
              <a:spcBef>
                <a:spcPts val="900"/>
              </a:spcBef>
            </a:pPr>
            <a:r>
              <a:rPr lang="en-US" altLang="en-US" dirty="0" smtClean="0"/>
              <a:t>Your countries are encouraged </a:t>
            </a:r>
            <a:r>
              <a:rPr lang="en-US" altLang="en-US" dirty="0"/>
              <a:t>to further develop </a:t>
            </a:r>
            <a:r>
              <a:rPr lang="en-GB" altLang="en-US" dirty="0"/>
              <a:t>their</a:t>
            </a:r>
            <a:r>
              <a:rPr lang="en-US" altLang="en-US" dirty="0" smtClean="0"/>
              <a:t> </a:t>
            </a:r>
            <a:r>
              <a:rPr lang="en-US" altLang="en-US" b="1" dirty="0"/>
              <a:t>data checking, validation and correction methodologies and </a:t>
            </a:r>
            <a:r>
              <a:rPr lang="en-US" altLang="en-US" b="1" dirty="0" smtClean="0"/>
              <a:t>procedures</a:t>
            </a:r>
          </a:p>
          <a:p>
            <a:pPr marL="0" indent="0">
              <a:buNone/>
            </a:pPr>
            <a:endParaRPr lang="en-GB" altLang="en-US" sz="2200" b="1" dirty="0"/>
          </a:p>
        </p:txBody>
      </p:sp>
      <p:sp>
        <p:nvSpPr>
          <p:cNvPr id="10" name="Date Placeholder 2"/>
          <p:cNvSpPr>
            <a:spLocks noGrp="1"/>
          </p:cNvSpPr>
          <p:nvPr>
            <p:ph type="dt" sz="half" idx="10"/>
          </p:nvPr>
        </p:nvSpPr>
        <p:spPr>
          <a:xfrm>
            <a:off x="6577013" y="116632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31254" y="583001"/>
            <a:ext cx="8481120" cy="936625"/>
          </a:xfrm>
        </p:spPr>
        <p:txBody>
          <a:bodyPr/>
          <a:lstStyle/>
          <a:p>
            <a:pPr algn="ctr">
              <a:spcAft>
                <a:spcPts val="1200"/>
              </a:spcAft>
            </a:pPr>
            <a:r>
              <a:rPr lang="en-GB" altLang="en-US" sz="2800" dirty="0"/>
              <a:t>Further alignment of </a:t>
            </a:r>
            <a:r>
              <a:rPr lang="en-GB" altLang="en-US" sz="2800" dirty="0" smtClean="0"/>
              <a:t>your countries to </a:t>
            </a:r>
            <a:r>
              <a:rPr lang="en-GB" altLang="en-US" sz="2800" dirty="0"/>
              <a:t>current practices for </a:t>
            </a:r>
            <a:r>
              <a:rPr lang="en-GB" altLang="en-US" sz="2800" dirty="0" smtClean="0"/>
              <a:t>EU Member States</a:t>
            </a:r>
            <a:endParaRPr lang="en-GB" alt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7884368" y="1597582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altLang="en-US" sz="2800" dirty="0" smtClean="0">
                <a:solidFill>
                  <a:srgbClr val="0F5494"/>
                </a:solidFill>
              </a:rPr>
              <a:t>3/4</a:t>
            </a:r>
            <a:endParaRPr lang="en-GB" sz="2800" b="0" dirty="0" smtClean="0">
              <a:solidFill>
                <a:srgbClr val="0F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3961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21</a:t>
            </a:fld>
            <a:endParaRPr lang="en-GB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81013" y="2852936"/>
            <a:ext cx="8229600" cy="936625"/>
          </a:xfrm>
        </p:spPr>
        <p:txBody>
          <a:bodyPr/>
          <a:lstStyle/>
          <a:p>
            <a:pPr algn="ctr"/>
            <a:r>
              <a:rPr lang="en-GB" dirty="0" smtClean="0"/>
              <a:t>Thank you for your attention </a:t>
            </a:r>
            <a:endParaRPr lang="en-GB" dirty="0"/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0"/>
          </p:nvPr>
        </p:nvSpPr>
        <p:spPr>
          <a:xfrm>
            <a:off x="6577013" y="116632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39932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971600" y="718882"/>
            <a:ext cx="6984776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GB" altLang="en-US" dirty="0" smtClean="0"/>
              <a:t>Legal</a:t>
            </a:r>
            <a:r>
              <a:rPr lang="fr-LU" altLang="en-US" dirty="0" smtClean="0"/>
              <a:t> framework of ITGS  1/2 </a:t>
            </a:r>
            <a:endParaRPr lang="en-GB" altLang="en-US" sz="2800" kern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11560" y="1655507"/>
            <a:ext cx="8352928" cy="4383796"/>
          </a:xfrm>
        </p:spPr>
        <p:txBody>
          <a:bodyPr/>
          <a:lstStyle/>
          <a:p>
            <a:pPr marL="0" indent="0">
              <a:buNone/>
            </a:pPr>
            <a:r>
              <a:rPr lang="en-GB" b="1" i="1" dirty="0" smtClean="0">
                <a:solidFill>
                  <a:srgbClr val="C00000"/>
                </a:solidFill>
              </a:rPr>
              <a:t>Extra-EU trade in goods statistics (</a:t>
            </a:r>
            <a:r>
              <a:rPr lang="en-GB" altLang="en-US" b="1" i="1" dirty="0" smtClean="0">
                <a:solidFill>
                  <a:srgbClr val="C00000"/>
                </a:solidFill>
              </a:rPr>
              <a:t>EXTRASTAT)</a:t>
            </a:r>
            <a:r>
              <a:rPr lang="en-GB" altLang="en-US" dirty="0" smtClean="0"/>
              <a:t> 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GB" altLang="en-US" sz="2200" i="1" dirty="0" smtClean="0"/>
              <a:t>Basic Regulation:</a:t>
            </a:r>
          </a:p>
          <a:p>
            <a:pPr>
              <a:spcBef>
                <a:spcPts val="600"/>
              </a:spcBef>
            </a:pPr>
            <a:r>
              <a:rPr lang="en-GB" altLang="en-US" sz="1800" b="1" dirty="0" smtClean="0"/>
              <a:t>Regulation (EC) No 471/2009 of the European Parliament and of the Council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GB" altLang="en-US" sz="2200" i="1" dirty="0" smtClean="0"/>
              <a:t>Implementing provisions:</a:t>
            </a:r>
          </a:p>
          <a:p>
            <a:pPr>
              <a:spcBef>
                <a:spcPts val="600"/>
              </a:spcBef>
            </a:pPr>
            <a:r>
              <a:rPr lang="en-GB" altLang="en-US" sz="1800" b="1" dirty="0" smtClean="0"/>
              <a:t>Commission Regulation (EU) No 113/2010</a:t>
            </a:r>
            <a:endParaRPr lang="en-GB" altLang="en-US" sz="1800" dirty="0" smtClean="0"/>
          </a:p>
          <a:p>
            <a:r>
              <a:rPr lang="en-GB" altLang="en-US" sz="1800" b="1" dirty="0" smtClean="0"/>
              <a:t>Commission Regulation (EU) No 92/2010</a:t>
            </a:r>
          </a:p>
          <a:p>
            <a:pPr>
              <a:spcBef>
                <a:spcPts val="300"/>
              </a:spcBef>
            </a:pPr>
            <a:r>
              <a:rPr lang="en-GB" altLang="en-US" sz="1800" b="1" dirty="0" smtClean="0"/>
              <a:t>Commission Regulation (EU) No 1106/2012 (Geonomenclature)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GB" altLang="en-US" sz="2200" dirty="0"/>
              <a:t>Related provisions:</a:t>
            </a:r>
          </a:p>
          <a:p>
            <a:r>
              <a:rPr lang="en-GB" sz="1800" b="1" dirty="0" smtClean="0"/>
              <a:t>Council </a:t>
            </a:r>
            <a:r>
              <a:rPr lang="en-GB" altLang="en-US" sz="1800" b="1" dirty="0" smtClean="0"/>
              <a:t>Regulation (EEC) No 2658/87 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GB" altLang="en-US" sz="1800" b="1" dirty="0" smtClean="0"/>
              <a:t>    (Combined Nomenclature)</a:t>
            </a:r>
            <a:endParaRPr lang="en-GB" altLang="en-US" sz="1800" dirty="0" smtClean="0"/>
          </a:p>
          <a:p>
            <a:endParaRPr lang="en-GB" altLang="en-US" dirty="0" smtClean="0"/>
          </a:p>
          <a:p>
            <a:pPr>
              <a:buFontTx/>
              <a:buChar char="•"/>
            </a:pPr>
            <a:endParaRPr lang="en-GB" dirty="0" smtClean="0"/>
          </a:p>
          <a:p>
            <a:pPr>
              <a:buFontTx/>
              <a:buChar char="•"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10"/>
          </p:nvPr>
        </p:nvSpPr>
        <p:spPr>
          <a:xfrm>
            <a:off x="6577013" y="116632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17496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115616" y="816035"/>
            <a:ext cx="6984776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GB" altLang="en-US" dirty="0" smtClean="0"/>
              <a:t>Legal</a:t>
            </a:r>
            <a:r>
              <a:rPr lang="fr-LU" altLang="en-US" dirty="0" smtClean="0"/>
              <a:t> framework of ITGS  2/2 </a:t>
            </a:r>
            <a:endParaRPr lang="en-GB" altLang="en-US" sz="2800" kern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8664" y="1975813"/>
            <a:ext cx="8352928" cy="3737257"/>
          </a:xfrm>
        </p:spPr>
        <p:txBody>
          <a:bodyPr/>
          <a:lstStyle/>
          <a:p>
            <a:pPr marL="0" indent="0">
              <a:buNone/>
            </a:pPr>
            <a:r>
              <a:rPr lang="en-GB" b="1" i="1" dirty="0">
                <a:solidFill>
                  <a:srgbClr val="C00000"/>
                </a:solidFill>
              </a:rPr>
              <a:t>Intra-EU </a:t>
            </a:r>
            <a:r>
              <a:rPr lang="en-GB" b="1" i="1" dirty="0" smtClean="0">
                <a:solidFill>
                  <a:srgbClr val="C00000"/>
                </a:solidFill>
              </a:rPr>
              <a:t>trade </a:t>
            </a:r>
            <a:r>
              <a:rPr lang="en-GB" b="1" i="1" dirty="0">
                <a:solidFill>
                  <a:srgbClr val="C00000"/>
                </a:solidFill>
              </a:rPr>
              <a:t>in goods statistics (</a:t>
            </a:r>
            <a:r>
              <a:rPr lang="en-GB" altLang="en-US" b="1" i="1" dirty="0">
                <a:solidFill>
                  <a:srgbClr val="C00000"/>
                </a:solidFill>
              </a:rPr>
              <a:t>INTRASTAT)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GB" altLang="en-US" sz="2200" i="1" dirty="0" smtClean="0"/>
              <a:t>Basic Regulation:</a:t>
            </a:r>
            <a:endParaRPr lang="en-GB" altLang="en-US" sz="2200" i="1" dirty="0"/>
          </a:p>
          <a:p>
            <a:pPr>
              <a:spcBef>
                <a:spcPts val="600"/>
              </a:spcBef>
            </a:pPr>
            <a:r>
              <a:rPr lang="en-GB" altLang="en-US" sz="1800" b="1" dirty="0"/>
              <a:t>Regulation (EC) No 638/2004 of the European Parliament </a:t>
            </a:r>
            <a:r>
              <a:rPr lang="en-GB" altLang="en-US" sz="2000" dirty="0"/>
              <a:t>and</a:t>
            </a:r>
            <a:r>
              <a:rPr lang="en-GB" altLang="en-US" sz="1800" b="1" dirty="0"/>
              <a:t> of the Council 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GB" altLang="en-US" sz="2200" i="1" dirty="0"/>
              <a:t>Implementing provisions:</a:t>
            </a:r>
          </a:p>
          <a:p>
            <a:r>
              <a:rPr lang="en-GB" altLang="en-US" sz="1800" b="1" dirty="0"/>
              <a:t>Commission Regulation (EC) No </a:t>
            </a:r>
            <a:r>
              <a:rPr lang="en-GB" altLang="en-US" sz="1800" b="1" dirty="0" smtClean="0"/>
              <a:t>1982/2004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GB" altLang="en-US" sz="2200" dirty="0"/>
              <a:t>Related provisions:</a:t>
            </a:r>
          </a:p>
          <a:p>
            <a:r>
              <a:rPr lang="en-GB" sz="1800" b="1" dirty="0" smtClean="0"/>
              <a:t>Council </a:t>
            </a:r>
            <a:r>
              <a:rPr lang="en-GB" altLang="en-US" sz="1800" b="1" dirty="0"/>
              <a:t>Regulation (EEC) No 2658/87 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GB" altLang="en-US" sz="1800" b="1" dirty="0"/>
              <a:t>    (Combined Nomenclature)</a:t>
            </a:r>
            <a:endParaRPr lang="en-GB" altLang="en-US" sz="1800" dirty="0"/>
          </a:p>
          <a:p>
            <a:endParaRPr lang="en-GB" altLang="en-US" sz="1800" b="1" dirty="0"/>
          </a:p>
          <a:p>
            <a:pPr marL="0" indent="0">
              <a:buNone/>
            </a:pPr>
            <a:endParaRPr lang="en-GB" altLang="en-US" dirty="0"/>
          </a:p>
          <a:p>
            <a:pPr>
              <a:buFontTx/>
              <a:buChar char="•"/>
            </a:pPr>
            <a:endParaRPr lang="de-DE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10"/>
          </p:nvPr>
        </p:nvSpPr>
        <p:spPr>
          <a:xfrm>
            <a:off x="6577013" y="116632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59503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467544" y="1052736"/>
            <a:ext cx="82296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/>
            <a:r>
              <a:rPr lang="fr-LU" altLang="en-US" dirty="0" smtClean="0"/>
              <a:t> </a:t>
            </a:r>
            <a:r>
              <a:rPr lang="en-US" altLang="en-US" dirty="0" smtClean="0"/>
              <a:t>Legal</a:t>
            </a:r>
            <a:r>
              <a:rPr lang="fr-BE" altLang="en-US" dirty="0" smtClean="0"/>
              <a:t> and </a:t>
            </a:r>
            <a:r>
              <a:rPr lang="en-US" altLang="en-US" dirty="0" smtClean="0"/>
              <a:t>methodological</a:t>
            </a:r>
            <a:r>
              <a:rPr lang="fr-BE" altLang="en-US" dirty="0" smtClean="0"/>
              <a:t> changes </a:t>
            </a:r>
            <a:r>
              <a:rPr lang="en-GB" altLang="en-US" dirty="0" smtClean="0"/>
              <a:t>under</a:t>
            </a:r>
            <a:r>
              <a:rPr lang="fr-BE" altLang="en-US" dirty="0" smtClean="0"/>
              <a:t> discussion</a:t>
            </a:r>
            <a:endParaRPr lang="en-GB" kern="0" dirty="0" smtClean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546178" y="2780928"/>
            <a:ext cx="8136904" cy="2520280"/>
          </a:xfrm>
        </p:spPr>
        <p:txBody>
          <a:bodyPr/>
          <a:lstStyle/>
          <a:p>
            <a:pPr>
              <a:defRPr/>
            </a:pPr>
            <a:r>
              <a:rPr lang="fr-BE" altLang="en-US" b="1" dirty="0">
                <a:solidFill>
                  <a:srgbClr val="C00000"/>
                </a:solidFill>
              </a:rPr>
              <a:t>FRIBS </a:t>
            </a:r>
            <a:r>
              <a:rPr lang="fr-BE" altLang="en-US" dirty="0">
                <a:solidFill>
                  <a:srgbClr val="C00000"/>
                </a:solidFill>
              </a:rPr>
              <a:t>(</a:t>
            </a:r>
            <a:r>
              <a:rPr lang="en-GB" b="1" dirty="0">
                <a:solidFill>
                  <a:srgbClr val="C00000"/>
                </a:solidFill>
              </a:rPr>
              <a:t>F</a:t>
            </a:r>
            <a:r>
              <a:rPr lang="en-GB" dirty="0">
                <a:solidFill>
                  <a:srgbClr val="C00000"/>
                </a:solidFill>
              </a:rPr>
              <a:t>ramework </a:t>
            </a:r>
            <a:r>
              <a:rPr lang="en-GB" b="1" dirty="0">
                <a:solidFill>
                  <a:srgbClr val="C00000"/>
                </a:solidFill>
              </a:rPr>
              <a:t>R</a:t>
            </a:r>
            <a:r>
              <a:rPr lang="en-GB" dirty="0">
                <a:solidFill>
                  <a:srgbClr val="C00000"/>
                </a:solidFill>
              </a:rPr>
              <a:t>egulation </a:t>
            </a:r>
            <a:r>
              <a:rPr lang="en-GB" b="1" dirty="0">
                <a:solidFill>
                  <a:srgbClr val="C00000"/>
                </a:solidFill>
              </a:rPr>
              <a:t>I</a:t>
            </a:r>
            <a:r>
              <a:rPr lang="en-GB" dirty="0">
                <a:solidFill>
                  <a:srgbClr val="C00000"/>
                </a:solidFill>
              </a:rPr>
              <a:t>ntegrating </a:t>
            </a:r>
            <a:r>
              <a:rPr lang="en-GB" b="1" dirty="0">
                <a:solidFill>
                  <a:srgbClr val="C00000"/>
                </a:solidFill>
              </a:rPr>
              <a:t>B</a:t>
            </a:r>
            <a:r>
              <a:rPr lang="en-GB" dirty="0">
                <a:solidFill>
                  <a:srgbClr val="C00000"/>
                </a:solidFill>
              </a:rPr>
              <a:t>usiness </a:t>
            </a:r>
            <a:r>
              <a:rPr lang="en-GB" b="1" dirty="0">
                <a:solidFill>
                  <a:srgbClr val="C00000"/>
                </a:solidFill>
              </a:rPr>
              <a:t>S</a:t>
            </a:r>
            <a:r>
              <a:rPr lang="en-GB" dirty="0">
                <a:solidFill>
                  <a:srgbClr val="C00000"/>
                </a:solidFill>
              </a:rPr>
              <a:t>tatistics</a:t>
            </a:r>
            <a:r>
              <a:rPr lang="en-GB" dirty="0" smtClean="0">
                <a:solidFill>
                  <a:srgbClr val="C00000"/>
                </a:solidFill>
              </a:rPr>
              <a:t>)</a:t>
            </a:r>
          </a:p>
          <a:p>
            <a:pPr marL="0" indent="0">
              <a:buNone/>
              <a:defRPr/>
            </a:pPr>
            <a:r>
              <a:rPr lang="en-GB" altLang="en-US" sz="2000" dirty="0" smtClean="0">
                <a:solidFill>
                  <a:schemeClr val="accent6"/>
                </a:solidFill>
              </a:rPr>
              <a:t>    </a:t>
            </a:r>
            <a:r>
              <a:rPr lang="en-GB" altLang="en-US" sz="2000" dirty="0" smtClean="0"/>
              <a:t>regroups </a:t>
            </a:r>
            <a:r>
              <a:rPr lang="en-GB" sz="2000" dirty="0"/>
              <a:t>all business statistics under a common legal     </a:t>
            </a:r>
          </a:p>
          <a:p>
            <a:pPr marL="0" indent="0">
              <a:spcBef>
                <a:spcPts val="300"/>
              </a:spcBef>
              <a:buNone/>
              <a:defRPr/>
            </a:pPr>
            <a:r>
              <a:rPr lang="en-GB" sz="2000" dirty="0"/>
              <a:t>    framework </a:t>
            </a:r>
          </a:p>
          <a:p>
            <a:pPr>
              <a:spcBef>
                <a:spcPts val="600"/>
              </a:spcBef>
              <a:defRPr/>
            </a:pPr>
            <a:r>
              <a:rPr lang="en-GB" altLang="en-US" b="1" dirty="0" smtClean="0">
                <a:solidFill>
                  <a:srgbClr val="C00000"/>
                </a:solidFill>
              </a:rPr>
              <a:t>Modernisation </a:t>
            </a:r>
            <a:r>
              <a:rPr lang="en-GB" altLang="en-US" b="1" dirty="0">
                <a:solidFill>
                  <a:srgbClr val="C00000"/>
                </a:solidFill>
              </a:rPr>
              <a:t>of Intrastat </a:t>
            </a:r>
            <a:r>
              <a:rPr lang="fr-BE" altLang="en-US" b="1" dirty="0">
                <a:solidFill>
                  <a:srgbClr val="C00000"/>
                </a:solidFill>
              </a:rPr>
              <a:t> </a:t>
            </a:r>
            <a:r>
              <a:rPr lang="fr-BE" altLang="en-US" sz="1800" dirty="0" smtClean="0">
                <a:solidFill>
                  <a:srgbClr val="C00000"/>
                </a:solidFill>
              </a:rPr>
              <a:t/>
            </a:r>
            <a:br>
              <a:rPr lang="fr-BE" altLang="en-US" sz="1800" dirty="0" smtClean="0">
                <a:solidFill>
                  <a:srgbClr val="C00000"/>
                </a:solidFill>
              </a:rPr>
            </a:br>
            <a:r>
              <a:rPr lang="en-GB" sz="2000" dirty="0" smtClean="0"/>
              <a:t>reduces the burden on businesses by </a:t>
            </a:r>
            <a:r>
              <a:rPr lang="fr-BE" sz="2000" dirty="0" smtClean="0"/>
              <a:t>micro-data exchange by NSIs</a:t>
            </a:r>
            <a:endParaRPr lang="fr-BE" sz="2000" dirty="0"/>
          </a:p>
          <a:p>
            <a:pPr>
              <a:spcBef>
                <a:spcPts val="600"/>
              </a:spcBef>
              <a:defRPr/>
            </a:pPr>
            <a:endParaRPr lang="en-GB" sz="2000" dirty="0" smtClean="0"/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10"/>
          </p:nvPr>
        </p:nvSpPr>
        <p:spPr>
          <a:xfrm>
            <a:off x="6577013" y="116632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1568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600062" y="635031"/>
            <a:ext cx="756084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fr-LU" altLang="en-US" dirty="0" smtClean="0"/>
              <a:t> </a:t>
            </a:r>
            <a:r>
              <a:rPr lang="en-US" altLang="en-US" dirty="0"/>
              <a:t>Member States’ obligation of ITGS data </a:t>
            </a:r>
            <a:r>
              <a:rPr lang="en-US" altLang="en-US" dirty="0" smtClean="0"/>
              <a:t>transmission</a:t>
            </a:r>
            <a:endParaRPr lang="en-US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7662207" y="1070505"/>
            <a:ext cx="9973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sz="3000" dirty="0" smtClean="0">
                <a:solidFill>
                  <a:srgbClr val="0F5494"/>
                </a:solidFill>
                <a:latin typeface="+mj-lt"/>
                <a:ea typeface="+mj-ea"/>
                <a:cs typeface="+mj-cs"/>
              </a:rPr>
              <a:t>1/8</a:t>
            </a:r>
            <a:endParaRPr lang="en-US" altLang="en-US" sz="3000" dirty="0">
              <a:solidFill>
                <a:srgbClr val="0F5494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68068" y="1723996"/>
            <a:ext cx="8712968" cy="4368977"/>
          </a:xfrm>
        </p:spPr>
        <p:txBody>
          <a:bodyPr/>
          <a:lstStyle/>
          <a:p>
            <a:pPr>
              <a:buClr>
                <a:srgbClr val="C00000"/>
              </a:buClr>
              <a:defRPr/>
            </a:pPr>
            <a:r>
              <a:rPr lang="en-GB" sz="2300" b="1" i="0" dirty="0" smtClean="0">
                <a:solidFill>
                  <a:srgbClr val="C00000"/>
                </a:solidFill>
              </a:rPr>
              <a:t>Intra-EU trade in goods statistics (</a:t>
            </a:r>
            <a:r>
              <a:rPr lang="en-GB" altLang="en-US" sz="2300" b="1" i="0" dirty="0" smtClean="0">
                <a:solidFill>
                  <a:srgbClr val="C00000"/>
                </a:solidFill>
              </a:rPr>
              <a:t>INTRASTAT)</a:t>
            </a:r>
          </a:p>
          <a:p>
            <a:pPr marL="179387" lvl="1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altLang="en-US" sz="1600" b="0" dirty="0" smtClean="0"/>
              <a:t>   </a:t>
            </a:r>
            <a:r>
              <a:rPr lang="en-GB" altLang="en-US" sz="1800" b="0" dirty="0" smtClean="0"/>
              <a:t>Monthly </a:t>
            </a:r>
            <a:r>
              <a:rPr lang="en-GB" altLang="en-US" sz="1800" b="0" dirty="0"/>
              <a:t>data </a:t>
            </a:r>
            <a:r>
              <a:rPr lang="en-GB" altLang="en-US" sz="1800" b="0" dirty="0" smtClean="0"/>
              <a:t>transmission T + </a:t>
            </a:r>
            <a:r>
              <a:rPr lang="en-GB" sz="1800" b="0" dirty="0" smtClean="0"/>
              <a:t>70 days</a:t>
            </a:r>
            <a:endParaRPr lang="en-GB" altLang="en-US" sz="1800" b="0" dirty="0"/>
          </a:p>
          <a:p>
            <a:pPr>
              <a:spcBef>
                <a:spcPts val="800"/>
              </a:spcBef>
              <a:buClr>
                <a:srgbClr val="C00000"/>
              </a:buClr>
              <a:defRPr/>
            </a:pPr>
            <a:r>
              <a:rPr lang="en-GB" sz="2300" b="1" i="0" dirty="0" smtClean="0">
                <a:solidFill>
                  <a:srgbClr val="C00000"/>
                </a:solidFill>
              </a:rPr>
              <a:t>Extra-EU </a:t>
            </a:r>
            <a:r>
              <a:rPr lang="en-GB" sz="2300" b="1" i="0" dirty="0">
                <a:solidFill>
                  <a:srgbClr val="C00000"/>
                </a:solidFill>
              </a:rPr>
              <a:t>trade in goods statistics (</a:t>
            </a:r>
            <a:r>
              <a:rPr lang="en-GB" altLang="en-US" sz="2300" b="1" i="0" dirty="0">
                <a:solidFill>
                  <a:srgbClr val="C00000"/>
                </a:solidFill>
              </a:rPr>
              <a:t>EXTRASTAT</a:t>
            </a:r>
            <a:r>
              <a:rPr lang="en-GB" altLang="en-US" sz="2300" b="1" i="0" dirty="0" smtClean="0">
                <a:solidFill>
                  <a:srgbClr val="C00000"/>
                </a:solidFill>
              </a:rPr>
              <a:t>)</a:t>
            </a:r>
          </a:p>
          <a:p>
            <a:pPr marL="179387" lvl="1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altLang="en-US" sz="1500" b="0" dirty="0" smtClean="0"/>
              <a:t>   </a:t>
            </a:r>
            <a:r>
              <a:rPr lang="en-GB" altLang="en-US" sz="1800" b="0" dirty="0" smtClean="0"/>
              <a:t>Monthly </a:t>
            </a:r>
            <a:r>
              <a:rPr lang="en-GB" altLang="en-US" sz="1800" b="0" dirty="0"/>
              <a:t>data </a:t>
            </a:r>
            <a:r>
              <a:rPr lang="en-GB" altLang="en-US" sz="1800" b="0" dirty="0" smtClean="0"/>
              <a:t>transmission T + </a:t>
            </a:r>
            <a:r>
              <a:rPr lang="en-GB" sz="1800" b="0" dirty="0" smtClean="0"/>
              <a:t>40 days</a:t>
            </a:r>
          </a:p>
          <a:p>
            <a:pPr>
              <a:spcBef>
                <a:spcPts val="800"/>
              </a:spcBef>
              <a:buClr>
                <a:srgbClr val="C00000"/>
              </a:buClr>
              <a:defRPr/>
            </a:pPr>
            <a:r>
              <a:rPr lang="en-GB" sz="2300" b="1" i="0" dirty="0" smtClean="0">
                <a:solidFill>
                  <a:srgbClr val="C00000"/>
                </a:solidFill>
              </a:rPr>
              <a:t>Trade </a:t>
            </a:r>
            <a:r>
              <a:rPr lang="en-GB" sz="2300" b="1" i="0" dirty="0">
                <a:solidFill>
                  <a:srgbClr val="C00000"/>
                </a:solidFill>
              </a:rPr>
              <a:t>by enterprise characteristics (TEC</a:t>
            </a:r>
            <a:r>
              <a:rPr lang="en-GB" sz="2300" b="1" i="0" dirty="0" smtClean="0">
                <a:solidFill>
                  <a:srgbClr val="C00000"/>
                </a:solidFill>
              </a:rPr>
              <a:t>)</a:t>
            </a:r>
          </a:p>
          <a:p>
            <a:pPr marL="179387" lvl="1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500" b="0" dirty="0" smtClean="0"/>
              <a:t>   </a:t>
            </a:r>
            <a:r>
              <a:rPr lang="en-GB" sz="1800" b="0" dirty="0"/>
              <a:t>Annual data transmission T + 18 months</a:t>
            </a:r>
          </a:p>
          <a:p>
            <a:pPr>
              <a:spcBef>
                <a:spcPts val="800"/>
              </a:spcBef>
              <a:buClr>
                <a:srgbClr val="C00000"/>
              </a:buClr>
              <a:defRPr/>
            </a:pPr>
            <a:r>
              <a:rPr lang="en-GB" sz="2300" b="1" i="0" dirty="0">
                <a:solidFill>
                  <a:srgbClr val="C00000"/>
                </a:solidFill>
              </a:rPr>
              <a:t>Trade by invoicing currency (TIC</a:t>
            </a:r>
            <a:r>
              <a:rPr lang="en-GB" sz="2300" b="1" i="0" dirty="0" smtClean="0">
                <a:solidFill>
                  <a:srgbClr val="C00000"/>
                </a:solidFill>
              </a:rPr>
              <a:t>)</a:t>
            </a:r>
          </a:p>
          <a:p>
            <a:pPr marL="179387" lvl="1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500" dirty="0" smtClean="0"/>
              <a:t>   </a:t>
            </a:r>
            <a:r>
              <a:rPr lang="en-GB" sz="1700" b="0" dirty="0"/>
              <a:t>Every two years transmission (annually on voluntary basis) T + 3 </a:t>
            </a:r>
            <a:r>
              <a:rPr lang="en-GB" sz="1700" b="0" dirty="0" smtClean="0"/>
              <a:t>months</a:t>
            </a:r>
          </a:p>
          <a:p>
            <a:pPr marL="342900" lvl="1" indent="-342900">
              <a:spcBef>
                <a:spcPts val="800"/>
              </a:spcBef>
              <a:buClr>
                <a:srgbClr val="C00000"/>
              </a:buClr>
              <a:buFont typeface="Arial" pitchFamily="34" charset="0"/>
              <a:buChar char="•"/>
              <a:defRPr/>
            </a:pPr>
            <a:r>
              <a:rPr lang="en-GB" altLang="en-US" sz="2300" dirty="0">
                <a:solidFill>
                  <a:srgbClr val="C00000"/>
                </a:solidFill>
                <a:ea typeface="+mn-ea"/>
                <a:cs typeface="+mn-cs"/>
              </a:rPr>
              <a:t>Aggregated data (</a:t>
            </a:r>
            <a:r>
              <a:rPr lang="en-GB" altLang="en-US" sz="2300" dirty="0" smtClean="0">
                <a:solidFill>
                  <a:srgbClr val="C00000"/>
                </a:solidFill>
                <a:ea typeface="+mn-ea"/>
                <a:cs typeface="+mn-cs"/>
              </a:rPr>
              <a:t>INTRASTAT)</a:t>
            </a:r>
            <a:endParaRPr lang="en-GB" altLang="en-US" sz="2300" dirty="0">
              <a:solidFill>
                <a:srgbClr val="C00000"/>
              </a:solidFill>
              <a:ea typeface="+mn-ea"/>
              <a:cs typeface="+mn-cs"/>
            </a:endParaRPr>
          </a:p>
          <a:p>
            <a:pPr marL="179387" lvl="1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altLang="en-US" sz="1400" b="0" dirty="0"/>
              <a:t>   </a:t>
            </a:r>
            <a:r>
              <a:rPr lang="en-GB" altLang="en-US" sz="1800" b="0" dirty="0"/>
              <a:t>Monthly data transmission T + </a:t>
            </a:r>
            <a:r>
              <a:rPr lang="en-GB" sz="1800" b="0" dirty="0"/>
              <a:t>40 days</a:t>
            </a:r>
            <a:endParaRPr lang="en-GB" altLang="en-US" sz="1800" b="0" dirty="0"/>
          </a:p>
          <a:p>
            <a:pPr>
              <a:spcBef>
                <a:spcPts val="1200"/>
              </a:spcBef>
              <a:buClr>
                <a:srgbClr val="04A038"/>
              </a:buClr>
              <a:defRPr/>
            </a:pPr>
            <a:r>
              <a:rPr lang="en-GB" altLang="en-US" sz="2300" b="1" i="0" dirty="0" smtClean="0">
                <a:solidFill>
                  <a:srgbClr val="04A038"/>
                </a:solidFill>
              </a:rPr>
              <a:t>Quality reporting for </a:t>
            </a:r>
            <a:r>
              <a:rPr lang="en-GB" altLang="en-US" sz="2300" b="1" i="0" dirty="0">
                <a:solidFill>
                  <a:srgbClr val="04A038"/>
                </a:solidFill>
              </a:rPr>
              <a:t>Compliance assessment </a:t>
            </a:r>
            <a:r>
              <a:rPr lang="fr-BE" altLang="en-US" sz="1800" dirty="0" smtClean="0">
                <a:solidFill>
                  <a:srgbClr val="C00000"/>
                </a:solidFill>
              </a:rPr>
              <a:t/>
            </a:r>
            <a:br>
              <a:rPr lang="fr-BE" altLang="en-US" sz="1800" dirty="0" smtClean="0">
                <a:solidFill>
                  <a:srgbClr val="C00000"/>
                </a:solidFill>
              </a:rPr>
            </a:br>
            <a:r>
              <a:rPr lang="en-GB" sz="1800" dirty="0"/>
              <a:t>Collection of annual quality and </a:t>
            </a:r>
            <a:r>
              <a:rPr lang="en-GB" sz="1800" dirty="0">
                <a:sym typeface="Wingdings" panose="05000000000000000000" pitchFamily="2" charset="2"/>
              </a:rPr>
              <a:t>metadata reports </a:t>
            </a:r>
            <a:endParaRPr lang="en-GB" sz="1800" dirty="0"/>
          </a:p>
          <a:p>
            <a:pPr marL="0" indent="0">
              <a:spcBef>
                <a:spcPts val="600"/>
              </a:spcBef>
              <a:buNone/>
              <a:defRPr/>
            </a:pPr>
            <a:endParaRPr lang="en-GB" sz="2000" dirty="0" smtClean="0"/>
          </a:p>
        </p:txBody>
      </p:sp>
      <p:sp>
        <p:nvSpPr>
          <p:cNvPr id="10" name="Date Placeholder 2"/>
          <p:cNvSpPr>
            <a:spLocks noGrp="1"/>
          </p:cNvSpPr>
          <p:nvPr>
            <p:ph type="dt" sz="half" idx="10"/>
          </p:nvPr>
        </p:nvSpPr>
        <p:spPr>
          <a:xfrm>
            <a:off x="6577013" y="116632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99775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604262" y="836712"/>
            <a:ext cx="756084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fr-LU" altLang="en-US" dirty="0" smtClean="0"/>
              <a:t> </a:t>
            </a:r>
            <a:r>
              <a:rPr lang="en-US" altLang="en-US" dirty="0"/>
              <a:t>Member States’ obligation of ITGS data </a:t>
            </a:r>
            <a:r>
              <a:rPr lang="en-US" altLang="en-US" dirty="0" smtClean="0"/>
              <a:t>transmission</a:t>
            </a:r>
            <a:endParaRPr lang="en-US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662209" y="1237424"/>
            <a:ext cx="9973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sz="3000" dirty="0" smtClean="0">
                <a:solidFill>
                  <a:srgbClr val="0F5494"/>
                </a:solidFill>
                <a:latin typeface="+mj-lt"/>
                <a:ea typeface="+mj-ea"/>
                <a:cs typeface="+mj-cs"/>
              </a:rPr>
              <a:t>2/8</a:t>
            </a:r>
            <a:endParaRPr lang="en-US" altLang="en-US" sz="3000" dirty="0">
              <a:solidFill>
                <a:srgbClr val="0F5494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 bwMode="auto">
          <a:xfrm>
            <a:off x="467544" y="1752314"/>
            <a:ext cx="6984776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marL="0" indent="-288000"/>
            <a:r>
              <a:rPr lang="fr-BE" altLang="en-US" sz="2400" dirty="0" smtClean="0">
                <a:solidFill>
                  <a:srgbClr val="C00000"/>
                </a:solidFill>
              </a:rPr>
              <a:t>Intrastat </a:t>
            </a:r>
            <a:r>
              <a:rPr lang="fr-BE" altLang="en-US" sz="2400" dirty="0">
                <a:solidFill>
                  <a:srgbClr val="C00000"/>
                </a:solidFill>
              </a:rPr>
              <a:t>- main differences compared to </a:t>
            </a:r>
            <a:r>
              <a:rPr lang="fr-BE" altLang="en-US" sz="2400" dirty="0" smtClean="0">
                <a:solidFill>
                  <a:srgbClr val="C00000"/>
                </a:solidFill>
              </a:rPr>
              <a:t>Extrastat    </a:t>
            </a:r>
            <a:endParaRPr lang="en-GB" sz="2400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251520" y="2564904"/>
            <a:ext cx="8615808" cy="3554766"/>
          </a:xfrm>
        </p:spPr>
        <p:txBody>
          <a:bodyPr/>
          <a:lstStyle/>
          <a:p>
            <a:pPr marL="522287" lvl="1" indent="-342900" fontAlgn="auto">
              <a:spcBef>
                <a:spcPts val="3000"/>
              </a:spcBef>
              <a:spcAft>
                <a:spcPts val="600"/>
              </a:spcAft>
              <a:defRPr/>
            </a:pPr>
            <a:r>
              <a:rPr lang="en-GB" sz="2300" dirty="0">
                <a:ea typeface="+mn-ea"/>
                <a:cs typeface="+mn-cs"/>
              </a:rPr>
              <a:t>Direct collection of information from companies</a:t>
            </a:r>
            <a:r>
              <a:rPr lang="en-GB" sz="2200" dirty="0">
                <a:ea typeface="+mn-ea"/>
                <a:cs typeface="+mn-cs"/>
              </a:rPr>
              <a:t> </a:t>
            </a:r>
            <a:r>
              <a:rPr lang="en-GB" sz="1600" b="0" i="1" dirty="0">
                <a:solidFill>
                  <a:schemeClr val="accent6"/>
                </a:solidFill>
              </a:rPr>
              <a:t>(</a:t>
            </a:r>
            <a:r>
              <a:rPr lang="en-GB" altLang="en-US" sz="1600" b="0" i="1" dirty="0">
                <a:solidFill>
                  <a:srgbClr val="002060"/>
                </a:solidFill>
              </a:rPr>
              <a:t>REG_638/2004_A.7-1-3)</a:t>
            </a:r>
            <a:r>
              <a:rPr lang="en-GB" sz="1600" b="0" i="1" dirty="0"/>
              <a:t> </a:t>
            </a:r>
            <a:endParaRPr lang="en-GB" sz="1600" b="0" i="1" dirty="0">
              <a:solidFill>
                <a:schemeClr val="accent6"/>
              </a:solidFill>
            </a:endParaRPr>
          </a:p>
          <a:p>
            <a:pPr marL="522287" lvl="1" indent="-342900" fontAlgn="auto">
              <a:spcBef>
                <a:spcPts val="900"/>
              </a:spcBef>
              <a:spcAft>
                <a:spcPts val="600"/>
              </a:spcAft>
              <a:defRPr/>
            </a:pPr>
            <a:r>
              <a:rPr lang="en-GB" sz="2300" dirty="0" smtClean="0">
                <a:ea typeface="+mn-ea"/>
                <a:cs typeface="+mn-cs"/>
              </a:rPr>
              <a:t>Close </a:t>
            </a:r>
            <a:r>
              <a:rPr lang="en-GB" sz="2300" dirty="0">
                <a:ea typeface="+mn-ea"/>
                <a:cs typeface="+mn-cs"/>
              </a:rPr>
              <a:t>collaboration with the tax administration </a:t>
            </a:r>
            <a:r>
              <a:rPr lang="en-GB" sz="1600" b="0" i="1" dirty="0">
                <a:solidFill>
                  <a:srgbClr val="002060"/>
                </a:solidFill>
              </a:rPr>
              <a:t>(</a:t>
            </a:r>
            <a:r>
              <a:rPr lang="en-GB" altLang="en-US" sz="1600" b="0" i="1" dirty="0">
                <a:solidFill>
                  <a:srgbClr val="002060"/>
                </a:solidFill>
              </a:rPr>
              <a:t>REG_638/2004_A.2&amp;3)</a:t>
            </a:r>
            <a:r>
              <a:rPr lang="en-GB" sz="1600" b="0" i="1" dirty="0">
                <a:solidFill>
                  <a:srgbClr val="002060"/>
                </a:solidFill>
              </a:rPr>
              <a:t> </a:t>
            </a:r>
          </a:p>
          <a:p>
            <a:pPr marL="179387" lvl="1" indent="0" fontAlgn="auto">
              <a:spcBef>
                <a:spcPts val="200"/>
              </a:spcBef>
              <a:spcAft>
                <a:spcPts val="0"/>
              </a:spcAft>
              <a:buNone/>
              <a:defRPr/>
            </a:pPr>
            <a:r>
              <a:rPr lang="en-GB" sz="1500" b="0" dirty="0"/>
              <a:t>      </a:t>
            </a:r>
            <a:r>
              <a:rPr lang="en-GB" sz="1500" b="0" dirty="0" smtClean="0"/>
              <a:t>(</a:t>
            </a:r>
            <a:r>
              <a:rPr lang="en-GB" sz="1600" b="0" dirty="0"/>
              <a:t>Intrastat register, definition of </a:t>
            </a:r>
            <a:r>
              <a:rPr lang="en-GB" sz="1600" b="0" dirty="0" smtClean="0"/>
              <a:t>thresholds)</a:t>
            </a:r>
            <a:endParaRPr lang="en-GB" sz="1600" b="0" dirty="0"/>
          </a:p>
          <a:p>
            <a:pPr marL="522287" lvl="1" indent="-342900" fontAlgn="auto">
              <a:spcBef>
                <a:spcPts val="900"/>
              </a:spcBef>
              <a:spcAft>
                <a:spcPts val="300"/>
              </a:spcAft>
              <a:defRPr/>
            </a:pPr>
            <a:r>
              <a:rPr lang="en-GB" sz="2300" dirty="0">
                <a:ea typeface="+mn-ea"/>
                <a:cs typeface="+mn-cs"/>
              </a:rPr>
              <a:t>Threshold system </a:t>
            </a:r>
            <a:r>
              <a:rPr lang="en-GB" sz="1600" b="0" i="1" dirty="0">
                <a:solidFill>
                  <a:srgbClr val="002060"/>
                </a:solidFill>
              </a:rPr>
              <a:t>(</a:t>
            </a:r>
            <a:r>
              <a:rPr lang="en-GB" altLang="en-US" sz="1600" b="0" i="1" dirty="0">
                <a:solidFill>
                  <a:srgbClr val="002060"/>
                </a:solidFill>
              </a:rPr>
              <a:t>REG_638/2004_A.10-3)</a:t>
            </a:r>
            <a:r>
              <a:rPr lang="en-GB" sz="1600" b="0" i="1" dirty="0">
                <a:solidFill>
                  <a:srgbClr val="002060"/>
                </a:solidFill>
              </a:rPr>
              <a:t> </a:t>
            </a:r>
          </a:p>
          <a:p>
            <a:pPr marL="179387" lvl="1" indent="0" algn="just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500" dirty="0" smtClean="0"/>
              <a:t>      </a:t>
            </a:r>
            <a:r>
              <a:rPr lang="en-GB" sz="1600" b="0" dirty="0"/>
              <a:t>(Because of the exemption threshold only 11 % of EU traders have to report </a:t>
            </a:r>
            <a:r>
              <a:rPr lang="en-GB" sz="1600" b="0" dirty="0" smtClean="0"/>
              <a:t> </a:t>
            </a:r>
          </a:p>
          <a:p>
            <a:pPr marL="179387" lvl="1" indent="0" algn="just" fontAlgn="auto">
              <a:spcBef>
                <a:spcPts val="300"/>
              </a:spcBef>
              <a:spcAft>
                <a:spcPts val="0"/>
              </a:spcAft>
              <a:buNone/>
              <a:defRPr/>
            </a:pPr>
            <a:r>
              <a:rPr lang="en-GB" sz="1600" b="0" dirty="0"/>
              <a:t> </a:t>
            </a:r>
            <a:r>
              <a:rPr lang="en-GB" sz="1600" b="0" dirty="0" smtClean="0"/>
              <a:t>      in </a:t>
            </a:r>
            <a:r>
              <a:rPr lang="en-GB" sz="1600" b="0" dirty="0"/>
              <a:t>Intrastat system)</a:t>
            </a:r>
          </a:p>
          <a:p>
            <a:pPr marL="522287" lvl="1" indent="-342900" fontAlgn="auto">
              <a:spcBef>
                <a:spcPts val="900"/>
              </a:spcBef>
              <a:spcAft>
                <a:spcPts val="0"/>
              </a:spcAft>
              <a:defRPr/>
            </a:pPr>
            <a:r>
              <a:rPr lang="en-US" sz="2300" dirty="0" smtClean="0"/>
              <a:t>The </a:t>
            </a:r>
            <a:r>
              <a:rPr lang="en-US" sz="2300" dirty="0"/>
              <a:t>format of intra-EU </a:t>
            </a:r>
            <a:r>
              <a:rPr lang="en-US" sz="2300" dirty="0" smtClean="0"/>
              <a:t>file is </a:t>
            </a:r>
            <a:r>
              <a:rPr lang="en-US" sz="2300" dirty="0"/>
              <a:t>specified in the Doc MET </a:t>
            </a:r>
            <a:r>
              <a:rPr lang="en-US" sz="2300" dirty="0" smtClean="0"/>
              <a:t>400</a:t>
            </a:r>
            <a:endParaRPr lang="en-GB" sz="2300" dirty="0">
              <a:solidFill>
                <a:schemeClr val="accent6"/>
              </a:solidFill>
              <a:cs typeface="CordiaUPC" panose="020B0304020202020204" pitchFamily="34" charset="-34"/>
            </a:endParaRPr>
          </a:p>
          <a:p>
            <a:pPr marL="522287" lvl="1" indent="-342900" fontAlgn="auto">
              <a:spcAft>
                <a:spcPts val="0"/>
              </a:spcAft>
              <a:buFont typeface="Wingdings" charset="2"/>
              <a:buChar char="u"/>
              <a:defRPr/>
            </a:pPr>
            <a:endParaRPr lang="en-GB" sz="1100" dirty="0">
              <a:solidFill>
                <a:schemeClr val="accent6"/>
              </a:solidFill>
            </a:endParaRPr>
          </a:p>
          <a:p>
            <a:pPr marL="0" indent="0">
              <a:spcBef>
                <a:spcPts val="600"/>
              </a:spcBef>
              <a:buNone/>
              <a:defRPr/>
            </a:pPr>
            <a:endParaRPr lang="en-GB" sz="2000" dirty="0" smtClean="0"/>
          </a:p>
        </p:txBody>
      </p:sp>
      <p:sp>
        <p:nvSpPr>
          <p:cNvPr id="15" name="Date Placeholder 2"/>
          <p:cNvSpPr>
            <a:spLocks noGrp="1"/>
          </p:cNvSpPr>
          <p:nvPr>
            <p:ph type="dt" sz="half" idx="10"/>
          </p:nvPr>
        </p:nvSpPr>
        <p:spPr>
          <a:xfrm>
            <a:off x="6577013" y="116632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12-13 February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02972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12-13 February 2019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  <p:sp>
        <p:nvSpPr>
          <p:cNvPr id="7" name="Title 1"/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fr-LU" altLang="en-US" dirty="0" smtClean="0"/>
              <a:t> </a:t>
            </a:r>
            <a:r>
              <a:rPr lang="en-US" altLang="en-US" dirty="0"/>
              <a:t>Member States’ obligation of ITGS data </a:t>
            </a:r>
            <a:r>
              <a:rPr lang="en-US" altLang="en-US" dirty="0" smtClean="0"/>
              <a:t>transmission</a:t>
            </a:r>
            <a:endParaRPr lang="en-US" altLang="en-US" dirty="0"/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323528" y="1562386"/>
            <a:ext cx="8640961" cy="6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marL="0" indent="-288000"/>
            <a:r>
              <a:rPr lang="fr-LU" altLang="en-US" sz="2400" dirty="0" smtClean="0">
                <a:solidFill>
                  <a:srgbClr val="C00000"/>
                </a:solidFill>
              </a:rPr>
              <a:t>Check points – Intrastat System </a:t>
            </a:r>
            <a:r>
              <a:rPr lang="en-GB" altLang="en-US" sz="2400" dirty="0" smtClean="0">
                <a:solidFill>
                  <a:srgbClr val="C00000"/>
                </a:solidFill>
              </a:rPr>
              <a:t>Implementation</a:t>
            </a:r>
            <a:endParaRPr lang="en-GB" sz="2400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67544" y="2071782"/>
            <a:ext cx="7992888" cy="416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0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GB" altLang="en-US" sz="2100" b="0" kern="0" dirty="0" smtClean="0"/>
              <a:t>How do your countries intend to implement Intrastat from the legislative point of view ? </a:t>
            </a:r>
          </a:p>
          <a:p>
            <a:pPr>
              <a:defRPr/>
            </a:pPr>
            <a:r>
              <a:rPr lang="fr-BE" altLang="en-US" sz="2100" b="0" kern="0" dirty="0"/>
              <a:t>How do </a:t>
            </a:r>
            <a:r>
              <a:rPr lang="fr-BE" altLang="en-US" sz="2100" b="0" kern="0" dirty="0" err="1" smtClean="0"/>
              <a:t>your</a:t>
            </a:r>
            <a:r>
              <a:rPr lang="fr-BE" altLang="en-US" sz="2100" b="0" kern="0" dirty="0" smtClean="0"/>
              <a:t> countries </a:t>
            </a:r>
            <a:r>
              <a:rPr lang="fr-BE" altLang="en-US" sz="2100" b="0" kern="0" dirty="0"/>
              <a:t>envisage to </a:t>
            </a:r>
            <a:r>
              <a:rPr lang="en-GB" altLang="en-US" sz="2100" b="0" kern="0" dirty="0" smtClean="0"/>
              <a:t>build</a:t>
            </a:r>
            <a:r>
              <a:rPr lang="fr-BE" altLang="en-US" sz="2100" b="0" kern="0" dirty="0" smtClean="0"/>
              <a:t> </a:t>
            </a:r>
            <a:r>
              <a:rPr lang="en-GB" altLang="en-US" sz="2100" b="0" kern="0" dirty="0" smtClean="0"/>
              <a:t>their</a:t>
            </a:r>
            <a:r>
              <a:rPr lang="fr-BE" altLang="en-US" sz="2100" b="0" kern="0" dirty="0" smtClean="0"/>
              <a:t> </a:t>
            </a:r>
            <a:r>
              <a:rPr lang="fr-BE" altLang="en-US" sz="2100" b="0" kern="0" dirty="0"/>
              <a:t>Intrastat </a:t>
            </a:r>
            <a:r>
              <a:rPr lang="en-GB" altLang="en-US" sz="2100" b="0" kern="0" dirty="0" smtClean="0"/>
              <a:t>registers</a:t>
            </a:r>
            <a:r>
              <a:rPr lang="fr-BE" altLang="en-US" sz="2100" b="0" kern="0" dirty="0" smtClean="0"/>
              <a:t> </a:t>
            </a:r>
            <a:r>
              <a:rPr lang="fr-BE" altLang="en-US" sz="2100" b="0" kern="0" dirty="0"/>
              <a:t>? </a:t>
            </a:r>
          </a:p>
          <a:p>
            <a:pPr>
              <a:defRPr/>
            </a:pPr>
            <a:r>
              <a:rPr lang="en-GB" altLang="en-US" sz="2100" b="0" kern="0" dirty="0"/>
              <a:t>Institutional building: Do </a:t>
            </a:r>
            <a:r>
              <a:rPr lang="en-GB" altLang="en-US" sz="2100" b="0" kern="0" dirty="0" smtClean="0"/>
              <a:t>your countries already </a:t>
            </a:r>
            <a:r>
              <a:rPr lang="en-GB" altLang="en-US" sz="2100" b="0" kern="0" dirty="0"/>
              <a:t>have a plan of the share of responsibilities (between NSI – Customs – Tax) for Intrastat? </a:t>
            </a:r>
          </a:p>
          <a:p>
            <a:pPr>
              <a:defRPr/>
            </a:pPr>
            <a:r>
              <a:rPr lang="en-GB" altLang="en-US" sz="2100" b="0" kern="0" dirty="0"/>
              <a:t>Have the t</a:t>
            </a:r>
            <a:r>
              <a:rPr lang="en-GB" sz="2100" b="0" kern="0" dirty="0"/>
              <a:t>ax administrations already been informed of the statistical requirements relating to intra-EU trade statistics? </a:t>
            </a:r>
          </a:p>
          <a:p>
            <a:pPr>
              <a:defRPr/>
            </a:pPr>
            <a:r>
              <a:rPr lang="en-GB" altLang="en-US" sz="2100" b="0" kern="0" dirty="0"/>
              <a:t>Would </a:t>
            </a:r>
            <a:r>
              <a:rPr lang="en-GB" altLang="en-US" sz="2100" b="0" kern="0" dirty="0" smtClean="0"/>
              <a:t>your countries consider </a:t>
            </a:r>
            <a:r>
              <a:rPr lang="en-GB" altLang="en-US" sz="2100" b="0" kern="0" dirty="0"/>
              <a:t>themselves ready to take up the Intrastat challenge from </a:t>
            </a:r>
            <a:r>
              <a:rPr lang="en-GB" sz="2100" b="0" kern="0" dirty="0" smtClean="0"/>
              <a:t>Information </a:t>
            </a:r>
            <a:r>
              <a:rPr lang="en-GB" sz="2100" b="0" kern="0" dirty="0"/>
              <a:t>Technology</a:t>
            </a:r>
            <a:r>
              <a:rPr lang="en-GB" altLang="en-US" sz="2100" b="0" kern="0" dirty="0"/>
              <a:t> and </a:t>
            </a:r>
            <a:r>
              <a:rPr lang="en-GB" altLang="en-US" sz="2100" b="0" kern="0" dirty="0" smtClean="0"/>
              <a:t>Human Resources </a:t>
            </a:r>
            <a:r>
              <a:rPr lang="en-GB" altLang="en-US" sz="2100" b="0" kern="0" dirty="0"/>
              <a:t>point of view? </a:t>
            </a:r>
          </a:p>
          <a:p>
            <a:pPr>
              <a:defRPr/>
            </a:pPr>
            <a:endParaRPr lang="en-GB" b="0" kern="0" dirty="0" smtClean="0"/>
          </a:p>
          <a:p>
            <a:pPr>
              <a:defRPr/>
            </a:pPr>
            <a:endParaRPr lang="en-GB" altLang="en-US" b="0" kern="0" dirty="0" smtClean="0"/>
          </a:p>
          <a:p>
            <a:pPr>
              <a:defRPr/>
            </a:pPr>
            <a:endParaRPr lang="en-GB" altLang="en-US" b="0" kern="0" dirty="0" smtClean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GB" altLang="en-US" b="0" kern="0" dirty="0" smtClean="0"/>
              <a:t>	</a:t>
            </a:r>
            <a:endParaRPr lang="en-US" altLang="en-US" b="0" kern="0" dirty="0" smtClean="0"/>
          </a:p>
        </p:txBody>
      </p:sp>
    </p:spTree>
    <p:extLst>
      <p:ext uri="{BB962C8B-B14F-4D97-AF65-F5344CB8AC3E}">
        <p14:creationId xmlns:p14="http://schemas.microsoft.com/office/powerpoint/2010/main" xmlns="" val="11074846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LU" altLang="en-US" dirty="0"/>
              <a:t> </a:t>
            </a:r>
            <a:r>
              <a:rPr lang="en-US" altLang="en-US" dirty="0"/>
              <a:t>Member States’ obligation of ITGS data transmission</a:t>
            </a:r>
            <a:br>
              <a:rPr lang="en-US" altLang="en-US" dirty="0"/>
            </a:b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12-13 February 2019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>
                <a:solidFill>
                  <a:srgbClr val="C00000"/>
                </a:solidFill>
              </a:rPr>
              <a:t>Compilation of Extra-EU trade data </a:t>
            </a:r>
            <a:r>
              <a:rPr lang="en-GB" sz="2300" b="1" dirty="0">
                <a:solidFill>
                  <a:srgbClr val="C00000"/>
                </a:solidFill>
              </a:rPr>
              <a:t>(Detailed Data)</a:t>
            </a:r>
          </a:p>
          <a:p>
            <a:pPr>
              <a:spcBef>
                <a:spcPts val="1200"/>
              </a:spcBef>
            </a:pPr>
            <a:r>
              <a:rPr lang="en-GB" sz="2200" b="1" dirty="0"/>
              <a:t>Scope of Detailed Data </a:t>
            </a:r>
            <a:r>
              <a:rPr lang="fr-LU" altLang="en-US" sz="1600" dirty="0">
                <a:solidFill>
                  <a:srgbClr val="002060"/>
                </a:solidFill>
              </a:rPr>
              <a:t>(</a:t>
            </a:r>
            <a:r>
              <a:rPr lang="en-GB" altLang="en-US" sz="1600" dirty="0">
                <a:solidFill>
                  <a:srgbClr val="002060"/>
                </a:solidFill>
              </a:rPr>
              <a:t>REG_471/2009_A. 3)</a:t>
            </a:r>
          </a:p>
          <a:p>
            <a:pPr>
              <a:spcBef>
                <a:spcPts val="900"/>
              </a:spcBef>
            </a:pPr>
            <a:r>
              <a:rPr lang="en-GB" sz="2200" b="1" dirty="0"/>
              <a:t>Standard data sources – Customs records </a:t>
            </a:r>
            <a:r>
              <a:rPr lang="fr-LU" altLang="en-US" sz="1600" dirty="0">
                <a:solidFill>
                  <a:srgbClr val="002060"/>
                </a:solidFill>
              </a:rPr>
              <a:t>(</a:t>
            </a:r>
            <a:r>
              <a:rPr lang="en-GB" altLang="en-US" sz="1600" dirty="0">
                <a:solidFill>
                  <a:srgbClr val="002060"/>
                </a:solidFill>
              </a:rPr>
              <a:t>REG_471/2009_A. 4 and 7)</a:t>
            </a:r>
          </a:p>
          <a:p>
            <a:pPr>
              <a:spcBef>
                <a:spcPts val="900"/>
              </a:spcBef>
            </a:pPr>
            <a:r>
              <a:rPr lang="en-GB" sz="2200" b="1" dirty="0"/>
              <a:t>Data sources for </a:t>
            </a:r>
            <a:r>
              <a:rPr lang="en-GB" altLang="en-US" sz="2200" b="1" dirty="0"/>
              <a:t>Specific</a:t>
            </a:r>
            <a:r>
              <a:rPr lang="fr-LU" altLang="en-US" sz="2200" b="1" dirty="0"/>
              <a:t> </a:t>
            </a:r>
            <a:r>
              <a:rPr lang="en-GB" altLang="en-US" sz="2200" b="1" dirty="0"/>
              <a:t>Goods</a:t>
            </a:r>
            <a:r>
              <a:rPr lang="fr-LU" altLang="en-US" sz="2200" b="1" dirty="0"/>
              <a:t> or </a:t>
            </a:r>
            <a:r>
              <a:rPr lang="en-US" altLang="en-US" sz="2200" b="1" dirty="0"/>
              <a:t>Movements</a:t>
            </a:r>
            <a:r>
              <a:rPr lang="fr-LU" altLang="en-US" sz="2200" b="1" dirty="0"/>
              <a:t> </a:t>
            </a:r>
          </a:p>
          <a:p>
            <a:pPr marL="648000" lvl="2" indent="-342900">
              <a:buClr>
                <a:srgbClr val="0F5494"/>
              </a:buClr>
              <a:buFont typeface="Wingdings" panose="05000000000000000000" pitchFamily="2" charset="2"/>
              <a:buChar char="ü"/>
              <a:defRPr/>
            </a:pPr>
            <a:r>
              <a:rPr lang="en-GB" altLang="en-US" sz="1800" dirty="0"/>
              <a:t>Vessels and aircraft </a:t>
            </a:r>
            <a:r>
              <a:rPr lang="en-GB" altLang="en-US" sz="1600" i="1" dirty="0">
                <a:solidFill>
                  <a:srgbClr val="002060"/>
                </a:solidFill>
              </a:rPr>
              <a:t>(REG_113/2010_A.19) </a:t>
            </a:r>
            <a:r>
              <a:rPr lang="en-GB" altLang="en-US" sz="1600" dirty="0">
                <a:solidFill>
                  <a:srgbClr val="002060"/>
                </a:solidFill>
              </a:rPr>
              <a:t>and </a:t>
            </a:r>
          </a:p>
          <a:p>
            <a:pPr marL="648000" lvl="2" indent="-342900">
              <a:buClr>
                <a:srgbClr val="0F5494"/>
              </a:buClr>
              <a:buFont typeface="Wingdings" panose="05000000000000000000" pitchFamily="2" charset="2"/>
              <a:buChar char="ü"/>
              <a:defRPr/>
            </a:pPr>
            <a:r>
              <a:rPr lang="en-GB" altLang="en-US" sz="1800" dirty="0"/>
              <a:t>Goods delivered to vessels and aircraft </a:t>
            </a:r>
            <a:r>
              <a:rPr lang="en-GB" altLang="en-US" sz="1600" i="1" dirty="0">
                <a:solidFill>
                  <a:srgbClr val="002060"/>
                </a:solidFill>
              </a:rPr>
              <a:t>(REG_113/2010_A.20-2) </a:t>
            </a:r>
            <a:r>
              <a:rPr lang="en-GB" altLang="en-US" sz="1600" dirty="0">
                <a:solidFill>
                  <a:srgbClr val="002060"/>
                </a:solidFill>
              </a:rPr>
              <a:t>and </a:t>
            </a:r>
          </a:p>
          <a:p>
            <a:pPr marL="648000" lvl="2" indent="-342900">
              <a:buClr>
                <a:srgbClr val="0F5494"/>
              </a:buClr>
              <a:buFont typeface="Wingdings" panose="05000000000000000000" pitchFamily="2" charset="2"/>
              <a:buChar char="ü"/>
              <a:defRPr/>
            </a:pPr>
            <a:r>
              <a:rPr lang="fr-BE" altLang="en-US" sz="1800" dirty="0" err="1"/>
              <a:t>Gas</a:t>
            </a:r>
            <a:r>
              <a:rPr lang="fr-BE" altLang="en-US" sz="1800" dirty="0"/>
              <a:t> and </a:t>
            </a:r>
            <a:r>
              <a:rPr lang="fr-BE" altLang="en-US" sz="1800" dirty="0" err="1"/>
              <a:t>Electricity</a:t>
            </a:r>
            <a:r>
              <a:rPr lang="fr-BE" altLang="en-US" sz="1800" dirty="0"/>
              <a:t> </a:t>
            </a:r>
            <a:r>
              <a:rPr lang="fr-LU" altLang="en-US" sz="1600" i="1" dirty="0">
                <a:solidFill>
                  <a:srgbClr val="002060"/>
                </a:solidFill>
              </a:rPr>
              <a:t>(</a:t>
            </a:r>
            <a:r>
              <a:rPr lang="en-GB" altLang="en-US" sz="1600" i="1" dirty="0">
                <a:solidFill>
                  <a:srgbClr val="002060"/>
                </a:solidFill>
              </a:rPr>
              <a:t>REG_113/2010_A.24)</a:t>
            </a:r>
          </a:p>
          <a:p>
            <a:pPr marL="342900" lvl="2" indent="-342900">
              <a:spcBef>
                <a:spcPts val="900"/>
              </a:spcBef>
              <a:buClr>
                <a:srgbClr val="0F5494"/>
              </a:buClr>
              <a:buFont typeface="Arial" pitchFamily="34" charset="0"/>
              <a:buChar char="•"/>
              <a:defRPr/>
            </a:pPr>
            <a:r>
              <a:rPr lang="en-GB" altLang="en-US" sz="2200" b="1" dirty="0"/>
              <a:t>Application of EU Combined Nomenclature </a:t>
            </a:r>
          </a:p>
          <a:p>
            <a:pPr marL="0" lvl="2" indent="0">
              <a:buClr>
                <a:srgbClr val="0F5494"/>
              </a:buClr>
              <a:defRPr/>
            </a:pPr>
            <a:r>
              <a:rPr lang="en-GB" altLang="en-US" sz="1600" dirty="0">
                <a:solidFill>
                  <a:srgbClr val="002060"/>
                </a:solidFill>
              </a:rPr>
              <a:t>     </a:t>
            </a:r>
            <a:r>
              <a:rPr lang="en-GB" altLang="en-US" sz="1600" i="1" dirty="0">
                <a:solidFill>
                  <a:srgbClr val="002060"/>
                </a:solidFill>
              </a:rPr>
              <a:t>(</a:t>
            </a:r>
            <a:r>
              <a:rPr lang="fr-BE" altLang="en-US" sz="1600" i="1" dirty="0">
                <a:solidFill>
                  <a:srgbClr val="002060"/>
                </a:solidFill>
              </a:rPr>
              <a:t>REG 2658/87)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187517525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1013</TotalTime>
  <Words>1425</Words>
  <Application>Microsoft Office PowerPoint</Application>
  <PresentationFormat>On-screen Show (4:3)</PresentationFormat>
  <Paragraphs>235</Paragraphs>
  <Slides>21</Slides>
  <Notes>0</Notes>
  <HiddenSlides>3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Blank</vt:lpstr>
      <vt:lpstr>International Trade in Goods Statistics (ITGS)</vt:lpstr>
      <vt:lpstr>Table of Contents</vt:lpstr>
      <vt:lpstr>Slide 3</vt:lpstr>
      <vt:lpstr>Slide 4</vt:lpstr>
      <vt:lpstr>Slide 5</vt:lpstr>
      <vt:lpstr>Slide 6</vt:lpstr>
      <vt:lpstr>Slide 7</vt:lpstr>
      <vt:lpstr> Member States’ obligation of ITGS data transmission</vt:lpstr>
      <vt:lpstr> Member States’ obligation of ITGS data transmission 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Further alignment of your countries to current practices for EU Member States</vt:lpstr>
      <vt:lpstr>Further alignment of your countries to current practices for EU Member States</vt:lpstr>
      <vt:lpstr>Further alignment of your countries to current practices for EU Member States</vt:lpstr>
      <vt:lpstr>Thank you for your attention </vt:lpstr>
    </vt:vector>
  </TitlesOfParts>
  <Company>European Commission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&lt;Agenda Heading&gt;</dc:title>
  <dc:creator>Enache.ENACHE@ec.europa.eu</dc:creator>
  <cp:lastModifiedBy>Petrika Jorgji</cp:lastModifiedBy>
  <cp:revision>162</cp:revision>
  <cp:lastPrinted>2019-01-24T17:25:14Z</cp:lastPrinted>
  <dcterms:created xsi:type="dcterms:W3CDTF">2018-02-14T10:21:59Z</dcterms:created>
  <dcterms:modified xsi:type="dcterms:W3CDTF">2019-02-20T16:47:15Z</dcterms:modified>
</cp:coreProperties>
</file>